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5"/>
  </p:notesMasterIdLst>
  <p:handoutMasterIdLst>
    <p:handoutMasterId r:id="rId36"/>
  </p:handoutMasterIdLst>
  <p:sldIdLst>
    <p:sldId id="572" r:id="rId2"/>
    <p:sldId id="742" r:id="rId3"/>
    <p:sldId id="455" r:id="rId4"/>
    <p:sldId id="710" r:id="rId5"/>
    <p:sldId id="686" r:id="rId6"/>
    <p:sldId id="519" r:id="rId7"/>
    <p:sldId id="752" r:id="rId8"/>
    <p:sldId id="524" r:id="rId9"/>
    <p:sldId id="525" r:id="rId10"/>
    <p:sldId id="743" r:id="rId11"/>
    <p:sldId id="562" r:id="rId12"/>
    <p:sldId id="751" r:id="rId13"/>
    <p:sldId id="597" r:id="rId14"/>
    <p:sldId id="511" r:id="rId15"/>
    <p:sldId id="609" r:id="rId16"/>
    <p:sldId id="716" r:id="rId17"/>
    <p:sldId id="722" r:id="rId18"/>
    <p:sldId id="718" r:id="rId19"/>
    <p:sldId id="660" r:id="rId20"/>
    <p:sldId id="729" r:id="rId21"/>
    <p:sldId id="566" r:id="rId22"/>
    <p:sldId id="564" r:id="rId23"/>
    <p:sldId id="565" r:id="rId24"/>
    <p:sldId id="750" r:id="rId25"/>
    <p:sldId id="514" r:id="rId26"/>
    <p:sldId id="744" r:id="rId27"/>
    <p:sldId id="740" r:id="rId28"/>
    <p:sldId id="739" r:id="rId29"/>
    <p:sldId id="746" r:id="rId30"/>
    <p:sldId id="741" r:id="rId31"/>
    <p:sldId id="554" r:id="rId32"/>
    <p:sldId id="555" r:id="rId33"/>
    <p:sldId id="748" r:id="rId3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S PGothic"/>
        <a:cs typeface="MS PGothic"/>
      </a:defRPr>
    </a:lvl1pPr>
    <a:lvl2pPr marL="457200" algn="l" rtl="0" fontAlgn="base">
      <a:spcBef>
        <a:spcPct val="0"/>
      </a:spcBef>
      <a:spcAft>
        <a:spcPct val="0"/>
      </a:spcAft>
      <a:defRPr kern="1200">
        <a:solidFill>
          <a:schemeClr val="tx1"/>
        </a:solidFill>
        <a:latin typeface="Arial" charset="0"/>
        <a:ea typeface="MS PGothic"/>
        <a:cs typeface="MS PGothic"/>
      </a:defRPr>
    </a:lvl2pPr>
    <a:lvl3pPr marL="914400" algn="l" rtl="0" fontAlgn="base">
      <a:spcBef>
        <a:spcPct val="0"/>
      </a:spcBef>
      <a:spcAft>
        <a:spcPct val="0"/>
      </a:spcAft>
      <a:defRPr kern="1200">
        <a:solidFill>
          <a:schemeClr val="tx1"/>
        </a:solidFill>
        <a:latin typeface="Arial" charset="0"/>
        <a:ea typeface="MS PGothic"/>
        <a:cs typeface="MS PGothic"/>
      </a:defRPr>
    </a:lvl3pPr>
    <a:lvl4pPr marL="1371600" algn="l" rtl="0" fontAlgn="base">
      <a:spcBef>
        <a:spcPct val="0"/>
      </a:spcBef>
      <a:spcAft>
        <a:spcPct val="0"/>
      </a:spcAft>
      <a:defRPr kern="1200">
        <a:solidFill>
          <a:schemeClr val="tx1"/>
        </a:solidFill>
        <a:latin typeface="Arial" charset="0"/>
        <a:ea typeface="MS PGothic"/>
        <a:cs typeface="MS PGothic"/>
      </a:defRPr>
    </a:lvl4pPr>
    <a:lvl5pPr marL="1828800" algn="l" rtl="0" fontAlgn="base">
      <a:spcBef>
        <a:spcPct val="0"/>
      </a:spcBef>
      <a:spcAft>
        <a:spcPct val="0"/>
      </a:spcAft>
      <a:defRPr kern="1200">
        <a:solidFill>
          <a:schemeClr val="tx1"/>
        </a:solidFill>
        <a:latin typeface="Arial" charset="0"/>
        <a:ea typeface="MS PGothic"/>
        <a:cs typeface="MS PGothic"/>
      </a:defRPr>
    </a:lvl5pPr>
    <a:lvl6pPr marL="2286000" algn="l" defTabSz="914400" rtl="0" eaLnBrk="1" latinLnBrk="0" hangingPunct="1">
      <a:defRPr kern="1200">
        <a:solidFill>
          <a:schemeClr val="tx1"/>
        </a:solidFill>
        <a:latin typeface="Arial" charset="0"/>
        <a:ea typeface="MS PGothic"/>
        <a:cs typeface="MS PGothic"/>
      </a:defRPr>
    </a:lvl6pPr>
    <a:lvl7pPr marL="2743200" algn="l" defTabSz="914400" rtl="0" eaLnBrk="1" latinLnBrk="0" hangingPunct="1">
      <a:defRPr kern="1200">
        <a:solidFill>
          <a:schemeClr val="tx1"/>
        </a:solidFill>
        <a:latin typeface="Arial" charset="0"/>
        <a:ea typeface="MS PGothic"/>
        <a:cs typeface="MS PGothic"/>
      </a:defRPr>
    </a:lvl7pPr>
    <a:lvl8pPr marL="3200400" algn="l" defTabSz="914400" rtl="0" eaLnBrk="1" latinLnBrk="0" hangingPunct="1">
      <a:defRPr kern="1200">
        <a:solidFill>
          <a:schemeClr val="tx1"/>
        </a:solidFill>
        <a:latin typeface="Arial" charset="0"/>
        <a:ea typeface="MS PGothic"/>
        <a:cs typeface="MS PGothic"/>
      </a:defRPr>
    </a:lvl8pPr>
    <a:lvl9pPr marL="3657600" algn="l" defTabSz="914400" rtl="0" eaLnBrk="1" latinLnBrk="0" hangingPunct="1">
      <a:defRPr kern="1200">
        <a:solidFill>
          <a:schemeClr val="tx1"/>
        </a:solidFill>
        <a:latin typeface="Arial"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7"/>
    <a:srgbClr val="FFDE75"/>
    <a:srgbClr val="FFD347"/>
    <a:srgbClr val="FFFF66"/>
    <a:srgbClr val="FF9900"/>
    <a:srgbClr val="FC0000"/>
    <a:srgbClr val="FFFFE5"/>
    <a:srgbClr val="FFFFD5"/>
    <a:srgbClr val="B2B2B2"/>
    <a:srgbClr val="4D4D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3" autoAdjust="0"/>
    <p:restoredTop sz="99381" autoAdjust="0"/>
  </p:normalViewPr>
  <p:slideViewPr>
    <p:cSldViewPr>
      <p:cViewPr>
        <p:scale>
          <a:sx n="100" d="100"/>
          <a:sy n="100" d="100"/>
        </p:scale>
        <p:origin x="-264"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68" y="-10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a:defRPr sz="1200">
                <a:latin typeface="Arial" charset="0"/>
                <a:ea typeface="MS PGothic" pitchFamily="34" charset="-128"/>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3177" tIns="46589" rIns="93177" bIns="46589" rtlCol="0"/>
          <a:lstStyle>
            <a:lvl1pPr algn="r">
              <a:defRPr sz="1200">
                <a:latin typeface="Arial" charset="0"/>
                <a:ea typeface="MS PGothic" pitchFamily="34" charset="-128"/>
                <a:cs typeface="+mn-cs"/>
              </a:defRPr>
            </a:lvl1pPr>
          </a:lstStyle>
          <a:p>
            <a:pPr>
              <a:defRPr/>
            </a:pPr>
            <a:fld id="{FEB75DC5-B6D3-428E-B602-B3ABEFADCC5C}" type="datetimeFigureOut">
              <a:rPr lang="en-US"/>
              <a:pPr>
                <a:defRPr/>
              </a:pPr>
              <a:t>9/11/2012</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3177" tIns="46589" rIns="93177" bIns="46589" rtlCol="0" anchor="b"/>
          <a:lstStyle>
            <a:lvl1pPr algn="l">
              <a:defRPr sz="1200">
                <a:latin typeface="Arial" charset="0"/>
                <a:ea typeface="MS PGothic"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3177" tIns="46589" rIns="93177" bIns="46589" rtlCol="0" anchor="b"/>
          <a:lstStyle>
            <a:lvl1pPr algn="r">
              <a:defRPr sz="1200">
                <a:latin typeface="Arial" charset="0"/>
                <a:ea typeface="MS PGothic" pitchFamily="34" charset="-128"/>
                <a:cs typeface="+mn-cs"/>
              </a:defRPr>
            </a:lvl1pPr>
          </a:lstStyle>
          <a:p>
            <a:pPr>
              <a:defRPr/>
            </a:pPr>
            <a:fld id="{73EE9E4C-676F-439D-A99B-51A697A760BC}" type="slidenum">
              <a:rPr lang="en-US"/>
              <a:pPr>
                <a:defRPr/>
              </a:pPr>
              <a:t>‹#›</a:t>
            </a:fld>
            <a:endParaRPr lang="en-US" dirty="0"/>
          </a:p>
        </p:txBody>
      </p:sp>
    </p:spTree>
    <p:extLst>
      <p:ext uri="{BB962C8B-B14F-4D97-AF65-F5344CB8AC3E}">
        <p14:creationId xmlns="" xmlns:p14="http://schemas.microsoft.com/office/powerpoint/2010/main" val="27063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69C7DD79-0DDF-4B78-87E4-D25C2F0886F8}" type="datetimeFigureOut">
              <a:rPr lang="en-US"/>
              <a:pPr>
                <a:defRPr/>
              </a:pPr>
              <a:t>9/11/2012</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42C9C8E4-3A31-43FD-92F3-74A1B94B3009}" type="slidenum">
              <a:rPr lang="en-US"/>
              <a:pPr>
                <a:defRPr/>
              </a:pPr>
              <a:t>‹#›</a:t>
            </a:fld>
            <a:endParaRPr lang="en-US" dirty="0"/>
          </a:p>
        </p:txBody>
      </p:sp>
    </p:spTree>
    <p:extLst>
      <p:ext uri="{BB962C8B-B14F-4D97-AF65-F5344CB8AC3E}">
        <p14:creationId xmlns="" xmlns:p14="http://schemas.microsoft.com/office/powerpoint/2010/main" val="838765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20F1C-47B1-472F-BB97-8CF4D28B032A}" type="slidenum">
              <a:rPr lang="en-US" smtClean="0">
                <a:solidFill>
                  <a:srgbClr val="000000"/>
                </a:solidFill>
                <a:ea typeface="MS PGothic" pitchFamily="34" charset="-128"/>
              </a:rPr>
              <a:pPr fontAlgn="base">
                <a:spcBef>
                  <a:spcPct val="0"/>
                </a:spcBef>
                <a:spcAft>
                  <a:spcPct val="0"/>
                </a:spcAft>
                <a:defRPr/>
              </a:pPr>
              <a:t>1</a:t>
            </a:fld>
            <a:endParaRPr lang="en-US" dirty="0" smtClean="0">
              <a:solidFill>
                <a:srgbClr val="000000"/>
              </a:solidFill>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7475" marR="0" lvl="0" indent="-117475" algn="l" defTabSz="914400" rtl="0" eaLnBrk="1" fontAlgn="base" latinLnBrk="0" hangingPunct="1">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 To understand how to achieve valid, measureable, realistic, and achievable requirements, we</a:t>
            </a:r>
            <a:r>
              <a:rPr kumimoji="0" lang="en-US" sz="1200" b="1" i="0" u="none" strike="noStrike" cap="none" normalizeH="0" baseline="0" dirty="0" smtClean="0">
                <a:ln>
                  <a:noFill/>
                </a:ln>
                <a:solidFill>
                  <a:schemeClr val="tx1"/>
                </a:solidFill>
                <a:effectLst/>
                <a:latin typeface="+mn-lt"/>
                <a:ea typeface="Calibri" pitchFamily="34"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ve introduced the notion of real 3-D spaces and abstract N-D spaces.  This can help us understand the nature of data and corresponding linkages both between (vertical) levels of war and among activities at the same level of war. </a:t>
            </a:r>
          </a:p>
          <a:p>
            <a:pPr marL="117475" marR="0" lvl="0" indent="-117475" algn="l" defTabSz="914400" rtl="0" eaLnBrk="1" fontAlgn="base" latinLnBrk="0" hangingPunct="1">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[9] The MDMP has been the professional warfighters approach to planning, structuring, and executing missions for many years.</a:t>
            </a:r>
          </a:p>
          <a:p>
            <a:pPr marL="117475" marR="0" lvl="0" indent="-117475" algn="l" defTabSz="914400" rtl="0" eaLnBrk="0" fontAlgn="base" latinLnBrk="0" hangingPunct="0">
              <a:lnSpc>
                <a:spcPct val="100000"/>
              </a:lnSpc>
              <a:spcBef>
                <a:spcPct val="0"/>
              </a:spcBef>
              <a:spcAft>
                <a:spcPct val="0"/>
              </a:spcAft>
              <a:buClrTx/>
              <a:buSzTx/>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[11] The MDMP Framework, when instantiated by reference mission(s) should serve as the </a:t>
            </a:r>
            <a:r>
              <a:rPr kumimoji="0" lang="en-US"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single integrating framework</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for all military analyses. </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[12] The MDMP has been formally structured via the Missions &amp; Means Framework (MMF).</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[13] </a:t>
            </a:r>
            <a:r>
              <a:rPr kumimoji="0" lang="en-US"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Task accomplishment</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is the primary requirement of the warfighter, </a:t>
            </a:r>
            <a:r>
              <a:rPr kumimoji="0" lang="en-US" sz="1200" b="1" i="0" u="sng" strike="noStrike" cap="none" normalizeH="0" baseline="0" dirty="0" smtClean="0">
                <a:ln>
                  <a:noFill/>
                </a:ln>
                <a:solidFill>
                  <a:schemeClr val="tx1"/>
                </a:solidFill>
                <a:effectLst/>
                <a:latin typeface="Arial" pitchFamily="34" charset="0"/>
                <a:ea typeface="Calibri" pitchFamily="34" charset="0"/>
                <a:cs typeface="Arial" pitchFamily="34" charset="0"/>
              </a:rPr>
              <a:t>not capability</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[14+] Task accomplishment consists of four steps: initiation of interaction, material state change, material performance change, task performance assessment.</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[18] Task execution as a cycle; [22] context critical for task measurement, analysis, evaluation,  .   .   .</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[19] Common misuse of long-established vulnerability metrics.</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 The Importance of Context </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[24+] Extensible TOELs</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[26+] Lumped Task Simulation</a:t>
            </a: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117475" marR="0" lvl="0" indent="-117475" algn="l" defTabSz="914400" rtl="0" eaLnBrk="0" fontAlgn="base" latinLnBrk="0" hangingPunct="0">
              <a:lnSpc>
                <a:spcPct val="100000"/>
              </a:lnSpc>
              <a:spcBef>
                <a:spcPct val="0"/>
              </a:spcBef>
              <a:spcAft>
                <a:spcPct val="0"/>
              </a:spcAft>
              <a:buClrTx/>
              <a:buSzTx/>
              <a:buFontTx/>
              <a:buChar char="•"/>
              <a:tabLst>
                <a:tab pos="58738" algn="l"/>
                <a:tab pos="117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[29]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2C9C8E4-3A31-43FD-92F3-74A1B94B3009}" type="slidenum">
              <a:rPr lang="en-US" smtClean="0"/>
              <a:pPr>
                <a:defRPr/>
              </a:pPr>
              <a:t>32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20F1C-47B1-472F-BB97-8CF4D28B032A}" type="slidenum">
              <a:rPr lang="en-US" smtClean="0">
                <a:solidFill>
                  <a:srgbClr val="000000"/>
                </a:solidFill>
                <a:ea typeface="MS PGothic" pitchFamily="34" charset="-128"/>
              </a:rPr>
              <a:pPr fontAlgn="base">
                <a:spcBef>
                  <a:spcPct val="0"/>
                </a:spcBef>
                <a:spcAft>
                  <a:spcPct val="0"/>
                </a:spcAft>
                <a:defRPr/>
              </a:pPr>
              <a:t>33</a:t>
            </a:fld>
            <a:endParaRPr lang="en-US" dirty="0" smtClean="0">
              <a:solidFill>
                <a:srgbClr val="000000"/>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28th Annual National Test and Evaluation Conference will focus on the proper role(s) of Test and Evaluation in our Defense System Requirements Process. Experiences gained through years of testing and evaluating successful and unsuccessful systems provide the T&amp;E community with a unique perspective on what constitutes valid, measureable (i.e. testable), realistic and achievable requirements. </a:t>
            </a:r>
            <a:br>
              <a:rPr lang="en-US" dirty="0" smtClean="0"/>
            </a:br>
            <a:r>
              <a:rPr lang="en-US" dirty="0" smtClean="0"/>
              <a:t/>
            </a:r>
            <a:br>
              <a:rPr lang="en-US" dirty="0" smtClean="0"/>
            </a:br>
            <a:r>
              <a:rPr lang="en-US" dirty="0" smtClean="0"/>
              <a:t>In an era of shrinking defense budgets and increasing calls to eliminate wasteful spending on unnecessary or “gold-plated” systems reliant on immature or unproven technology, we need to examine, consider, and implement ways the T&amp;E community can accomplish the DOT&amp;E’s initiative of engaging early and throughout the systems development process to improve the requirements process and, in the end, better serve our Nation and its warfighters.  </a:t>
            </a:r>
            <a:br>
              <a:rPr lang="en-US" dirty="0" smtClean="0"/>
            </a:br>
            <a:r>
              <a:rPr lang="en-US" dirty="0" smtClean="0"/>
              <a:t/>
            </a:r>
            <a:br>
              <a:rPr lang="en-US" dirty="0" smtClean="0"/>
            </a:br>
            <a:r>
              <a:rPr lang="en-US" dirty="0" smtClean="0"/>
              <a:t>The role of the T&amp;E community cannot simply be to serve as a blindfolded adjudicator providing a thumbs-up or thumbs-down verdict on the test results. The T&amp;E community offers decades of insights into how systems work and how they tend to fail, the demands of the acquisition cycle including needed equipment, ranges, evaluation techniques and M&amp;S tools, lessons learned from earlier systems development successes and failures and a host of other expertise which needs to be brought to the systems development process to achieve T&amp;E’s full contributions. The conference will address the potential roles legislatively, organizationally and in practice that the various Departments of Defense and Homeland Security have and could have in this process.  </a:t>
            </a:r>
            <a:br>
              <a:rPr lang="en-US" dirty="0" smtClean="0"/>
            </a:br>
            <a:r>
              <a:rPr lang="en-US" b="1" dirty="0" smtClean="0"/>
              <a:t/>
            </a:r>
            <a:br>
              <a:rPr lang="en-US" b="1" dirty="0" smtClean="0"/>
            </a:br>
            <a:r>
              <a:rPr lang="en-US" b="1" dirty="0" smtClean="0"/>
              <a:t>The 28th Annual National T&amp;E Conference is focusing on proper role of T&amp;E in our Defense System Requirements Process.</a:t>
            </a:r>
          </a:p>
          <a:p>
            <a:endParaRPr lang="en-US" b="1" dirty="0" smtClean="0"/>
          </a:p>
          <a:p>
            <a:r>
              <a:rPr lang="en-US" b="1" dirty="0" smtClean="0"/>
              <a:t>This paper will address:</a:t>
            </a:r>
          </a:p>
          <a:p>
            <a:endParaRPr lang="en-US" b="1" dirty="0" smtClean="0"/>
          </a:p>
          <a:p>
            <a:r>
              <a:rPr lang="en-US" b="1" dirty="0" smtClean="0"/>
              <a:t>What constitutes a set of valid (supportable), measureable (testable), realistic and achievable requirements?</a:t>
            </a:r>
          </a:p>
          <a:p>
            <a:endParaRPr lang="en-US" b="1" dirty="0" smtClean="0"/>
          </a:p>
          <a:p>
            <a:r>
              <a:rPr lang="en-US" b="1" dirty="0" smtClean="0"/>
              <a:t>How can the T&amp;E Community best engage the Defense Community at large?</a:t>
            </a:r>
          </a:p>
          <a:p>
            <a:endParaRPr lang="en-US" dirty="0" smtClean="0"/>
          </a:p>
        </p:txBody>
      </p:sp>
      <p:sp>
        <p:nvSpPr>
          <p:cNvPr id="4" name="Slide Number Placeholder 3"/>
          <p:cNvSpPr>
            <a:spLocks noGrp="1"/>
          </p:cNvSpPr>
          <p:nvPr>
            <p:ph type="sldNum" sz="quarter" idx="5"/>
          </p:nvPr>
        </p:nvSpPr>
        <p:spPr/>
        <p:txBody>
          <a:bodyPr/>
          <a:lstStyle/>
          <a:p>
            <a:pPr>
              <a:defRPr/>
            </a:pPr>
            <a:fld id="{85F181B3-958B-4E3A-9422-1EE341580FB7}"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reference/superior knowledge sets: </a:t>
            </a:r>
          </a:p>
          <a:p>
            <a:r>
              <a:rPr lang="en-US" dirty="0" smtClean="0"/>
              <a:t>Which sets are necessary and sufficient?</a:t>
            </a:r>
          </a:p>
          <a:p>
            <a:r>
              <a:rPr lang="en-US" dirty="0" smtClean="0"/>
              <a:t>How are these sets formally structured?</a:t>
            </a:r>
          </a:p>
          <a:p>
            <a:r>
              <a:rPr lang="en-US" dirty="0" smtClean="0"/>
              <a:t> The subordinate knowledge sets:</a:t>
            </a:r>
          </a:p>
          <a:p>
            <a:r>
              <a:rPr lang="en-US" dirty="0" smtClean="0"/>
              <a:t>Identify the requisite supporting disciplines (e.g., DT,  OT, M&amp;S, Human Dimension, Logistics, Reliability, Effectiveness .   .   .</a:t>
            </a:r>
          </a:p>
          <a:p>
            <a:r>
              <a:rPr lang="en-US" dirty="0" smtClean="0"/>
              <a:t>How are these sets formally structured particularly so that their elements can be related one to another (i.e., horizontal linkage)?</a:t>
            </a:r>
          </a:p>
          <a:p>
            <a:r>
              <a:rPr lang="en-US" dirty="0" smtClean="0"/>
              <a:t>How are the superior and subordinate knowledge sets formally (i.e., vertically) linked?</a:t>
            </a:r>
          </a:p>
          <a:p>
            <a:r>
              <a:rPr lang="en-US" dirty="0" smtClean="0"/>
              <a:t>Assuring that all metrics, including those generated subjectively, are quantified!</a:t>
            </a:r>
          </a:p>
          <a:p>
            <a:endParaRPr lang="en-US" dirty="0" smtClean="0"/>
          </a:p>
          <a:p>
            <a:r>
              <a:rPr lang="en-US" dirty="0" smtClean="0"/>
              <a:t>To meet these implied requirements,  the many elements which comprise this problem set must be cast into a single framework! </a:t>
            </a:r>
          </a:p>
          <a:p>
            <a:endParaRPr lang="en-US" dirty="0" smtClean="0"/>
          </a:p>
        </p:txBody>
      </p:sp>
      <p:sp>
        <p:nvSpPr>
          <p:cNvPr id="4" name="Slide Number Placeholder 3"/>
          <p:cNvSpPr>
            <a:spLocks noGrp="1"/>
          </p:cNvSpPr>
          <p:nvPr>
            <p:ph type="sldNum" sz="quarter" idx="5"/>
          </p:nvPr>
        </p:nvSpPr>
        <p:spPr/>
        <p:txBody>
          <a:bodyPr/>
          <a:lstStyle/>
          <a:p>
            <a:pPr>
              <a:defRPr/>
            </a:pPr>
            <a:fld id="{60BF7CF6-1536-4183-BD04-FAC9D02652B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D3E62A1-119C-4577-936B-C42539876355}"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C9C8E4-3A31-43FD-92F3-74A1B94B3009}" type="slidenum">
              <a:rPr lang="en-US" smtClean="0"/>
              <a:pPr>
                <a:defRPr/>
              </a:pPr>
              <a:t>9</a:t>
            </a:fld>
            <a:endParaRPr lang="en-US" dirty="0"/>
          </a:p>
        </p:txBody>
      </p:sp>
    </p:spTree>
    <p:extLst>
      <p:ext uri="{BB962C8B-B14F-4D97-AF65-F5344CB8AC3E}">
        <p14:creationId xmlns="" xmlns:p14="http://schemas.microsoft.com/office/powerpoint/2010/main" val="400373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MDMP has been formalized via semantic (meaning) and syntactic (ordering) rules, e.g.:</a:t>
            </a:r>
          </a:p>
          <a:p>
            <a:r>
              <a:rPr lang="en-US" dirty="0" smtClean="0"/>
              <a:t>establish top-down linkages (per level of war), </a:t>
            </a:r>
          </a:p>
          <a:p>
            <a:r>
              <a:rPr lang="en-US" dirty="0" smtClean="0"/>
              <a:t>establish horizontal linkages (e.g., System-of-Systems), </a:t>
            </a:r>
          </a:p>
          <a:p>
            <a:r>
              <a:rPr lang="en-US" dirty="0" smtClean="0"/>
              <a:t>represent an OPFOR in addition to an OWNFOR so that multiple sides can be played against each other</a:t>
            </a:r>
          </a:p>
          <a:p>
            <a:r>
              <a:rPr lang="en-US" dirty="0" smtClean="0"/>
              <a:t>reduce/eliminate ambiguity in representation by developing a formal structure for MDMP (including tasks performed by people/material) in order to</a:t>
            </a:r>
          </a:p>
          <a:p>
            <a:r>
              <a:rPr lang="en-US" dirty="0" smtClean="0"/>
              <a:t>establish an executable framework (so that this can be automated)</a:t>
            </a:r>
          </a:p>
          <a:p>
            <a:r>
              <a:rPr lang="en-US" dirty="0" smtClean="0"/>
              <a:t>We call this the Missions and Means Framework (MMF)</a:t>
            </a:r>
          </a:p>
          <a:p>
            <a:endParaRPr lang="en-US" dirty="0"/>
          </a:p>
        </p:txBody>
      </p:sp>
      <p:sp>
        <p:nvSpPr>
          <p:cNvPr id="4" name="Slide Number Placeholder 3"/>
          <p:cNvSpPr>
            <a:spLocks noGrp="1"/>
          </p:cNvSpPr>
          <p:nvPr>
            <p:ph type="sldNum" sz="quarter" idx="10"/>
          </p:nvPr>
        </p:nvSpPr>
        <p:spPr/>
        <p:txBody>
          <a:bodyPr/>
          <a:lstStyle/>
          <a:p>
            <a:pPr>
              <a:defRPr/>
            </a:pPr>
            <a:fld id="{42C9C8E4-3A31-43FD-92F3-74A1B94B3009}" type="slidenum">
              <a:rPr lang="en-US" smtClean="0"/>
              <a:pPr>
                <a:defRPr/>
              </a:pPr>
              <a:t>10</a:t>
            </a:fld>
            <a:endParaRPr lang="en-US" dirty="0"/>
          </a:p>
        </p:txBody>
      </p:sp>
    </p:spTree>
    <p:extLst>
      <p:ext uri="{BB962C8B-B14F-4D97-AF65-F5344CB8AC3E}">
        <p14:creationId xmlns="" xmlns:p14="http://schemas.microsoft.com/office/powerpoint/2010/main" val="363408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MDMP has been formalized via semantic (meaning) and syntactic (ordering) rules, e.g.:</a:t>
            </a:r>
          </a:p>
          <a:p>
            <a:r>
              <a:rPr lang="en-US" dirty="0" smtClean="0"/>
              <a:t>establish top-down linkages (per level of war), </a:t>
            </a:r>
          </a:p>
          <a:p>
            <a:r>
              <a:rPr lang="en-US" dirty="0" smtClean="0"/>
              <a:t>establish horizontal linkages (e.g., System-of-Systems), </a:t>
            </a:r>
          </a:p>
          <a:p>
            <a:r>
              <a:rPr lang="en-US" dirty="0" smtClean="0"/>
              <a:t>represent an OPFOR in addition to an OWNFOR so that multiple sides can be played against each other</a:t>
            </a:r>
          </a:p>
          <a:p>
            <a:r>
              <a:rPr lang="en-US" dirty="0" smtClean="0"/>
              <a:t>reduce/eliminate ambiguity in representation by developing a formal structure for MDMP (including tasks performed by people/material) in order to</a:t>
            </a:r>
          </a:p>
          <a:p>
            <a:r>
              <a:rPr lang="en-US" dirty="0" smtClean="0"/>
              <a:t>establish an executable framework (so that this can be automated)</a:t>
            </a:r>
          </a:p>
          <a:p>
            <a:r>
              <a:rPr lang="en-US" dirty="0" smtClean="0"/>
              <a:t>We call this the Missions and Means Framework (MMF)</a:t>
            </a:r>
          </a:p>
          <a:p>
            <a:endParaRPr lang="en-US" dirty="0"/>
          </a:p>
        </p:txBody>
      </p:sp>
      <p:sp>
        <p:nvSpPr>
          <p:cNvPr id="4" name="Slide Number Placeholder 3"/>
          <p:cNvSpPr>
            <a:spLocks noGrp="1"/>
          </p:cNvSpPr>
          <p:nvPr>
            <p:ph type="sldNum" sz="quarter" idx="10"/>
          </p:nvPr>
        </p:nvSpPr>
        <p:spPr/>
        <p:txBody>
          <a:bodyPr/>
          <a:lstStyle/>
          <a:p>
            <a:pPr>
              <a:defRPr/>
            </a:pPr>
            <a:fld id="{42C9C8E4-3A31-43FD-92F3-74A1B94B3009}" type="slidenum">
              <a:rPr lang="en-US" smtClean="0"/>
              <a:pPr>
                <a:defRPr/>
              </a:pPr>
              <a:t>11</a:t>
            </a:fld>
            <a:endParaRPr lang="en-US" dirty="0"/>
          </a:p>
        </p:txBody>
      </p:sp>
    </p:spTree>
    <p:extLst>
      <p:ext uri="{BB962C8B-B14F-4D97-AF65-F5344CB8AC3E}">
        <p14:creationId xmlns="" xmlns:p14="http://schemas.microsoft.com/office/powerpoint/2010/main" val="363408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6" name="Rectangle 3"/>
          <p:cNvSpPr>
            <a:spLocks noGrp="1" noChangeArrowheads="1"/>
          </p:cNvSpPr>
          <p:nvPr>
            <p:ph type="body" idx="1"/>
          </p:nvPr>
        </p:nvSpPr>
        <p:spPr bwMode="auto">
          <a:noFill/>
        </p:spPr>
        <p:txBody>
          <a:bodyPr wrap="square" lIns="89977" tIns="44989" rIns="89977" bIns="44989" numCol="1" anchor="t" anchorCtr="0" compatLnSpc="1">
            <a:prstTxWarp prst="textNoShape">
              <a:avLst/>
            </a:prstTxWarp>
          </a:bodyPr>
          <a:lstStyle/>
          <a:p>
            <a:r>
              <a:rPr lang="en-US" b="1" dirty="0" smtClean="0"/>
              <a:t>The Two Paths to Knowledge. </a:t>
            </a:r>
            <a:r>
              <a:rPr lang="en-US" dirty="0" smtClean="0"/>
              <a:t>Knowledge can be acquired through two distinct process: Observation &amp; Testing or Modeling &amp; Simulation.  Each approach needs an </a:t>
            </a:r>
            <a:r>
              <a:rPr lang="en-US" i="1" dirty="0" smtClean="0"/>
              <a:t>abstraction </a:t>
            </a:r>
            <a:r>
              <a:rPr lang="en-US" dirty="0" smtClean="0"/>
              <a:t>or what some refer to as a </a:t>
            </a:r>
            <a:r>
              <a:rPr lang="en-US" i="1" dirty="0" smtClean="0"/>
              <a:t>conceptual model</a:t>
            </a:r>
            <a:r>
              <a:rPr lang="en-US" dirty="0" smtClean="0"/>
              <a:t>.</a:t>
            </a:r>
            <a:r>
              <a:rPr lang="en-US" b="1" dirty="0" smtClean="0"/>
              <a:t> </a:t>
            </a:r>
            <a:r>
              <a:rPr lang="en-US" dirty="0" smtClean="0"/>
              <a:t>When the VV&amp;A process is rigorously applied, the two abstractions, in effect, merge, and the </a:t>
            </a:r>
            <a:r>
              <a:rPr lang="en-US" u="sng" dirty="0" smtClean="0"/>
              <a:t>validated</a:t>
            </a:r>
            <a:r>
              <a:rPr lang="en-US" dirty="0" smtClean="0"/>
              <a:t> M&amp;S abstraction becomes the </a:t>
            </a:r>
            <a:r>
              <a:rPr lang="en-US" i="1" dirty="0" smtClean="0"/>
              <a:t>reference </a:t>
            </a:r>
            <a:r>
              <a:rPr lang="en-US" dirty="0" smtClean="0"/>
              <a:t>source of</a:t>
            </a:r>
            <a:r>
              <a:rPr lang="en-US" i="1" dirty="0" smtClean="0"/>
              <a:t> </a:t>
            </a:r>
            <a:r>
              <a:rPr lang="en-US" dirty="0" smtClean="0"/>
              <a:t>knowledge.</a:t>
            </a:r>
            <a:endParaRPr lang="en-US" b="1" dirty="0" smtClean="0"/>
          </a:p>
          <a:p>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C9C8E4-3A31-43FD-92F3-74A1B94B3009}" type="slidenum">
              <a:rPr lang="en-US" smtClean="0"/>
              <a:pPr>
                <a:defRPr/>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396875" y="1422753"/>
            <a:ext cx="8347075" cy="3333750"/>
            <a:chOff x="251" y="626"/>
            <a:chExt cx="5258" cy="2100"/>
          </a:xfrm>
        </p:grpSpPr>
        <p:pic>
          <p:nvPicPr>
            <p:cNvPr id="4" name="Picture 4" descr="Picture3"/>
            <p:cNvPicPr>
              <a:picLocks noChangeAspect="1" noChangeArrowheads="1"/>
            </p:cNvPicPr>
            <p:nvPr userDrawn="1"/>
          </p:nvPicPr>
          <p:blipFill>
            <a:blip r:embed="rId2" cstate="print"/>
            <a:srcRect/>
            <a:stretch>
              <a:fillRect/>
            </a:stretch>
          </p:blipFill>
          <p:spPr bwMode="auto">
            <a:xfrm>
              <a:off x="251" y="626"/>
              <a:ext cx="5258" cy="1975"/>
            </a:xfrm>
            <a:prstGeom prst="rect">
              <a:avLst/>
            </a:prstGeom>
            <a:noFill/>
            <a:ln w="9525">
              <a:noFill/>
              <a:miter lim="800000"/>
              <a:headEnd/>
              <a:tailEnd/>
            </a:ln>
          </p:spPr>
        </p:pic>
        <p:pic>
          <p:nvPicPr>
            <p:cNvPr id="5" name="Picture 285" descr="tagline1"/>
            <p:cNvPicPr>
              <a:picLocks noChangeAspect="1" noChangeArrowheads="1"/>
            </p:cNvPicPr>
            <p:nvPr userDrawn="1"/>
          </p:nvPicPr>
          <p:blipFill>
            <a:blip r:embed="rId3" cstate="print"/>
            <a:srcRect/>
            <a:stretch>
              <a:fillRect/>
            </a:stretch>
          </p:blipFill>
          <p:spPr bwMode="auto">
            <a:xfrm>
              <a:off x="2524" y="2624"/>
              <a:ext cx="2956" cy="102"/>
            </a:xfrm>
            <a:prstGeom prst="rect">
              <a:avLst/>
            </a:prstGeom>
            <a:noFill/>
            <a:ln w="9525">
              <a:noFill/>
              <a:miter lim="800000"/>
              <a:headEnd/>
              <a:tailEnd/>
            </a:ln>
          </p:spPr>
        </p:pic>
      </p:grpSp>
      <p:pic>
        <p:nvPicPr>
          <p:cNvPr id="18" name="Picture 20" descr="Picture2"/>
          <p:cNvPicPr>
            <a:picLocks noChangeAspect="1" noChangeArrowheads="1"/>
          </p:cNvPicPr>
          <p:nvPr userDrawn="1"/>
        </p:nvPicPr>
        <p:blipFill>
          <a:blip r:embed="rId4" cstate="print"/>
          <a:srcRect/>
          <a:stretch>
            <a:fillRect/>
          </a:stretch>
        </p:blipFill>
        <p:spPr bwMode="auto">
          <a:xfrm>
            <a:off x="1261900" y="245800"/>
            <a:ext cx="630839" cy="762076"/>
          </a:xfrm>
          <a:prstGeom prst="rect">
            <a:avLst/>
          </a:prstGeom>
          <a:noFill/>
          <a:ln w="9525">
            <a:noFill/>
            <a:miter lim="800000"/>
            <a:headEnd/>
            <a:tailEnd/>
          </a:ln>
        </p:spPr>
      </p:pic>
      <p:pic>
        <p:nvPicPr>
          <p:cNvPr id="19" name="Picture 27" descr="1_GoArmyLogoHigh.jpg"/>
          <p:cNvPicPr>
            <a:picLocks noChangeAspect="1"/>
          </p:cNvPicPr>
          <p:nvPr userDrawn="1"/>
        </p:nvPicPr>
        <p:blipFill>
          <a:blip r:embed="rId5" cstate="print"/>
          <a:srcRect r="6667"/>
          <a:stretch>
            <a:fillRect/>
          </a:stretch>
        </p:blipFill>
        <p:spPr bwMode="auto">
          <a:xfrm>
            <a:off x="414778" y="214638"/>
            <a:ext cx="632972" cy="812239"/>
          </a:xfrm>
          <a:prstGeom prst="rect">
            <a:avLst/>
          </a:prstGeom>
          <a:noFill/>
          <a:ln w="9525">
            <a:noFill/>
            <a:miter lim="800000"/>
            <a:headEnd/>
            <a:tailEnd/>
          </a:ln>
        </p:spPr>
      </p:pic>
      <p:pic>
        <p:nvPicPr>
          <p:cNvPr id="20" name="Picture 19" descr="Picture1"/>
          <p:cNvPicPr>
            <a:picLocks noChangeAspect="1" noChangeArrowheads="1"/>
          </p:cNvPicPr>
          <p:nvPr userDrawn="1"/>
        </p:nvPicPr>
        <p:blipFill>
          <a:blip r:embed="rId6" cstate="print"/>
          <a:srcRect/>
          <a:stretch>
            <a:fillRect/>
          </a:stretch>
        </p:blipFill>
        <p:spPr bwMode="auto">
          <a:xfrm>
            <a:off x="7654925" y="270149"/>
            <a:ext cx="1212420" cy="671003"/>
          </a:xfrm>
          <a:prstGeom prst="rect">
            <a:avLst/>
          </a:prstGeom>
          <a:noFill/>
          <a:ln w="9525">
            <a:noFill/>
            <a:miter lim="800000"/>
            <a:headEnd/>
            <a:tailEnd/>
          </a:ln>
        </p:spPr>
      </p:pic>
      <p:pic>
        <p:nvPicPr>
          <p:cNvPr id="21" name="Picture 20" descr="SURVICE_295_300_DPI"/>
          <p:cNvPicPr>
            <a:picLocks noChangeAspect="1" noChangeArrowheads="1"/>
          </p:cNvPicPr>
          <p:nvPr userDrawn="1"/>
        </p:nvPicPr>
        <p:blipFill>
          <a:blip r:embed="rId7" cstate="print"/>
          <a:srcRect/>
          <a:stretch>
            <a:fillRect/>
          </a:stretch>
        </p:blipFill>
        <p:spPr bwMode="auto">
          <a:xfrm>
            <a:off x="6370638" y="438149"/>
            <a:ext cx="1173162" cy="375719"/>
          </a:xfrm>
          <a:prstGeom prst="rect">
            <a:avLst/>
          </a:prstGeom>
          <a:noFill/>
          <a:ln w="9525">
            <a:noFill/>
            <a:miter lim="800000"/>
            <a:headEnd/>
            <a:tailEnd/>
          </a:ln>
        </p:spPr>
      </p:pic>
      <p:pic>
        <p:nvPicPr>
          <p:cNvPr id="22" name="Picture 21" descr="top-photos-with-net"/>
          <p:cNvPicPr>
            <a:picLocks noChangeAspect="1" noChangeArrowheads="1"/>
          </p:cNvPicPr>
          <p:nvPr userDrawn="1"/>
        </p:nvPicPr>
        <p:blipFill>
          <a:blip r:embed="rId8" cstate="print"/>
          <a:srcRect l="626" t="2153" r="92227" b="68832"/>
          <a:stretch>
            <a:fillRect/>
          </a:stretch>
        </p:blipFill>
        <p:spPr bwMode="auto">
          <a:xfrm>
            <a:off x="5534025" y="236560"/>
            <a:ext cx="762000" cy="780840"/>
          </a:xfrm>
          <a:prstGeom prst="rect">
            <a:avLst/>
          </a:prstGeom>
          <a:noFill/>
          <a:ln w="9525">
            <a:noFill/>
            <a:miter lim="800000"/>
            <a:headEnd/>
            <a:tailEnd/>
          </a:ln>
        </p:spPr>
      </p:pic>
    </p:spTree>
    <p:extLst>
      <p:ext uri="{BB962C8B-B14F-4D97-AF65-F5344CB8AC3E}">
        <p14:creationId xmlns="" xmlns:p14="http://schemas.microsoft.com/office/powerpoint/2010/main" val="2339157189"/>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2531726" y="301626"/>
            <a:ext cx="187108" cy="457390"/>
          </a:xfrm>
          <a:prstGeom prst="rect">
            <a:avLst/>
          </a:prstGeom>
          <a:noFill/>
          <a:ln w="9525">
            <a:noFill/>
            <a:miter lim="800000"/>
            <a:headEnd/>
            <a:tailEnd/>
          </a:ln>
        </p:spPr>
        <p:txBody>
          <a:bodyPr wrap="none" lIns="91407" tIns="45704" rIns="91407" bIns="45704">
            <a:spAutoFit/>
          </a:bodyPr>
          <a:lstStyle/>
          <a:p>
            <a:pPr eaLnBrk="0" hangingPunct="0">
              <a:defRPr/>
            </a:pPr>
            <a:endParaRPr lang="en-US" sz="2400" dirty="0">
              <a:solidFill>
                <a:srgbClr val="000000"/>
              </a:solidFill>
              <a:ea typeface="MS PGothic" pitchFamily="34" charset="-128"/>
              <a:cs typeface="Arial"/>
            </a:endParaRPr>
          </a:p>
        </p:txBody>
      </p:sp>
      <p:sp>
        <p:nvSpPr>
          <p:cNvPr id="1027" name="Rectangle 10"/>
          <p:cNvSpPr>
            <a:spLocks noGrp="1" noChangeArrowheads="1"/>
          </p:cNvSpPr>
          <p:nvPr>
            <p:ph type="title"/>
          </p:nvPr>
        </p:nvSpPr>
        <p:spPr bwMode="auto">
          <a:xfrm>
            <a:off x="1704975" y="236538"/>
            <a:ext cx="5753100" cy="438150"/>
          </a:xfrm>
          <a:prstGeom prst="rect">
            <a:avLst/>
          </a:prstGeom>
          <a:solidFill>
            <a:schemeClr val="tx2"/>
          </a:solid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2" name="Rectangle 11"/>
          <p:cNvSpPr>
            <a:spLocks noGrp="1" noChangeArrowheads="1"/>
          </p:cNvSpPr>
          <p:nvPr>
            <p:ph type="body" idx="1"/>
          </p:nvPr>
        </p:nvSpPr>
        <p:spPr bwMode="auto">
          <a:xfrm>
            <a:off x="466725" y="1257303"/>
            <a:ext cx="8229600" cy="500221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71"/>
          <p:cNvSpPr txBox="1">
            <a:spLocks noChangeArrowheads="1"/>
          </p:cNvSpPr>
          <p:nvPr userDrawn="1"/>
        </p:nvSpPr>
        <p:spPr bwMode="auto">
          <a:xfrm>
            <a:off x="8534400" y="6550256"/>
            <a:ext cx="651074" cy="307744"/>
          </a:xfrm>
          <a:prstGeom prst="rect">
            <a:avLst/>
          </a:prstGeom>
          <a:noFill/>
          <a:ln>
            <a:noFill/>
          </a:ln>
          <a:extLst/>
        </p:spPr>
        <p:txBody>
          <a:bodyPr wrap="none" lIns="91407" tIns="45704" rIns="91407" bIns="45704">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defRPr/>
            </a:pPr>
            <a:fld id="{D21E0C46-D3BC-419A-8F81-64424F2971AC}" type="slidenum">
              <a:rPr lang="en-US" sz="1400" b="1" smtClean="0">
                <a:solidFill>
                  <a:srgbClr val="000000"/>
                </a:solidFill>
                <a:cs typeface="Arial"/>
              </a:rPr>
              <a:pPr>
                <a:defRPr/>
              </a:pPr>
              <a:t>‹#›</a:t>
            </a:fld>
            <a:r>
              <a:rPr lang="en-US" sz="1400" b="1" dirty="0" smtClean="0">
                <a:solidFill>
                  <a:srgbClr val="000000"/>
                </a:solidFill>
                <a:cs typeface="Arial"/>
              </a:rPr>
              <a:t>/33</a:t>
            </a:r>
          </a:p>
        </p:txBody>
      </p:sp>
    </p:spTree>
    <p:extLst>
      <p:ext uri="{BB962C8B-B14F-4D97-AF65-F5344CB8AC3E}">
        <p14:creationId xmlns="" xmlns:p14="http://schemas.microsoft.com/office/powerpoint/2010/main" val="26060395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2400" b="1">
          <a:solidFill>
            <a:schemeClr val="bg1"/>
          </a:solidFill>
          <a:latin typeface="+mj-lt"/>
          <a:ea typeface="MS PGothic" pitchFamily="34" charset="-128"/>
          <a:cs typeface="+mj-cs"/>
        </a:defRPr>
      </a:lvl1pPr>
      <a:lvl2pPr algn="ctr" rtl="0" eaLnBrk="0" fontAlgn="base" hangingPunct="0">
        <a:lnSpc>
          <a:spcPct val="85000"/>
        </a:lnSpc>
        <a:spcBef>
          <a:spcPct val="0"/>
        </a:spcBef>
        <a:spcAft>
          <a:spcPct val="0"/>
        </a:spcAft>
        <a:defRPr sz="2400" b="1">
          <a:solidFill>
            <a:schemeClr val="bg1"/>
          </a:solidFill>
          <a:latin typeface="Arial" charset="0"/>
          <a:ea typeface="MS PGothic" pitchFamily="34" charset="-128"/>
          <a:cs typeface="Arial" charset="0"/>
        </a:defRPr>
      </a:lvl2pPr>
      <a:lvl3pPr algn="ctr" rtl="0" eaLnBrk="0" fontAlgn="base" hangingPunct="0">
        <a:lnSpc>
          <a:spcPct val="85000"/>
        </a:lnSpc>
        <a:spcBef>
          <a:spcPct val="0"/>
        </a:spcBef>
        <a:spcAft>
          <a:spcPct val="0"/>
        </a:spcAft>
        <a:defRPr sz="2400" b="1">
          <a:solidFill>
            <a:schemeClr val="bg1"/>
          </a:solidFill>
          <a:latin typeface="Arial" charset="0"/>
          <a:ea typeface="MS PGothic" pitchFamily="34" charset="-128"/>
          <a:cs typeface="Arial" charset="0"/>
        </a:defRPr>
      </a:lvl3pPr>
      <a:lvl4pPr algn="ctr" rtl="0" eaLnBrk="0" fontAlgn="base" hangingPunct="0">
        <a:lnSpc>
          <a:spcPct val="85000"/>
        </a:lnSpc>
        <a:spcBef>
          <a:spcPct val="0"/>
        </a:spcBef>
        <a:spcAft>
          <a:spcPct val="0"/>
        </a:spcAft>
        <a:defRPr sz="2400" b="1">
          <a:solidFill>
            <a:schemeClr val="bg1"/>
          </a:solidFill>
          <a:latin typeface="Arial" charset="0"/>
          <a:ea typeface="MS PGothic" pitchFamily="34" charset="-128"/>
          <a:cs typeface="Arial" charset="0"/>
        </a:defRPr>
      </a:lvl4pPr>
      <a:lvl5pPr algn="ctr" rtl="0" eaLnBrk="0" fontAlgn="base" hangingPunct="0">
        <a:lnSpc>
          <a:spcPct val="85000"/>
        </a:lnSpc>
        <a:spcBef>
          <a:spcPct val="0"/>
        </a:spcBef>
        <a:spcAft>
          <a:spcPct val="0"/>
        </a:spcAft>
        <a:defRPr sz="2400" b="1">
          <a:solidFill>
            <a:schemeClr val="bg1"/>
          </a:solidFill>
          <a:latin typeface="Arial" charset="0"/>
          <a:ea typeface="MS PGothic" pitchFamily="34" charset="-128"/>
          <a:cs typeface="Arial" charset="0"/>
        </a:defRPr>
      </a:lvl5pPr>
      <a:lvl6pPr marL="457039" algn="ctr" rtl="0" fontAlgn="base">
        <a:lnSpc>
          <a:spcPct val="85000"/>
        </a:lnSpc>
        <a:spcBef>
          <a:spcPct val="0"/>
        </a:spcBef>
        <a:spcAft>
          <a:spcPct val="0"/>
        </a:spcAft>
        <a:defRPr sz="2400" b="1">
          <a:solidFill>
            <a:schemeClr val="bg1"/>
          </a:solidFill>
          <a:latin typeface="Arial" charset="0"/>
          <a:ea typeface="ＭＳ Ｐゴシック" pitchFamily="34" charset="-128"/>
          <a:cs typeface="Arial" charset="0"/>
        </a:defRPr>
      </a:lvl6pPr>
      <a:lvl7pPr marL="914079" algn="ctr" rtl="0" fontAlgn="base">
        <a:lnSpc>
          <a:spcPct val="85000"/>
        </a:lnSpc>
        <a:spcBef>
          <a:spcPct val="0"/>
        </a:spcBef>
        <a:spcAft>
          <a:spcPct val="0"/>
        </a:spcAft>
        <a:defRPr sz="2400" b="1">
          <a:solidFill>
            <a:schemeClr val="bg1"/>
          </a:solidFill>
          <a:latin typeface="Arial" charset="0"/>
          <a:ea typeface="ＭＳ Ｐゴシック" pitchFamily="34" charset="-128"/>
          <a:cs typeface="Arial" charset="0"/>
        </a:defRPr>
      </a:lvl7pPr>
      <a:lvl8pPr marL="1371119" algn="ctr" rtl="0" fontAlgn="base">
        <a:lnSpc>
          <a:spcPct val="85000"/>
        </a:lnSpc>
        <a:spcBef>
          <a:spcPct val="0"/>
        </a:spcBef>
        <a:spcAft>
          <a:spcPct val="0"/>
        </a:spcAft>
        <a:defRPr sz="2400" b="1">
          <a:solidFill>
            <a:schemeClr val="bg1"/>
          </a:solidFill>
          <a:latin typeface="Arial" charset="0"/>
          <a:ea typeface="ＭＳ Ｐゴシック" pitchFamily="34" charset="-128"/>
          <a:cs typeface="Arial" charset="0"/>
        </a:defRPr>
      </a:lvl8pPr>
      <a:lvl9pPr marL="1828159" algn="ctr" rtl="0" fontAlgn="base">
        <a:lnSpc>
          <a:spcPct val="85000"/>
        </a:lnSpc>
        <a:spcBef>
          <a:spcPct val="0"/>
        </a:spcBef>
        <a:spcAft>
          <a:spcPct val="0"/>
        </a:spcAft>
        <a:defRPr sz="2400" b="1">
          <a:solidFill>
            <a:schemeClr val="bg1"/>
          </a:solidFill>
          <a:latin typeface="Arial" charset="0"/>
          <a:ea typeface="ＭＳ Ｐゴシック" pitchFamily="34" charset="-128"/>
          <a:cs typeface="Arial" charset="0"/>
        </a:defRPr>
      </a:lvl9pPr>
    </p:titleStyle>
    <p:bodyStyle>
      <a:lvl1pPr marL="457039" indent="-457039"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mn-cs"/>
        </a:defRPr>
      </a:lvl1pPr>
      <a:lvl2pPr marL="856950" indent="-2856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99730" indent="-228519" algn="l" rtl="0" eaLnBrk="0" fontAlgn="base" hangingPunct="0">
        <a:spcBef>
          <a:spcPct val="20000"/>
        </a:spcBef>
        <a:spcAft>
          <a:spcPct val="0"/>
        </a:spcAft>
        <a:buFont typeface="Wingdings" pitchFamily="2" charset="2"/>
        <a:buChar char="§"/>
        <a:defRPr sz="2400">
          <a:solidFill>
            <a:schemeClr val="tx1"/>
          </a:solidFill>
          <a:latin typeface="+mn-lt"/>
          <a:ea typeface="MS PGothic" pitchFamily="34" charset="-128"/>
          <a:cs typeface="+mn-cs"/>
        </a:defRPr>
      </a:lvl3pPr>
      <a:lvl4pPr marL="1599638" indent="-228519" algn="l" rtl="0" eaLnBrk="0" fontAlgn="base" hangingPunct="0">
        <a:spcBef>
          <a:spcPct val="20000"/>
        </a:spcBef>
        <a:spcAft>
          <a:spcPct val="0"/>
        </a:spcAft>
        <a:buFont typeface="Wingdings" pitchFamily="2" charset="2"/>
        <a:buChar char="ü"/>
        <a:defRPr sz="2000">
          <a:solidFill>
            <a:schemeClr val="tx1"/>
          </a:solidFill>
          <a:latin typeface="+mn-lt"/>
          <a:ea typeface="MS PGothic" pitchFamily="34" charset="-128"/>
          <a:cs typeface="+mn-cs"/>
        </a:defRPr>
      </a:lvl4pPr>
      <a:lvl5pPr marL="2056678" indent="-228519"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3718" indent="-228519" algn="l" rtl="0" fontAlgn="base">
        <a:spcBef>
          <a:spcPct val="20000"/>
        </a:spcBef>
        <a:spcAft>
          <a:spcPct val="0"/>
        </a:spcAft>
        <a:buChar char="»"/>
        <a:defRPr sz="2000">
          <a:solidFill>
            <a:schemeClr val="tx1"/>
          </a:solidFill>
          <a:latin typeface="+mn-lt"/>
          <a:ea typeface="+mn-ea"/>
          <a:cs typeface="+mn-cs"/>
        </a:defRPr>
      </a:lvl6pPr>
      <a:lvl7pPr marL="2970758" indent="-228519" algn="l" rtl="0" fontAlgn="base">
        <a:spcBef>
          <a:spcPct val="20000"/>
        </a:spcBef>
        <a:spcAft>
          <a:spcPct val="0"/>
        </a:spcAft>
        <a:buChar char="»"/>
        <a:defRPr sz="2000">
          <a:solidFill>
            <a:schemeClr val="tx1"/>
          </a:solidFill>
          <a:latin typeface="+mn-lt"/>
          <a:ea typeface="+mn-ea"/>
          <a:cs typeface="+mn-cs"/>
        </a:defRPr>
      </a:lvl7pPr>
      <a:lvl8pPr marL="3427797" indent="-228519" algn="l" rtl="0" fontAlgn="base">
        <a:spcBef>
          <a:spcPct val="20000"/>
        </a:spcBef>
        <a:spcAft>
          <a:spcPct val="0"/>
        </a:spcAft>
        <a:buChar char="»"/>
        <a:defRPr sz="2000">
          <a:solidFill>
            <a:schemeClr val="tx1"/>
          </a:solidFill>
          <a:latin typeface="+mn-lt"/>
          <a:ea typeface="+mn-ea"/>
          <a:cs typeface="+mn-cs"/>
        </a:defRPr>
      </a:lvl8pPr>
      <a:lvl9pPr marL="3884837" indent="-22851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Bray@dr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paul.h.deitz.civ@mail.mi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mailto:BBray@drc.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paul.h.deitz.civ@mail.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jpe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1780769" y="1831143"/>
            <a:ext cx="5557240" cy="83099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57150">
            <a:solidFill>
              <a:srgbClr val="C00000"/>
            </a:solidFill>
            <a:miter lim="800000"/>
            <a:headEnd/>
            <a:tailEnd/>
          </a:ln>
        </p:spPr>
        <p:txBody>
          <a:bodyPr wrap="square">
            <a:spAutoFit/>
          </a:bodyPr>
          <a:lstStyle/>
          <a:p>
            <a:pPr algn="ctr">
              <a:defRPr/>
            </a:pPr>
            <a:r>
              <a:rPr lang="en-US" sz="2400" b="1" dirty="0" smtClean="0">
                <a:effectLst>
                  <a:outerShdw blurRad="38100" dist="38100" dir="2700000" algn="tl">
                    <a:srgbClr val="000000">
                      <a:alpha val="43137"/>
                    </a:srgbClr>
                  </a:outerShdw>
                </a:effectLst>
                <a:ea typeface="MS PGothic" pitchFamily="34" charset="-128"/>
                <a:cs typeface="+mn-cs"/>
              </a:rPr>
              <a:t>An </a:t>
            </a:r>
            <a:r>
              <a:rPr lang="en-US" sz="2400" b="1" dirty="0" smtClean="0">
                <a:effectLst>
                  <a:outerShdw blurRad="38100" dist="38100" dir="2700000" algn="tl">
                    <a:srgbClr val="000000">
                      <a:alpha val="43137"/>
                    </a:srgbClr>
                  </a:outerShdw>
                </a:effectLst>
              </a:rPr>
              <a:t>Integrating</a:t>
            </a:r>
            <a:r>
              <a:rPr lang="en-US" sz="2400" b="1" dirty="0" smtClean="0">
                <a:effectLst>
                  <a:outerShdw blurRad="38100" dist="38100" dir="2700000" algn="tl">
                    <a:srgbClr val="000000">
                      <a:alpha val="43137"/>
                    </a:srgbClr>
                  </a:outerShdw>
                </a:effectLst>
                <a:ea typeface="MS PGothic" pitchFamily="34" charset="-128"/>
                <a:cs typeface="+mn-cs"/>
              </a:rPr>
              <a:t> Framework for Interdisciplinary Military Analyses</a:t>
            </a:r>
            <a:endParaRPr lang="en-US" sz="2400" b="1" dirty="0">
              <a:solidFill>
                <a:srgbClr val="000000"/>
              </a:solidFill>
              <a:effectLst>
                <a:outerShdw blurRad="38100" dist="38100" dir="2700000" algn="tl">
                  <a:srgbClr val="000000">
                    <a:alpha val="43137"/>
                  </a:srgbClr>
                </a:outerShdw>
              </a:effectLst>
              <a:latin typeface="+mn-lt"/>
              <a:ea typeface="+mn-ea"/>
              <a:cs typeface="+mn-cs"/>
            </a:endParaRPr>
          </a:p>
        </p:txBody>
      </p:sp>
      <p:sp>
        <p:nvSpPr>
          <p:cNvPr id="14" name="Text Box 14"/>
          <p:cNvSpPr txBox="1">
            <a:spLocks noChangeArrowheads="1"/>
          </p:cNvSpPr>
          <p:nvPr/>
        </p:nvSpPr>
        <p:spPr bwMode="auto">
          <a:xfrm>
            <a:off x="2438400" y="2879698"/>
            <a:ext cx="4223632" cy="132340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w="57150">
            <a:solidFill>
              <a:srgbClr val="C00000"/>
            </a:solidFill>
            <a:miter lim="800000"/>
            <a:headEnd/>
            <a:tailEnd/>
          </a:ln>
        </p:spPr>
        <p:txBody>
          <a:bodyPr wrap="square" lIns="91407" tIns="45704" rIns="91407" bIns="45704">
            <a:spAutoFit/>
          </a:bodyPr>
          <a:lstStyle/>
          <a:p>
            <a:pPr algn="ctr"/>
            <a:r>
              <a:rPr lang="en-US" sz="2000" b="1" dirty="0" smtClean="0">
                <a:effectLst>
                  <a:outerShdw blurRad="38100" dist="38100" dir="2700000" algn="tl">
                    <a:srgbClr val="000000">
                      <a:alpha val="43137"/>
                    </a:srgbClr>
                  </a:outerShdw>
                </a:effectLst>
              </a:rPr>
              <a:t>NDIA ICOTE</a:t>
            </a:r>
          </a:p>
          <a:p>
            <a:pPr algn="ctr"/>
            <a:r>
              <a:rPr lang="en-US" sz="2000" b="1" dirty="0" smtClean="0">
                <a:effectLst>
                  <a:outerShdw blurRad="38100" dist="38100" dir="2700000" algn="tl">
                    <a:srgbClr val="000000">
                      <a:alpha val="43137"/>
                    </a:srgbClr>
                  </a:outerShdw>
                </a:effectLst>
              </a:rPr>
              <a:t>BOEING COMPANY OFFICE</a:t>
            </a:r>
          </a:p>
          <a:p>
            <a:pPr algn="ctr"/>
            <a:r>
              <a:rPr lang="en-US" sz="2000" b="1" dirty="0" smtClean="0">
                <a:effectLst>
                  <a:outerShdw blurRad="38100" dist="38100" dir="2700000" algn="tl">
                    <a:srgbClr val="000000">
                      <a:alpha val="43137"/>
                    </a:srgbClr>
                  </a:outerShdw>
                </a:effectLst>
              </a:rPr>
              <a:t>ARLINGTON, VA 22202 </a:t>
            </a:r>
          </a:p>
          <a:p>
            <a:pPr algn="ctr"/>
            <a:r>
              <a:rPr lang="en-US" sz="2000" b="1" dirty="0" smtClean="0">
                <a:effectLst>
                  <a:outerShdw blurRad="38100" dist="38100" dir="2700000" algn="tl">
                    <a:srgbClr val="000000">
                      <a:alpha val="43137"/>
                    </a:srgbClr>
                  </a:outerShdw>
                </a:effectLst>
                <a:ea typeface="MS PGothic" pitchFamily="34" charset="-128"/>
                <a:cs typeface="+mn-cs"/>
              </a:rPr>
              <a:t>19 June, 2012</a:t>
            </a:r>
            <a:endParaRPr lang="en-US" sz="2000" b="1" dirty="0">
              <a:effectLst>
                <a:outerShdw blurRad="38100" dist="38100" dir="2700000" algn="tl">
                  <a:srgbClr val="000000">
                    <a:alpha val="43137"/>
                  </a:srgbClr>
                </a:outerShdw>
              </a:effectLst>
              <a:ea typeface="MS PGothic" pitchFamily="34" charset="-128"/>
              <a:cs typeface="+mn-cs"/>
            </a:endParaRPr>
          </a:p>
        </p:txBody>
      </p:sp>
      <p:grpSp>
        <p:nvGrpSpPr>
          <p:cNvPr id="15" name="Group 11"/>
          <p:cNvGrpSpPr/>
          <p:nvPr/>
        </p:nvGrpSpPr>
        <p:grpSpPr>
          <a:xfrm>
            <a:off x="404812" y="4986818"/>
            <a:ext cx="8328025" cy="1352550"/>
            <a:chOff x="390525" y="5343525"/>
            <a:chExt cx="8328025" cy="1352550"/>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p:grpSpPr>
        <p:sp>
          <p:nvSpPr>
            <p:cNvPr id="16" name="Rectangle 15"/>
            <p:cNvSpPr/>
            <p:nvPr/>
          </p:nvSpPr>
          <p:spPr bwMode="auto">
            <a:xfrm>
              <a:off x="390525" y="5343525"/>
              <a:ext cx="8328025" cy="1352550"/>
            </a:xfrm>
            <a:prstGeom prst="rect">
              <a:avLst/>
            </a:prstGeom>
            <a:grp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7" name="Text Box 12"/>
            <p:cNvSpPr txBox="1">
              <a:spLocks noChangeArrowheads="1"/>
            </p:cNvSpPr>
            <p:nvPr/>
          </p:nvSpPr>
          <p:spPr bwMode="auto">
            <a:xfrm>
              <a:off x="6345052" y="5434934"/>
              <a:ext cx="2232837" cy="1200325"/>
            </a:xfrm>
            <a:prstGeom prst="rect">
              <a:avLst/>
            </a:prstGeom>
            <a:grpFill/>
            <a:ln w="9525" algn="ctr">
              <a:noFill/>
              <a:miter lim="800000"/>
              <a:headEnd/>
              <a:tailEnd/>
            </a:ln>
          </p:spPr>
          <p:txBody>
            <a:bodyPr wrap="square" lIns="91436" tIns="45718" rIns="91436" bIns="45718">
              <a:spAutoFit/>
            </a:bodyPr>
            <a:lstStyle/>
            <a:p>
              <a:pPr algn="r" defTabSz="285736"/>
              <a:r>
                <a:rPr lang="en-US" sz="1600" b="1" dirty="0" smtClean="0">
                  <a:effectLst>
                    <a:outerShdw blurRad="38100" dist="38100" dir="2700000" algn="tl">
                      <a:srgbClr val="000000">
                        <a:alpha val="43137"/>
                      </a:srgbClr>
                    </a:outerShdw>
                  </a:effectLst>
                </a:rPr>
                <a:t>LTC(R) Britt E. Bray</a:t>
              </a:r>
            </a:p>
            <a:p>
              <a:pPr algn="r" defTabSz="285736"/>
              <a:r>
                <a:rPr lang="en-US" sz="1400" b="1" dirty="0" smtClean="0">
                  <a:solidFill>
                    <a:srgbClr val="000000"/>
                  </a:solidFill>
                  <a:effectLst>
                    <a:outerShdw blurRad="38100" dist="38100" dir="2700000" algn="tl">
                      <a:srgbClr val="000000">
                        <a:alpha val="43137"/>
                      </a:srgbClr>
                    </a:outerShdw>
                  </a:effectLst>
                </a:rPr>
                <a:t>Dynamics Research</a:t>
              </a:r>
            </a:p>
            <a:p>
              <a:pPr algn="r" defTabSz="285736"/>
              <a:r>
                <a:rPr lang="en-US" sz="1400" b="1" dirty="0" smtClean="0">
                  <a:solidFill>
                    <a:srgbClr val="000000"/>
                  </a:solidFill>
                  <a:effectLst>
                    <a:outerShdw blurRad="38100" dist="38100" dir="2700000" algn="tl">
                      <a:srgbClr val="000000">
                        <a:alpha val="43137"/>
                      </a:srgbClr>
                    </a:outerShdw>
                  </a:effectLst>
                </a:rPr>
                <a:t> Corporation</a:t>
              </a:r>
            </a:p>
            <a:p>
              <a:pPr algn="r" defTabSz="285736"/>
              <a:r>
                <a:rPr lang="en-US" sz="1400" b="1" dirty="0" smtClean="0">
                  <a:effectLst>
                    <a:outerShdw blurRad="38100" dist="38100" dir="2700000" algn="tl">
                      <a:srgbClr val="000000">
                        <a:alpha val="43137"/>
                      </a:srgbClr>
                    </a:outerShdw>
                  </a:effectLst>
                  <a:hlinkClick r:id="rId3"/>
                </a:rPr>
                <a:t>BBray@drc.com</a:t>
              </a:r>
              <a:endParaRPr lang="en-US" sz="1400" b="1" dirty="0">
                <a:effectLst>
                  <a:outerShdw blurRad="38100" dist="38100" dir="2700000" algn="tl">
                    <a:srgbClr val="000000">
                      <a:alpha val="43137"/>
                    </a:srgbClr>
                  </a:outerShdw>
                </a:effectLst>
              </a:endParaRPr>
            </a:p>
            <a:p>
              <a:pPr algn="r" defTabSz="285736"/>
              <a:r>
                <a:rPr lang="en-US" sz="1400" b="1" dirty="0" smtClean="0">
                  <a:effectLst>
                    <a:outerShdw blurRad="38100" dist="38100" dir="2700000" algn="tl">
                      <a:srgbClr val="000000">
                        <a:alpha val="43137"/>
                      </a:srgbClr>
                    </a:outerShdw>
                  </a:effectLst>
                </a:rPr>
                <a:t>785-550-5573 </a:t>
              </a:r>
              <a:endParaRPr lang="en-US" sz="1400" b="1" dirty="0">
                <a:solidFill>
                  <a:srgbClr val="000000"/>
                </a:solidFill>
                <a:effectLst>
                  <a:outerShdw blurRad="38100" dist="38100" dir="2700000" algn="tl">
                    <a:srgbClr val="000000">
                      <a:alpha val="43137"/>
                    </a:srgbClr>
                  </a:outerShdw>
                </a:effectLst>
              </a:endParaRPr>
            </a:p>
          </p:txBody>
        </p:sp>
        <p:sp>
          <p:nvSpPr>
            <p:cNvPr id="18" name="Text Box 12"/>
            <p:cNvSpPr txBox="1">
              <a:spLocks noChangeArrowheads="1"/>
            </p:cNvSpPr>
            <p:nvPr/>
          </p:nvSpPr>
          <p:spPr bwMode="auto">
            <a:xfrm>
              <a:off x="522450" y="5434934"/>
              <a:ext cx="2550802" cy="1182001"/>
            </a:xfrm>
            <a:prstGeom prst="rect">
              <a:avLst/>
            </a:prstGeom>
            <a:grpFill/>
            <a:ln w="9525" algn="ctr">
              <a:noFill/>
              <a:miter lim="800000"/>
              <a:headEnd/>
              <a:tailEnd/>
            </a:ln>
          </p:spPr>
          <p:txBody>
            <a:bodyPr wrap="square" lIns="73289" tIns="36645" rIns="73289" bIns="36645">
              <a:spAutoFit/>
            </a:bodyPr>
            <a:lstStyle/>
            <a:p>
              <a:pPr defTabSz="229029"/>
              <a:r>
                <a:rPr lang="en-US" sz="1600" b="1" dirty="0">
                  <a:effectLst>
                    <a:outerShdw blurRad="38100" dist="38100" dir="2700000" algn="tl">
                      <a:srgbClr val="000000">
                        <a:alpha val="43137"/>
                      </a:srgbClr>
                    </a:outerShdw>
                  </a:effectLst>
                </a:rPr>
                <a:t>Paul H. Deitz, Ph.D</a:t>
              </a:r>
              <a:r>
                <a:rPr lang="en-US" sz="1600" b="1" dirty="0" smtClean="0">
                  <a:effectLst>
                    <a:outerShdw blurRad="38100" dist="38100" dir="2700000" algn="tl">
                      <a:srgbClr val="000000">
                        <a:alpha val="43137"/>
                      </a:srgbClr>
                    </a:outerShdw>
                  </a:effectLst>
                </a:rPr>
                <a:t>. </a:t>
              </a:r>
            </a:p>
            <a:p>
              <a:pPr defTabSz="229029"/>
              <a:r>
                <a:rPr lang="en-US" sz="1400" b="1" dirty="0" smtClean="0">
                  <a:effectLst>
                    <a:outerShdw blurRad="38100" dist="38100" dir="2700000" algn="tl">
                      <a:srgbClr val="000000">
                        <a:alpha val="43137"/>
                      </a:srgbClr>
                    </a:outerShdw>
                  </a:effectLst>
                </a:rPr>
                <a:t>US AMSAA</a:t>
              </a:r>
            </a:p>
            <a:p>
              <a:pPr defTabSz="229029"/>
              <a:r>
                <a:rPr lang="en-US" sz="1400" b="1" dirty="0" smtClean="0">
                  <a:effectLst>
                    <a:outerShdw blurRad="38100" dist="38100" dir="2700000" algn="tl">
                      <a:srgbClr val="000000">
                        <a:alpha val="43137"/>
                      </a:srgbClr>
                    </a:outerShdw>
                  </a:effectLst>
                </a:rPr>
                <a:t>APG, MD  21005-5071</a:t>
              </a:r>
            </a:p>
            <a:p>
              <a:pPr defTabSz="229029"/>
              <a:r>
                <a:rPr lang="en-US" sz="1400" b="1" u="sng" dirty="0" smtClean="0">
                  <a:effectLst>
                    <a:outerShdw blurRad="38100" dist="38100" dir="2700000" algn="tl">
                      <a:srgbClr val="000000">
                        <a:alpha val="43137"/>
                      </a:srgbClr>
                    </a:outerShdw>
                  </a:effectLst>
                  <a:hlinkClick r:id="rId4"/>
                </a:rPr>
                <a:t>paul.h.deitz.civ@mail.mil</a:t>
              </a:r>
              <a:endParaRPr lang="en-US" sz="1400" b="1" u="sng" dirty="0">
                <a:effectLst>
                  <a:outerShdw blurRad="38100" dist="38100" dir="2700000" algn="tl">
                    <a:srgbClr val="000000">
                      <a:alpha val="43137"/>
                    </a:srgbClr>
                  </a:outerShdw>
                </a:effectLst>
              </a:endParaRPr>
            </a:p>
            <a:p>
              <a:pPr defTabSz="229029"/>
              <a:r>
                <a:rPr lang="en-US" sz="1400" b="1" dirty="0">
                  <a:effectLst>
                    <a:outerShdw blurRad="38100" dist="38100" dir="2700000" algn="tl">
                      <a:srgbClr val="000000">
                        <a:alpha val="43137"/>
                      </a:srgbClr>
                    </a:outerShdw>
                  </a:effectLst>
                </a:rPr>
                <a:t>410-278-2786 </a:t>
              </a:r>
              <a:r>
                <a:rPr lang="en-US" sz="1400" b="1" dirty="0" smtClean="0">
                  <a:effectLst>
                    <a:outerShdw blurRad="38100" dist="38100" dir="2700000" algn="tl">
                      <a:srgbClr val="000000">
                        <a:alpha val="43137"/>
                      </a:srgbClr>
                    </a:outerShdw>
                  </a:effectLst>
                </a:rPr>
                <a:t>DSN: </a:t>
              </a:r>
              <a:r>
                <a:rPr lang="en-US" sz="1400" b="1" dirty="0">
                  <a:effectLst>
                    <a:outerShdw blurRad="38100" dist="38100" dir="2700000" algn="tl">
                      <a:srgbClr val="000000">
                        <a:alpha val="43137"/>
                      </a:srgbClr>
                    </a:outerShdw>
                  </a:effectLst>
                </a:rPr>
                <a:t>298-2786</a:t>
              </a:r>
            </a:p>
          </p:txBody>
        </p:sp>
        <p:sp>
          <p:nvSpPr>
            <p:cNvPr id="19" name="Text Box 12"/>
            <p:cNvSpPr txBox="1">
              <a:spLocks noChangeArrowheads="1"/>
            </p:cNvSpPr>
            <p:nvPr/>
          </p:nvSpPr>
          <p:spPr bwMode="auto">
            <a:xfrm>
              <a:off x="3111442" y="5429713"/>
              <a:ext cx="2898337" cy="1200329"/>
            </a:xfrm>
            <a:prstGeom prst="rect">
              <a:avLst/>
            </a:prstGeom>
            <a:grpFill/>
            <a:ln w="9525" algn="ctr">
              <a:noFill/>
              <a:miter lim="800000"/>
              <a:headEnd/>
              <a:tailEnd/>
            </a:ln>
          </p:spPr>
          <p:txBody>
            <a:bodyPr wrap="square">
              <a:spAutoFit/>
            </a:bodyPr>
            <a:lstStyle/>
            <a:p>
              <a:pPr lvl="0" algn="ctr" defTabSz="285750"/>
              <a:r>
                <a:rPr lang="en-US" sz="1600" b="1" dirty="0">
                  <a:solidFill>
                    <a:srgbClr val="000000"/>
                  </a:solidFill>
                  <a:effectLst>
                    <a:outerShdw blurRad="38100" dist="38100" dir="2700000" algn="tl">
                      <a:srgbClr val="000000">
                        <a:alpha val="43137"/>
                      </a:srgbClr>
                    </a:outerShdw>
                  </a:effectLst>
                </a:rPr>
                <a:t>James N. Walbert, Ph.D.</a:t>
              </a:r>
            </a:p>
            <a:p>
              <a:pPr lvl="0" algn="ctr" defTabSz="285750"/>
              <a:r>
                <a:rPr lang="en-US" sz="1400" b="1" dirty="0">
                  <a:solidFill>
                    <a:srgbClr val="000000"/>
                  </a:solidFill>
                  <a:effectLst>
                    <a:outerShdw blurRad="38100" dist="38100" dir="2700000" algn="tl">
                      <a:srgbClr val="000000">
                        <a:alpha val="43137"/>
                      </a:srgbClr>
                    </a:outerShdw>
                  </a:effectLst>
                </a:rPr>
                <a:t>SURVICE Engineering Company</a:t>
              </a:r>
            </a:p>
            <a:p>
              <a:pPr lvl="0" algn="ctr" defTabSz="285750"/>
              <a:r>
                <a:rPr lang="en-US" sz="1400" b="1" u="sng" dirty="0">
                  <a:solidFill>
                    <a:srgbClr val="0000FF"/>
                  </a:solidFill>
                  <a:effectLst>
                    <a:outerShdw blurRad="38100" dist="38100" dir="2700000" algn="tl">
                      <a:srgbClr val="000000">
                        <a:alpha val="43137"/>
                      </a:srgbClr>
                    </a:outerShdw>
                  </a:effectLst>
                </a:rPr>
                <a:t>jim.walbert@survice.com</a:t>
              </a:r>
            </a:p>
            <a:p>
              <a:pPr lvl="0" algn="ctr" defTabSz="285750"/>
              <a:r>
                <a:rPr lang="en-US" sz="1400" b="1" dirty="0">
                  <a:solidFill>
                    <a:srgbClr val="000000"/>
                  </a:solidFill>
                  <a:effectLst>
                    <a:outerShdw blurRad="38100" dist="38100" dir="2700000" algn="tl">
                      <a:srgbClr val="000000">
                        <a:alpha val="43137"/>
                      </a:srgbClr>
                    </a:outerShdw>
                  </a:effectLst>
                </a:rPr>
                <a:t>703-221-7370</a:t>
              </a:r>
            </a:p>
          </p:txBody>
        </p:sp>
      </p:grpSp>
      <p:sp>
        <p:nvSpPr>
          <p:cNvPr id="13" name="TextBox 12"/>
          <p:cNvSpPr txBox="1"/>
          <p:nvPr/>
        </p:nvSpPr>
        <p:spPr>
          <a:xfrm>
            <a:off x="2886075" y="228600"/>
            <a:ext cx="1752600" cy="738664"/>
          </a:xfrm>
          <a:prstGeom prst="rect">
            <a:avLst/>
          </a:prstGeom>
          <a:solidFill>
            <a:srgbClr val="FFFFE5"/>
          </a:solidFill>
          <a:ln w="28575">
            <a:solidFill>
              <a:schemeClr val="tx1"/>
            </a:solidFill>
          </a:ln>
        </p:spPr>
        <p:txBody>
          <a:bodyPr wrap="square" rtlCol="0">
            <a:spAutoFit/>
          </a:bodyPr>
          <a:lstStyle/>
          <a:p>
            <a:pPr algn="ctr"/>
            <a:r>
              <a:rPr lang="en-US" sz="1400" dirty="0" smtClean="0">
                <a:effectLst>
                  <a:outerShdw blurRad="38100" dist="38100" dir="2700000" algn="tl">
                    <a:srgbClr val="000000">
                      <a:alpha val="43137"/>
                    </a:srgbClr>
                  </a:outerShdw>
                </a:effectLst>
              </a:rPr>
              <a:t>Approved for public release; distribution unlimited </a:t>
            </a:r>
            <a:endParaRPr lang="en-US" sz="1400" dirty="0">
              <a:effectLst>
                <a:outerShdw blurRad="38100" dist="38100" dir="2700000" algn="tl">
                  <a:srgbClr val="000000">
                    <a:alpha val="43137"/>
                  </a:srgbClr>
                </a:outerShdw>
              </a:effectLst>
            </a:endParaRPr>
          </a:p>
        </p:txBody>
      </p:sp>
      <p:sp>
        <p:nvSpPr>
          <p:cNvPr id="11" name="TextBox 4"/>
          <p:cNvSpPr txBox="1">
            <a:spLocks noChangeArrowheads="1"/>
          </p:cNvSpPr>
          <p:nvPr/>
        </p:nvSpPr>
        <p:spPr bwMode="auto">
          <a:xfrm>
            <a:off x="7467600" y="6627168"/>
            <a:ext cx="1676400" cy="230832"/>
          </a:xfrm>
          <a:prstGeom prst="rect">
            <a:avLst/>
          </a:prstGeom>
          <a:solidFill>
            <a:schemeClr val="tx2"/>
          </a:solidFill>
          <a:ln w="9525">
            <a:noFill/>
            <a:miter lim="800000"/>
            <a:headEnd/>
            <a:tailEnd/>
          </a:ln>
        </p:spPr>
        <p:txBody>
          <a:bodyPr wrap="square">
            <a:spAutoFit/>
          </a:bodyPr>
          <a:lstStyle/>
          <a:p>
            <a:pPr algn="ctr"/>
            <a:r>
              <a:rPr lang="en-US" sz="900" b="1" dirty="0" smtClean="0">
                <a:solidFill>
                  <a:schemeClr val="bg1"/>
                </a:solidFill>
              </a:rPr>
              <a:t>Version Date: 17 June 2012</a:t>
            </a:r>
            <a:endParaRPr lang="en-US" sz="9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4764" y="1066800"/>
            <a:ext cx="7794471" cy="4093428"/>
          </a:xfrm>
          <a:prstGeom prst="rect">
            <a:avLst/>
          </a:prstGeom>
        </p:spPr>
        <p:txBody>
          <a:bodyPr wrap="square">
            <a:spAutoFit/>
          </a:bodyPr>
          <a:lstStyle/>
          <a:p>
            <a:pPr marL="171450" indent="-171450">
              <a:spcAft>
                <a:spcPts val="1200"/>
              </a:spcAft>
              <a:buFont typeface="Wingdings" pitchFamily="2" charset="2"/>
              <a:buChar char="§"/>
              <a:defRPr/>
            </a:pPr>
            <a:r>
              <a:rPr lang="en-US" sz="2400" dirty="0" smtClean="0">
                <a:ea typeface="MS PGothic" pitchFamily="34" charset="-128"/>
                <a:cs typeface="+mn-cs"/>
              </a:rPr>
              <a:t>The MDMP is all about mission planning and task execution, monitoring results and assessment of progress against mission objectives. Tasks are ubiquitous!</a:t>
            </a:r>
          </a:p>
          <a:p>
            <a:pPr marL="171450" indent="-171450">
              <a:spcAft>
                <a:spcPts val="1200"/>
              </a:spcAft>
              <a:buFont typeface="Wingdings" pitchFamily="2" charset="2"/>
              <a:buChar char="§"/>
              <a:defRPr/>
            </a:pPr>
            <a:r>
              <a:rPr lang="en-US" sz="2400" dirty="0" smtClean="0">
                <a:ea typeface="MS PGothic" pitchFamily="34" charset="-128"/>
                <a:cs typeface="+mn-cs"/>
              </a:rPr>
              <a:t>When informed by key </a:t>
            </a:r>
            <a:r>
              <a:rPr lang="en-US" sz="2400" i="1" dirty="0" smtClean="0">
                <a:ea typeface="MS PGothic" pitchFamily="34" charset="-128"/>
                <a:cs typeface="+mn-cs"/>
              </a:rPr>
              <a:t>reference missions</a:t>
            </a:r>
            <a:r>
              <a:rPr lang="en-US" sz="2400" dirty="0" smtClean="0">
                <a:ea typeface="MS PGothic" pitchFamily="34" charset="-128"/>
                <a:cs typeface="+mn-cs"/>
              </a:rPr>
              <a:t>, </a:t>
            </a:r>
            <a:r>
              <a:rPr lang="en-US" sz="2400" dirty="0">
                <a:ea typeface="MS PGothic" pitchFamily="34" charset="-128"/>
                <a:cs typeface="+mn-cs"/>
              </a:rPr>
              <a:t>the MDMP should serve as the </a:t>
            </a:r>
            <a:r>
              <a:rPr lang="en-US" sz="2400" dirty="0" smtClean="0">
                <a:ea typeface="MS PGothic" pitchFamily="34" charset="-128"/>
                <a:cs typeface="+mn-cs"/>
              </a:rPr>
              <a:t>single integrating </a:t>
            </a:r>
            <a:r>
              <a:rPr lang="en-US" sz="2400" dirty="0">
                <a:ea typeface="MS PGothic" pitchFamily="34" charset="-128"/>
                <a:cs typeface="+mn-cs"/>
              </a:rPr>
              <a:t>framework for </a:t>
            </a:r>
            <a:r>
              <a:rPr lang="en-US" sz="2400" dirty="0" smtClean="0">
                <a:ea typeface="MS PGothic" pitchFamily="34" charset="-128"/>
                <a:cs typeface="+mn-cs"/>
              </a:rPr>
              <a:t>the community.</a:t>
            </a:r>
          </a:p>
          <a:p>
            <a:pPr marL="171450" indent="-171450">
              <a:spcAft>
                <a:spcPts val="1200"/>
              </a:spcAft>
              <a:buFont typeface="Wingdings" pitchFamily="2" charset="2"/>
              <a:buChar char="§"/>
              <a:defRPr/>
            </a:pPr>
            <a:r>
              <a:rPr lang="en-US" sz="2400" dirty="0" smtClean="0"/>
              <a:t>Materiel Requirements should derive from successful task execution, under appropriate conditions and standards.</a:t>
            </a:r>
          </a:p>
        </p:txBody>
      </p:sp>
      <p:sp>
        <p:nvSpPr>
          <p:cNvPr id="4" name="Title 6"/>
          <p:cNvSpPr txBox="1">
            <a:spLocks/>
          </p:cNvSpPr>
          <p:nvPr/>
        </p:nvSpPr>
        <p:spPr>
          <a:xfrm>
            <a:off x="960438" y="350838"/>
            <a:ext cx="7216775" cy="458787"/>
          </a:xfrm>
          <a:prstGeom prst="rect">
            <a:avLst/>
          </a:prstGeom>
          <a:solidFill>
            <a:schemeClr val="tx2"/>
          </a:solidFill>
        </p:spPr>
        <p:txBody>
          <a:bodyPr tIns="91440"/>
          <a:lstStyle/>
          <a:p>
            <a:pPr algn="ctr" eaLnBrk="0" hangingPunct="0">
              <a:lnSpc>
                <a:spcPct val="85000"/>
              </a:lnSpc>
              <a:defRPr/>
            </a:pPr>
            <a:r>
              <a:rPr lang="en-US" sz="2400" b="1" kern="0" dirty="0">
                <a:solidFill>
                  <a:schemeClr val="bg1"/>
                </a:solidFill>
                <a:latin typeface="+mj-lt"/>
                <a:ea typeface="MS PGothic" pitchFamily="34" charset="-128"/>
                <a:cs typeface="+mj-cs"/>
              </a:rPr>
              <a:t>The Military Decision-Making Process [MDMP]</a:t>
            </a:r>
          </a:p>
        </p:txBody>
      </p:sp>
      <p:grpSp>
        <p:nvGrpSpPr>
          <p:cNvPr id="2" name="Group 103437"/>
          <p:cNvGrpSpPr/>
          <p:nvPr/>
        </p:nvGrpSpPr>
        <p:grpSpPr>
          <a:xfrm>
            <a:off x="1549102" y="5812271"/>
            <a:ext cx="5616387" cy="893329"/>
            <a:chOff x="1549102" y="5380552"/>
            <a:chExt cx="5616387" cy="893329"/>
          </a:xfrm>
        </p:grpSpPr>
        <p:grpSp>
          <p:nvGrpSpPr>
            <p:cNvPr id="3" name="Group 103436"/>
            <p:cNvGrpSpPr/>
            <p:nvPr/>
          </p:nvGrpSpPr>
          <p:grpSpPr>
            <a:xfrm>
              <a:off x="1549102" y="5380552"/>
              <a:ext cx="5616387" cy="561975"/>
              <a:chOff x="1549102" y="5380552"/>
              <a:chExt cx="5616387" cy="561975"/>
            </a:xfrm>
          </p:grpSpPr>
          <p:cxnSp>
            <p:nvCxnSpPr>
              <p:cNvPr id="5" name="Straight Arrow Connector 4"/>
              <p:cNvCxnSpPr/>
              <p:nvPr/>
            </p:nvCxnSpPr>
            <p:spPr bwMode="auto">
              <a:xfrm>
                <a:off x="1549102" y="5908680"/>
                <a:ext cx="5612944" cy="0"/>
              </a:xfrm>
              <a:prstGeom prst="straightConnector1">
                <a:avLst/>
              </a:prstGeom>
              <a:solidFill>
                <a:schemeClr val="accent1"/>
              </a:solidFill>
              <a:ln w="76200" cap="flat" cmpd="sng" algn="ctr">
                <a:solidFill>
                  <a:schemeClr val="tx1"/>
                </a:solidFill>
                <a:prstDash val="solid"/>
                <a:round/>
                <a:headEnd type="none" w="med" len="med"/>
                <a:tailEnd type="none" w="med" len="med"/>
              </a:ln>
              <a:effectLst/>
            </p:spPr>
          </p:cxnSp>
          <p:cxnSp>
            <p:nvCxnSpPr>
              <p:cNvPr id="8" name="Straight Arrow Connector 7"/>
              <p:cNvCxnSpPr/>
              <p:nvPr/>
            </p:nvCxnSpPr>
            <p:spPr bwMode="auto">
              <a:xfrm flipV="1">
                <a:off x="1549102" y="5380552"/>
                <a:ext cx="0" cy="561975"/>
              </a:xfrm>
              <a:prstGeom prst="straightConnector1">
                <a:avLst/>
              </a:prstGeom>
              <a:solidFill>
                <a:schemeClr val="accent1"/>
              </a:solidFill>
              <a:ln w="76200" cap="flat" cmpd="sng" algn="ctr">
                <a:solidFill>
                  <a:schemeClr val="tx1"/>
                </a:solidFill>
                <a:prstDash val="solid"/>
                <a:round/>
                <a:headEnd type="none" w="med" len="med"/>
                <a:tailEnd type="triangle" w="med" len="med"/>
              </a:ln>
              <a:effectLst/>
            </p:spPr>
          </p:cxnSp>
          <p:cxnSp>
            <p:nvCxnSpPr>
              <p:cNvPr id="31" name="Straight Arrow Connector 30"/>
              <p:cNvCxnSpPr/>
              <p:nvPr/>
            </p:nvCxnSpPr>
            <p:spPr bwMode="auto">
              <a:xfrm flipV="1">
                <a:off x="7165489" y="5380552"/>
                <a:ext cx="0" cy="561975"/>
              </a:xfrm>
              <a:prstGeom prst="straightConnector1">
                <a:avLst/>
              </a:prstGeom>
              <a:solidFill>
                <a:schemeClr val="accent1"/>
              </a:solidFill>
              <a:ln w="76200" cap="flat" cmpd="sng" algn="ctr">
                <a:solidFill>
                  <a:schemeClr val="tx1"/>
                </a:solidFill>
                <a:prstDash val="solid"/>
                <a:round/>
                <a:headEnd type="none" w="med" len="med"/>
                <a:tailEnd type="triangle" w="med" len="med"/>
              </a:ln>
              <a:effectLst/>
            </p:spPr>
          </p:cxnSp>
        </p:grpSp>
        <p:grpSp>
          <p:nvGrpSpPr>
            <p:cNvPr id="7" name="Group 103429"/>
            <p:cNvGrpSpPr/>
            <p:nvPr/>
          </p:nvGrpSpPr>
          <p:grpSpPr>
            <a:xfrm>
              <a:off x="2426761" y="5540456"/>
              <a:ext cx="3857625" cy="733425"/>
              <a:chOff x="2276475" y="6000750"/>
              <a:chExt cx="3857625" cy="733425"/>
            </a:xfrm>
          </p:grpSpPr>
          <p:sp>
            <p:nvSpPr>
              <p:cNvPr id="103428" name="Left-Right Arrow 103427"/>
              <p:cNvSpPr/>
              <p:nvPr/>
            </p:nvSpPr>
            <p:spPr bwMode="auto">
              <a:xfrm>
                <a:off x="2276475" y="6000750"/>
                <a:ext cx="3857625" cy="733425"/>
              </a:xfrm>
              <a:prstGeom prst="leftRightArrow">
                <a:avLst>
                  <a:gd name="adj1" fmla="val 50000"/>
                  <a:gd name="adj2" fmla="val 48519"/>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03429" name="TextBox 103428"/>
              <p:cNvSpPr txBox="1"/>
              <p:nvPr/>
            </p:nvSpPr>
            <p:spPr>
              <a:xfrm>
                <a:off x="2405062" y="6183861"/>
                <a:ext cx="3600450" cy="369332"/>
              </a:xfrm>
              <a:prstGeom prst="rect">
                <a:avLst/>
              </a:prstGeom>
              <a:noFill/>
            </p:spPr>
            <p:txBody>
              <a:bodyPr wrap="square" rtlCol="0">
                <a:spAutoFit/>
              </a:bodyPr>
              <a:lstStyle/>
              <a:p>
                <a:pPr algn="ctr"/>
                <a:r>
                  <a:rPr lang="en-US" dirty="0" smtClean="0">
                    <a:solidFill>
                      <a:schemeClr val="bg1"/>
                    </a:solidFill>
                  </a:rPr>
                  <a:t>Must be worked iteratively!</a:t>
                </a:r>
                <a:endParaRPr lang="en-US" dirty="0">
                  <a:solidFill>
                    <a:schemeClr val="bg1"/>
                  </a:solidFill>
                </a:endParaRPr>
              </a:p>
            </p:txBody>
          </p:sp>
        </p:grpSp>
      </p:grpSp>
      <p:grpSp>
        <p:nvGrpSpPr>
          <p:cNvPr id="9" name="Group 1"/>
          <p:cNvGrpSpPr/>
          <p:nvPr/>
        </p:nvGrpSpPr>
        <p:grpSpPr>
          <a:xfrm>
            <a:off x="971550" y="5223567"/>
            <a:ext cx="7192154" cy="474487"/>
            <a:chOff x="971550" y="4791848"/>
            <a:chExt cx="7192154" cy="474487"/>
          </a:xfrm>
        </p:grpSpPr>
        <p:sp>
          <p:nvSpPr>
            <p:cNvPr id="19" name="Rectangle 13"/>
            <p:cNvSpPr>
              <a:spLocks noChangeArrowheads="1"/>
            </p:cNvSpPr>
            <p:nvPr/>
          </p:nvSpPr>
          <p:spPr bwMode="auto">
            <a:xfrm>
              <a:off x="971550" y="4804670"/>
              <a:ext cx="7190262" cy="461665"/>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l="100000" b="100000"/>
              </a:path>
              <a:tileRect t="-100000" r="-100000"/>
            </a:gradFill>
            <a:ln w="38100">
              <a:solidFill>
                <a:schemeClr val="tx1"/>
              </a:solidFill>
              <a:miter lim="800000"/>
              <a:headEnd/>
              <a:tailEnd/>
            </a:ln>
          </p:spPr>
          <p:txBody>
            <a:bodyPr wrap="square">
              <a:spAutoFit/>
            </a:bodyPr>
            <a:lstStyle/>
            <a:p>
              <a:pPr algn="ctr"/>
              <a:endParaRPr lang="en-US" sz="2400" dirty="0"/>
            </a:p>
          </p:txBody>
        </p:sp>
        <p:sp>
          <p:nvSpPr>
            <p:cNvPr id="103432" name="TextBox 103431"/>
            <p:cNvSpPr txBox="1"/>
            <p:nvPr/>
          </p:nvSpPr>
          <p:spPr>
            <a:xfrm>
              <a:off x="1032198" y="4791848"/>
              <a:ext cx="1091877" cy="461665"/>
            </a:xfrm>
            <a:prstGeom prst="rect">
              <a:avLst/>
            </a:prstGeom>
            <a:noFill/>
          </p:spPr>
          <p:txBody>
            <a:bodyPr wrap="square" rtlCol="0">
              <a:spAutoFit/>
            </a:bodyPr>
            <a:lstStyle/>
            <a:p>
              <a:r>
                <a:rPr lang="en-US" sz="2400" dirty="0" smtClean="0"/>
                <a:t>Tasks</a:t>
              </a:r>
              <a:endParaRPr lang="en-US" sz="2400" dirty="0"/>
            </a:p>
          </p:txBody>
        </p:sp>
        <p:sp>
          <p:nvSpPr>
            <p:cNvPr id="103433" name="TextBox 103432"/>
            <p:cNvSpPr txBox="1"/>
            <p:nvPr/>
          </p:nvSpPr>
          <p:spPr>
            <a:xfrm>
              <a:off x="3051508" y="4796369"/>
              <a:ext cx="1779654" cy="461665"/>
            </a:xfrm>
            <a:prstGeom prst="rect">
              <a:avLst/>
            </a:prstGeom>
            <a:noFill/>
          </p:spPr>
          <p:txBody>
            <a:bodyPr wrap="none" rtlCol="0">
              <a:spAutoFit/>
            </a:bodyPr>
            <a:lstStyle/>
            <a:p>
              <a:r>
                <a:rPr lang="en-US" sz="2400" dirty="0"/>
                <a:t>Capabilities</a:t>
              </a:r>
            </a:p>
          </p:txBody>
        </p:sp>
        <p:sp>
          <p:nvSpPr>
            <p:cNvPr id="103434" name="TextBox 103433"/>
            <p:cNvSpPr txBox="1"/>
            <p:nvPr/>
          </p:nvSpPr>
          <p:spPr>
            <a:xfrm>
              <a:off x="5837426" y="4804670"/>
              <a:ext cx="2326278" cy="461665"/>
            </a:xfrm>
            <a:prstGeom prst="rect">
              <a:avLst/>
            </a:prstGeom>
            <a:noFill/>
          </p:spPr>
          <p:txBody>
            <a:bodyPr wrap="none" rtlCol="0">
              <a:spAutoFit/>
            </a:bodyPr>
            <a:lstStyle/>
            <a:p>
              <a:r>
                <a:rPr lang="en-US" sz="2400" dirty="0"/>
                <a:t>Materiel/People</a:t>
              </a:r>
            </a:p>
          </p:txBody>
        </p:sp>
        <p:sp>
          <p:nvSpPr>
            <p:cNvPr id="20" name="Right Arrow 116"/>
            <p:cNvSpPr>
              <a:spLocks noChangeArrowheads="1"/>
            </p:cNvSpPr>
            <p:nvPr/>
          </p:nvSpPr>
          <p:spPr bwMode="auto">
            <a:xfrm>
              <a:off x="2034911" y="4858552"/>
              <a:ext cx="968972" cy="371475"/>
            </a:xfrm>
            <a:prstGeom prst="rightArrow">
              <a:avLst>
                <a:gd name="adj1" fmla="val 50000"/>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sp>
          <p:nvSpPr>
            <p:cNvPr id="23" name="Right Arrow 116"/>
            <p:cNvSpPr>
              <a:spLocks noChangeArrowheads="1"/>
            </p:cNvSpPr>
            <p:nvPr/>
          </p:nvSpPr>
          <p:spPr bwMode="auto">
            <a:xfrm>
              <a:off x="4833149" y="4856524"/>
              <a:ext cx="968972" cy="371475"/>
            </a:xfrm>
            <a:prstGeom prst="rightArrow">
              <a:avLst>
                <a:gd name="adj1" fmla="val 50000"/>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7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9910" y="1515092"/>
            <a:ext cx="8242300" cy="3877985"/>
          </a:xfrm>
          <a:prstGeom prst="rect">
            <a:avLst/>
          </a:prstGeom>
        </p:spPr>
        <p:txBody>
          <a:bodyPr wrap="square">
            <a:spAutoFit/>
          </a:bodyPr>
          <a:lstStyle/>
          <a:p>
            <a:pPr marL="171450" indent="-171450">
              <a:spcAft>
                <a:spcPts val="1200"/>
              </a:spcAft>
              <a:buFont typeface="Wingdings" pitchFamily="2" charset="2"/>
              <a:buChar char="§"/>
              <a:defRPr/>
            </a:pPr>
            <a:r>
              <a:rPr lang="en-US" sz="2400" dirty="0" smtClean="0">
                <a:ea typeface="MS PGothic" pitchFamily="34" charset="-128"/>
                <a:cs typeface="+mn-cs"/>
              </a:rPr>
              <a:t>Since the LF programs of the 1980s, Army V/L modelers have searched for supporting frameworks/data structures</a:t>
            </a:r>
          </a:p>
          <a:p>
            <a:pPr marL="171450" indent="-171450">
              <a:spcAft>
                <a:spcPts val="1200"/>
              </a:spcAft>
              <a:buFont typeface="Wingdings" pitchFamily="2" charset="2"/>
              <a:buChar char="§"/>
              <a:defRPr/>
            </a:pPr>
            <a:r>
              <a:rPr lang="en-US" sz="2400" dirty="0">
                <a:ea typeface="MS PGothic" pitchFamily="34" charset="-128"/>
                <a:cs typeface="+mn-cs"/>
              </a:rPr>
              <a:t>A</a:t>
            </a:r>
            <a:r>
              <a:rPr lang="en-US" sz="2400" dirty="0" smtClean="0">
                <a:ea typeface="MS PGothic" pitchFamily="34" charset="-128"/>
                <a:cs typeface="+mn-cs"/>
              </a:rPr>
              <a:t>n early structure</a:t>
            </a:r>
            <a:r>
              <a:rPr lang="en-US" sz="2400" dirty="0">
                <a:ea typeface="MS PGothic" pitchFamily="34" charset="-128"/>
                <a:cs typeface="+mn-cs"/>
              </a:rPr>
              <a:t>, </a:t>
            </a:r>
            <a:r>
              <a:rPr lang="en-US" sz="2400" dirty="0" smtClean="0">
                <a:ea typeface="MS PGothic" pitchFamily="34" charset="-128"/>
                <a:cs typeface="+mn-cs"/>
              </a:rPr>
              <a:t>the </a:t>
            </a:r>
            <a:r>
              <a:rPr lang="en-US" sz="2400" dirty="0">
                <a:ea typeface="MS PGothic" pitchFamily="34" charset="-128"/>
                <a:cs typeface="+mn-cs"/>
              </a:rPr>
              <a:t>“V/L </a:t>
            </a:r>
            <a:r>
              <a:rPr lang="en-US" sz="2400" dirty="0" smtClean="0">
                <a:ea typeface="MS PGothic" pitchFamily="34" charset="-128"/>
                <a:cs typeface="+mn-cs"/>
              </a:rPr>
              <a:t>Taxonomy”, </a:t>
            </a:r>
            <a:r>
              <a:rPr lang="en-US" sz="2400" dirty="0">
                <a:ea typeface="MS PGothic" pitchFamily="34" charset="-128"/>
                <a:cs typeface="+mn-cs"/>
              </a:rPr>
              <a:t>was </a:t>
            </a:r>
            <a:r>
              <a:rPr lang="en-US" sz="2400" dirty="0" smtClean="0">
                <a:ea typeface="MS PGothic" pitchFamily="34" charset="-128"/>
                <a:cs typeface="+mn-cs"/>
              </a:rPr>
              <a:t>developed in 	1985</a:t>
            </a:r>
          </a:p>
          <a:p>
            <a:pPr marL="171450" indent="-171450">
              <a:spcBef>
                <a:spcPts val="0"/>
              </a:spcBef>
              <a:spcAft>
                <a:spcPts val="600"/>
              </a:spcAft>
              <a:buFont typeface="Wingdings" pitchFamily="2" charset="2"/>
              <a:buChar char="§"/>
              <a:defRPr/>
            </a:pPr>
            <a:r>
              <a:rPr lang="en-US" sz="2400" dirty="0" smtClean="0">
                <a:ea typeface="MS PGothic" pitchFamily="34" charset="-128"/>
                <a:cs typeface="+mn-cs"/>
              </a:rPr>
              <a:t>The “Missions &amp; Means Framework” [MMF] followed in 	2002</a:t>
            </a:r>
          </a:p>
          <a:p>
            <a:pPr marL="463550" lvl="1" indent="-238125">
              <a:spcBef>
                <a:spcPts val="0"/>
              </a:spcBef>
              <a:spcAft>
                <a:spcPts val="600"/>
              </a:spcAft>
              <a:buFont typeface="Arial" pitchFamily="34" charset="0"/>
              <a:buChar char="•"/>
              <a:defRPr/>
            </a:pPr>
            <a:r>
              <a:rPr lang="en-US" sz="2400" dirty="0" smtClean="0">
                <a:ea typeface="MS PGothic" pitchFamily="34" charset="-128"/>
                <a:cs typeface="+mn-cs"/>
              </a:rPr>
              <a:t>The MMF is an attempt to formalize the MDMP!</a:t>
            </a:r>
          </a:p>
          <a:p>
            <a:pPr marL="463550" indent="-238125">
              <a:spcBef>
                <a:spcPts val="0"/>
              </a:spcBef>
              <a:spcAft>
                <a:spcPts val="600"/>
              </a:spcAft>
              <a:buFont typeface="Arial" pitchFamily="34" charset="0"/>
              <a:buChar char="•"/>
              <a:defRPr/>
            </a:pPr>
            <a:r>
              <a:rPr lang="en-US" sz="2400" dirty="0">
                <a:ea typeface="MS PGothic" pitchFamily="34" charset="-128"/>
                <a:cs typeface="+mn-cs"/>
              </a:rPr>
              <a:t>Some of the MMF structure and symbolism will be used in what </a:t>
            </a:r>
            <a:r>
              <a:rPr lang="en-US" sz="2400" dirty="0" smtClean="0">
                <a:ea typeface="MS PGothic" pitchFamily="34" charset="-128"/>
                <a:cs typeface="+mn-cs"/>
              </a:rPr>
              <a:t>follows  </a:t>
            </a:r>
          </a:p>
        </p:txBody>
      </p:sp>
      <p:sp>
        <p:nvSpPr>
          <p:cNvPr id="4" name="Title 6"/>
          <p:cNvSpPr txBox="1">
            <a:spLocks/>
          </p:cNvSpPr>
          <p:nvPr/>
        </p:nvSpPr>
        <p:spPr>
          <a:xfrm>
            <a:off x="960438" y="350838"/>
            <a:ext cx="7216775" cy="458787"/>
          </a:xfrm>
          <a:prstGeom prst="rect">
            <a:avLst/>
          </a:prstGeom>
          <a:solidFill>
            <a:schemeClr val="tx2"/>
          </a:solidFill>
        </p:spPr>
        <p:txBody>
          <a:bodyPr tIns="91440"/>
          <a:lstStyle/>
          <a:p>
            <a:pPr algn="ctr" eaLnBrk="0" hangingPunct="0">
              <a:lnSpc>
                <a:spcPct val="85000"/>
              </a:lnSpc>
              <a:defRPr/>
            </a:pPr>
            <a:r>
              <a:rPr lang="en-US" sz="2400" b="1" kern="0" dirty="0">
                <a:solidFill>
                  <a:schemeClr val="bg1"/>
                </a:solidFill>
                <a:latin typeface="+mj-lt"/>
                <a:ea typeface="MS PGothic" pitchFamily="34" charset="-128"/>
                <a:cs typeface="+mj-cs"/>
              </a:rPr>
              <a:t>The </a:t>
            </a:r>
            <a:r>
              <a:rPr lang="en-US" sz="2400" b="1" kern="0" dirty="0" smtClean="0">
                <a:solidFill>
                  <a:schemeClr val="bg1"/>
                </a:solidFill>
                <a:latin typeface="+mj-lt"/>
                <a:ea typeface="MS PGothic" pitchFamily="34" charset="-128"/>
                <a:cs typeface="+mj-cs"/>
              </a:rPr>
              <a:t>MDMP &amp; MMF</a:t>
            </a:r>
            <a:endParaRPr lang="en-US" sz="2400" b="1" kern="0" dirty="0">
              <a:solidFill>
                <a:schemeClr val="bg1"/>
              </a:solidFill>
              <a:latin typeface="+mj-lt"/>
              <a:ea typeface="MS PGothic" pitchFamily="34" charset="-128"/>
              <a:cs typeface="+mj-cs"/>
            </a:endParaRPr>
          </a:p>
        </p:txBody>
      </p:sp>
    </p:spTree>
    <p:extLst>
      <p:ext uri="{BB962C8B-B14F-4D97-AF65-F5344CB8AC3E}">
        <p14:creationId xmlns="" xmlns:p14="http://schemas.microsoft.com/office/powerpoint/2010/main" val="1743078930"/>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5938" y="238125"/>
            <a:ext cx="8105775" cy="438150"/>
          </a:xfrm>
        </p:spPr>
        <p:txBody>
          <a:bodyPr tIns="91440"/>
          <a:lstStyle/>
          <a:p>
            <a:pPr eaLnBrk="1" hangingPunct="1">
              <a:defRPr/>
            </a:pPr>
            <a:r>
              <a:rPr lang="en-US" dirty="0" smtClean="0">
                <a:effectLst>
                  <a:outerShdw blurRad="38100" dist="38100" dir="2700000" algn="tl">
                    <a:srgbClr val="000000">
                      <a:alpha val="43137"/>
                    </a:srgbClr>
                  </a:outerShdw>
                </a:effectLst>
              </a:rPr>
              <a:t>So how are Tasks executed? [1/2]</a:t>
            </a:r>
            <a:endParaRPr lang="en-US" dirty="0" smtClean="0">
              <a:effectLst>
                <a:outerShdw blurRad="38100" dist="38100" dir="2700000" algn="tl">
                  <a:srgbClr val="000000">
                    <a:alpha val="43137"/>
                  </a:srgbClr>
                </a:outerShdw>
              </a:effectLst>
              <a:ea typeface="+mj-ea"/>
            </a:endParaRPr>
          </a:p>
        </p:txBody>
      </p:sp>
      <p:grpSp>
        <p:nvGrpSpPr>
          <p:cNvPr id="2" name="Group 48"/>
          <p:cNvGrpSpPr/>
          <p:nvPr/>
        </p:nvGrpSpPr>
        <p:grpSpPr>
          <a:xfrm>
            <a:off x="3691959" y="1529908"/>
            <a:ext cx="5087938" cy="2308146"/>
            <a:chOff x="3691959" y="1529908"/>
            <a:chExt cx="5087938" cy="2308146"/>
          </a:xfrm>
        </p:grpSpPr>
        <p:grpSp>
          <p:nvGrpSpPr>
            <p:cNvPr id="3" name="Group 38"/>
            <p:cNvGrpSpPr/>
            <p:nvPr/>
          </p:nvGrpSpPr>
          <p:grpSpPr>
            <a:xfrm>
              <a:off x="3691959" y="1529908"/>
              <a:ext cx="1608896" cy="1419143"/>
              <a:chOff x="3691959" y="1529908"/>
              <a:chExt cx="1608896" cy="1419143"/>
            </a:xfrm>
          </p:grpSpPr>
          <p:sp>
            <p:nvSpPr>
              <p:cNvPr id="30747" name="TextBox 26"/>
              <p:cNvSpPr txBox="1">
                <a:spLocks noChangeArrowheads="1"/>
              </p:cNvSpPr>
              <p:nvPr/>
            </p:nvSpPr>
            <p:spPr bwMode="auto">
              <a:xfrm>
                <a:off x="4052962" y="1529908"/>
                <a:ext cx="962025"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Tasks</a:t>
                </a:r>
              </a:p>
            </p:txBody>
          </p:sp>
          <p:cxnSp>
            <p:nvCxnSpPr>
              <p:cNvPr id="30748" name="Straight Arrow Connector 28"/>
              <p:cNvCxnSpPr>
                <a:cxnSpLocks noChangeShapeType="1"/>
              </p:cNvCxnSpPr>
              <p:nvPr/>
            </p:nvCxnSpPr>
            <p:spPr bwMode="auto">
              <a:xfrm>
                <a:off x="4734000" y="1996633"/>
                <a:ext cx="0" cy="457200"/>
              </a:xfrm>
              <a:prstGeom prst="straightConnector1">
                <a:avLst/>
              </a:prstGeom>
              <a:noFill/>
              <a:ln w="28575" algn="ctr">
                <a:solidFill>
                  <a:schemeClr val="tx1"/>
                </a:solidFill>
                <a:round/>
                <a:headEnd/>
                <a:tailEnd type="arrow" w="med" len="med"/>
              </a:ln>
            </p:spPr>
          </p:cxnSp>
          <p:grpSp>
            <p:nvGrpSpPr>
              <p:cNvPr id="4" name="Group 41"/>
              <p:cNvGrpSpPr>
                <a:grpSpLocks/>
              </p:cNvGrpSpPr>
              <p:nvPr/>
            </p:nvGrpSpPr>
            <p:grpSpPr bwMode="auto">
              <a:xfrm>
                <a:off x="3691959" y="2662724"/>
                <a:ext cx="1608896" cy="286327"/>
                <a:chOff x="1065" y="1829"/>
                <a:chExt cx="1064" cy="192"/>
              </a:xfrm>
            </p:grpSpPr>
            <p:sp>
              <p:nvSpPr>
                <p:cNvPr id="212"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213" name="Text Box 43"/>
                <p:cNvSpPr txBox="1">
                  <a:spLocks noChangeArrowheads="1"/>
                </p:cNvSpPr>
                <p:nvPr/>
              </p:nvSpPr>
              <p:spPr bwMode="auto">
                <a:xfrm>
                  <a:off x="1065" y="1842"/>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Tasks, Operations</a:t>
                  </a:r>
                </a:p>
              </p:txBody>
            </p:sp>
          </p:grpSp>
        </p:grpSp>
        <p:grpSp>
          <p:nvGrpSpPr>
            <p:cNvPr id="5" name="Group 44"/>
            <p:cNvGrpSpPr/>
            <p:nvPr/>
          </p:nvGrpSpPr>
          <p:grpSpPr>
            <a:xfrm>
              <a:off x="5243247" y="2088636"/>
              <a:ext cx="3536650" cy="1749418"/>
              <a:chOff x="5243247" y="2088636"/>
              <a:chExt cx="3536650" cy="1749418"/>
            </a:xfrm>
          </p:grpSpPr>
          <p:grpSp>
            <p:nvGrpSpPr>
              <p:cNvPr id="6" name="Group 40"/>
              <p:cNvGrpSpPr/>
              <p:nvPr/>
            </p:nvGrpSpPr>
            <p:grpSpPr>
              <a:xfrm>
                <a:off x="5243247" y="3409429"/>
                <a:ext cx="3536650" cy="428625"/>
                <a:chOff x="5243247" y="3409429"/>
                <a:chExt cx="3536650" cy="428625"/>
              </a:xfrm>
            </p:grpSpPr>
            <p:grpSp>
              <p:nvGrpSpPr>
                <p:cNvPr id="7" name="Group 49"/>
                <p:cNvGrpSpPr>
                  <a:grpSpLocks/>
                </p:cNvGrpSpPr>
                <p:nvPr/>
              </p:nvGrpSpPr>
              <p:grpSpPr bwMode="auto">
                <a:xfrm>
                  <a:off x="6713034" y="3425825"/>
                  <a:ext cx="2066863" cy="369887"/>
                  <a:chOff x="6543737" y="3579922"/>
                  <a:chExt cx="2066864" cy="369332"/>
                </a:xfrm>
              </p:grpSpPr>
              <p:sp>
                <p:nvSpPr>
                  <p:cNvPr id="30743" name="TextBox 36"/>
                  <p:cNvSpPr txBox="1">
                    <a:spLocks noChangeArrowheads="1"/>
                  </p:cNvSpPr>
                  <p:nvPr/>
                </p:nvSpPr>
                <p:spPr bwMode="auto">
                  <a:xfrm>
                    <a:off x="6934201" y="3579922"/>
                    <a:ext cx="1676400"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interactions</a:t>
                    </a:r>
                  </a:p>
                </p:txBody>
              </p:sp>
              <p:cxnSp>
                <p:nvCxnSpPr>
                  <p:cNvPr id="30744" name="Straight Arrow Connector 30"/>
                  <p:cNvCxnSpPr>
                    <a:cxnSpLocks noChangeShapeType="1"/>
                  </p:cNvCxnSpPr>
                  <p:nvPr/>
                </p:nvCxnSpPr>
                <p:spPr bwMode="auto">
                  <a:xfrm flipH="1">
                    <a:off x="6543737" y="3796305"/>
                    <a:ext cx="343458" cy="6136"/>
                  </a:xfrm>
                  <a:prstGeom prst="straightConnector1">
                    <a:avLst/>
                  </a:prstGeom>
                  <a:noFill/>
                  <a:ln w="28575" algn="ctr">
                    <a:solidFill>
                      <a:schemeClr val="tx1"/>
                    </a:solidFill>
                    <a:round/>
                    <a:headEnd/>
                    <a:tailEnd type="arrow" w="med" len="med"/>
                  </a:ln>
                </p:spPr>
              </p:cxnSp>
            </p:grpSp>
            <p:grpSp>
              <p:nvGrpSpPr>
                <p:cNvPr id="8" name="Group 44"/>
                <p:cNvGrpSpPr>
                  <a:grpSpLocks/>
                </p:cNvGrpSpPr>
                <p:nvPr/>
              </p:nvGrpSpPr>
              <p:grpSpPr bwMode="auto">
                <a:xfrm>
                  <a:off x="5243247" y="3409429"/>
                  <a:ext cx="1266825" cy="428625"/>
                  <a:chOff x="1887" y="1983"/>
                  <a:chExt cx="798" cy="270"/>
                </a:xfrm>
              </p:grpSpPr>
              <p:sp>
                <p:nvSpPr>
                  <p:cNvPr id="210"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211"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chemeClr val="bg1"/>
                        </a:solidFill>
                      </a:rPr>
                      <a:t>1. </a:t>
                    </a:r>
                    <a:r>
                      <a:rPr lang="en-US" sz="1100" b="1" dirty="0" smtClean="0">
                        <a:solidFill>
                          <a:schemeClr val="bg1"/>
                        </a:solidFill>
                      </a:rPr>
                      <a:t>Interactions,</a:t>
                    </a:r>
                    <a:endParaRPr lang="en-US" sz="1100" b="1" dirty="0">
                      <a:solidFill>
                        <a:schemeClr val="bg1"/>
                      </a:solidFill>
                    </a:endParaRPr>
                  </a:p>
                  <a:p>
                    <a:pPr algn="ctr" defTabSz="865188" eaLnBrk="0" hangingPunct="0"/>
                    <a:r>
                      <a:rPr lang="en-US" sz="1100" b="1" dirty="0">
                        <a:solidFill>
                          <a:schemeClr val="bg1"/>
                        </a:solidFill>
                      </a:rPr>
                      <a:t>Effects</a:t>
                    </a:r>
                  </a:p>
                </p:txBody>
              </p:sp>
            </p:grpSp>
          </p:grpSp>
          <p:grpSp>
            <p:nvGrpSpPr>
              <p:cNvPr id="9" name="Group 39"/>
              <p:cNvGrpSpPr/>
              <p:nvPr/>
            </p:nvGrpSpPr>
            <p:grpSpPr>
              <a:xfrm>
                <a:off x="5379772" y="2088636"/>
                <a:ext cx="2774950" cy="1252530"/>
                <a:chOff x="5379772" y="2088636"/>
                <a:chExt cx="2774950" cy="1252530"/>
              </a:xfrm>
            </p:grpSpPr>
            <p:grpSp>
              <p:nvGrpSpPr>
                <p:cNvPr id="10" name="Group 78"/>
                <p:cNvGrpSpPr/>
                <p:nvPr/>
              </p:nvGrpSpPr>
              <p:grpSpPr>
                <a:xfrm>
                  <a:off x="6395041" y="2088636"/>
                  <a:ext cx="1759681" cy="607873"/>
                  <a:chOff x="6395041" y="2088636"/>
                  <a:chExt cx="1759681" cy="607873"/>
                </a:xfrm>
              </p:grpSpPr>
              <p:cxnSp>
                <p:nvCxnSpPr>
                  <p:cNvPr id="30741" name="Straight Arrow Connector 29"/>
                  <p:cNvCxnSpPr>
                    <a:cxnSpLocks noChangeShapeType="1"/>
                  </p:cNvCxnSpPr>
                  <p:nvPr/>
                </p:nvCxnSpPr>
                <p:spPr bwMode="auto">
                  <a:xfrm flipH="1">
                    <a:off x="6395041" y="2382184"/>
                    <a:ext cx="647701" cy="314325"/>
                  </a:xfrm>
                  <a:prstGeom prst="straightConnector1">
                    <a:avLst/>
                  </a:prstGeom>
                  <a:noFill/>
                  <a:ln w="28575" algn="ctr">
                    <a:solidFill>
                      <a:schemeClr val="tx1"/>
                    </a:solidFill>
                    <a:round/>
                    <a:headEnd/>
                    <a:tailEnd type="arrow" w="med" len="med"/>
                  </a:ln>
                </p:spPr>
              </p:cxnSp>
              <p:sp>
                <p:nvSpPr>
                  <p:cNvPr id="30742" name="TextBox 44"/>
                  <p:cNvSpPr txBox="1">
                    <a:spLocks noChangeArrowheads="1"/>
                  </p:cNvSpPr>
                  <p:nvPr/>
                </p:nvSpPr>
                <p:spPr bwMode="auto">
                  <a:xfrm>
                    <a:off x="7154597" y="2088636"/>
                    <a:ext cx="1000125" cy="369748"/>
                  </a:xfrm>
                  <a:prstGeom prst="rect">
                    <a:avLst/>
                  </a:prstGeom>
                  <a:solidFill>
                    <a:srgbClr val="951CA5"/>
                  </a:solidFill>
                  <a:ln w="19050">
                    <a:solidFill>
                      <a:srgbClr val="951CA5"/>
                    </a:solidFill>
                    <a:miter lim="800000"/>
                    <a:headEnd/>
                    <a:tailEnd/>
                  </a:ln>
                </p:spPr>
                <p:txBody>
                  <a:bodyPr>
                    <a:spAutoFit/>
                  </a:bodyPr>
                  <a:lstStyle/>
                  <a:p>
                    <a:pPr algn="ctr"/>
                    <a:r>
                      <a:rPr lang="en-US" b="1" dirty="0">
                        <a:solidFill>
                          <a:schemeClr val="bg1"/>
                        </a:solidFill>
                      </a:rPr>
                      <a:t>initiate</a:t>
                    </a:r>
                  </a:p>
                </p:txBody>
              </p:sp>
            </p:grpSp>
            <p:sp>
              <p:nvSpPr>
                <p:cNvPr id="201" name="Bent Arrow 200"/>
                <p:cNvSpPr/>
                <p:nvPr/>
              </p:nvSpPr>
              <p:spPr bwMode="auto">
                <a:xfrm rot="5400000">
                  <a:off x="5397235" y="2720453"/>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3" name="Text Box 30"/>
                <p:cNvSpPr txBox="1">
                  <a:spLocks noChangeArrowheads="1"/>
                </p:cNvSpPr>
                <p:nvPr/>
              </p:nvSpPr>
              <p:spPr bwMode="auto">
                <a:xfrm>
                  <a:off x="5857609" y="2585516"/>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4,1</a:t>
                  </a:r>
                </a:p>
              </p:txBody>
            </p:sp>
          </p:grpSp>
        </p:grpSp>
      </p:grpSp>
      <p:grpSp>
        <p:nvGrpSpPr>
          <p:cNvPr id="11" name="Group 46"/>
          <p:cNvGrpSpPr/>
          <p:nvPr/>
        </p:nvGrpSpPr>
        <p:grpSpPr>
          <a:xfrm>
            <a:off x="3676384" y="3871391"/>
            <a:ext cx="4892676" cy="1983072"/>
            <a:chOff x="3676384" y="3871391"/>
            <a:chExt cx="4892676" cy="1983072"/>
          </a:xfrm>
        </p:grpSpPr>
        <p:grpSp>
          <p:nvGrpSpPr>
            <p:cNvPr id="12" name="Group 41"/>
            <p:cNvGrpSpPr/>
            <p:nvPr/>
          </p:nvGrpSpPr>
          <p:grpSpPr>
            <a:xfrm>
              <a:off x="5384535" y="3871391"/>
              <a:ext cx="3184525" cy="1211783"/>
              <a:chOff x="5384535" y="3871391"/>
              <a:chExt cx="3184525" cy="1211783"/>
            </a:xfrm>
          </p:grpSpPr>
          <p:grpSp>
            <p:nvGrpSpPr>
              <p:cNvPr id="13" name="Group 50"/>
              <p:cNvGrpSpPr>
                <a:grpSpLocks/>
              </p:cNvGrpSpPr>
              <p:nvPr/>
            </p:nvGrpSpPr>
            <p:grpSpPr bwMode="auto">
              <a:xfrm>
                <a:off x="6006835" y="4656137"/>
                <a:ext cx="2562225" cy="427037"/>
                <a:chOff x="6038850" y="4684822"/>
                <a:chExt cx="2562226" cy="426482"/>
              </a:xfrm>
            </p:grpSpPr>
            <p:cxnSp>
              <p:nvCxnSpPr>
                <p:cNvPr id="30739" name="Straight Arrow Connector 31"/>
                <p:cNvCxnSpPr>
                  <a:cxnSpLocks noChangeShapeType="1"/>
                </p:cNvCxnSpPr>
                <p:nvPr/>
              </p:nvCxnSpPr>
              <p:spPr bwMode="auto">
                <a:xfrm flipH="1" flipV="1">
                  <a:off x="6038850" y="4684822"/>
                  <a:ext cx="657226" cy="238125"/>
                </a:xfrm>
                <a:prstGeom prst="straightConnector1">
                  <a:avLst/>
                </a:prstGeom>
                <a:noFill/>
                <a:ln w="28575" algn="ctr">
                  <a:solidFill>
                    <a:schemeClr val="tx1"/>
                  </a:solidFill>
                  <a:round/>
                  <a:headEnd/>
                  <a:tailEnd type="arrow" w="med" len="med"/>
                </a:ln>
              </p:spPr>
            </p:cxnSp>
            <p:sp>
              <p:nvSpPr>
                <p:cNvPr id="30740" name="TextBox 47"/>
                <p:cNvSpPr txBox="1">
                  <a:spLocks noChangeArrowheads="1"/>
                </p:cNvSpPr>
                <p:nvPr/>
              </p:nvSpPr>
              <p:spPr bwMode="auto">
                <a:xfrm>
                  <a:off x="6772275" y="4741972"/>
                  <a:ext cx="1828801"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which change</a:t>
                  </a:r>
                </a:p>
              </p:txBody>
            </p:sp>
          </p:grpSp>
          <p:sp>
            <p:nvSpPr>
              <p:cNvPr id="200" name="Bent Arrow 199"/>
              <p:cNvSpPr/>
              <p:nvPr/>
            </p:nvSpPr>
            <p:spPr bwMode="auto">
              <a:xfrm rot="10800000">
                <a:off x="5384535" y="3871391"/>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5" name="Text Box 30"/>
              <p:cNvSpPr txBox="1">
                <a:spLocks noChangeArrowheads="1"/>
              </p:cNvSpPr>
              <p:nvPr/>
            </p:nvSpPr>
            <p:spPr bwMode="auto">
              <a:xfrm>
                <a:off x="5935397" y="4166666"/>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1,2</a:t>
                </a:r>
              </a:p>
            </p:txBody>
          </p:sp>
        </p:grpSp>
        <p:grpSp>
          <p:nvGrpSpPr>
            <p:cNvPr id="14" name="Group 42"/>
            <p:cNvGrpSpPr/>
            <p:nvPr/>
          </p:nvGrpSpPr>
          <p:grpSpPr>
            <a:xfrm>
              <a:off x="3676384" y="4130154"/>
              <a:ext cx="1825918" cy="1724309"/>
              <a:chOff x="3676384" y="4130154"/>
              <a:chExt cx="1825918" cy="1724309"/>
            </a:xfrm>
          </p:grpSpPr>
          <p:grpSp>
            <p:nvGrpSpPr>
              <p:cNvPr id="15" name="Group 85"/>
              <p:cNvGrpSpPr>
                <a:grpSpLocks/>
              </p:cNvGrpSpPr>
              <p:nvPr/>
            </p:nvGrpSpPr>
            <p:grpSpPr bwMode="auto">
              <a:xfrm>
                <a:off x="3676384" y="4130154"/>
                <a:ext cx="1757363" cy="452437"/>
                <a:chOff x="5192713" y="5326336"/>
                <a:chExt cx="1757363" cy="452164"/>
              </a:xfrm>
            </p:grpSpPr>
            <p:sp>
              <p:nvSpPr>
                <p:cNvPr id="208" name="AutoShape 48"/>
                <p:cNvSpPr>
                  <a:spLocks noChangeArrowheads="1"/>
                </p:cNvSpPr>
                <p:nvPr/>
              </p:nvSpPr>
              <p:spPr bwMode="auto">
                <a:xfrm>
                  <a:off x="5254626"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209"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grpSp>
            <p:nvGrpSpPr>
              <p:cNvPr id="16" name="Group 51"/>
              <p:cNvGrpSpPr>
                <a:grpSpLocks/>
              </p:cNvGrpSpPr>
              <p:nvPr/>
            </p:nvGrpSpPr>
            <p:grpSpPr bwMode="auto">
              <a:xfrm>
                <a:off x="3683027" y="5013159"/>
                <a:ext cx="1819275" cy="841304"/>
                <a:chOff x="3821112" y="5289372"/>
                <a:chExt cx="1819275" cy="840742"/>
              </a:xfrm>
            </p:grpSpPr>
            <p:cxnSp>
              <p:nvCxnSpPr>
                <p:cNvPr id="30745" name="Straight Arrow Connector 32"/>
                <p:cNvCxnSpPr>
                  <a:cxnSpLocks noChangeShapeType="1"/>
                </p:cNvCxnSpPr>
                <p:nvPr/>
              </p:nvCxnSpPr>
              <p:spPr bwMode="auto">
                <a:xfrm flipH="1" flipV="1">
                  <a:off x="4700849" y="5289372"/>
                  <a:ext cx="1" cy="381000"/>
                </a:xfrm>
                <a:prstGeom prst="straightConnector1">
                  <a:avLst/>
                </a:prstGeom>
                <a:noFill/>
                <a:ln w="28575" algn="ctr">
                  <a:solidFill>
                    <a:schemeClr val="tx1"/>
                  </a:solidFill>
                  <a:round/>
                  <a:headEnd/>
                  <a:tailEnd type="arrow" w="med" len="med"/>
                </a:ln>
              </p:spPr>
            </p:cxnSp>
            <p:sp>
              <p:nvSpPr>
                <p:cNvPr id="30746" name="TextBox 37"/>
                <p:cNvSpPr txBox="1">
                  <a:spLocks noChangeArrowheads="1"/>
                </p:cNvSpPr>
                <p:nvPr/>
              </p:nvSpPr>
              <p:spPr bwMode="auto">
                <a:xfrm>
                  <a:off x="3821112" y="5760784"/>
                  <a:ext cx="1819275" cy="369330"/>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components</a:t>
                  </a:r>
                </a:p>
              </p:txBody>
            </p:sp>
          </p:grpSp>
        </p:grpSp>
      </p:grpSp>
    </p:spTree>
    <p:extLst>
      <p:ext uri="{BB962C8B-B14F-4D97-AF65-F5344CB8AC3E}">
        <p14:creationId xmlns="" xmlns:p14="http://schemas.microsoft.com/office/powerpoint/2010/main" val="4031297293"/>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6"/>
          <p:cNvSpPr txBox="1">
            <a:spLocks/>
          </p:cNvSpPr>
          <p:nvPr/>
        </p:nvSpPr>
        <p:spPr>
          <a:xfrm>
            <a:off x="1307942" y="404219"/>
            <a:ext cx="6518592" cy="438150"/>
          </a:xfrm>
          <a:prstGeom prst="rect">
            <a:avLst/>
          </a:prstGeom>
          <a:solidFill>
            <a:schemeClr val="tx2"/>
          </a:solidFill>
        </p:spPr>
        <p:txBody>
          <a:bodyPr tIns="91440"/>
          <a:lstStyle/>
          <a:p>
            <a:pPr algn="ctr" eaLnBrk="0" hangingPunct="0">
              <a:lnSpc>
                <a:spcPct val="85000"/>
              </a:lnSpc>
              <a:defRPr/>
            </a:pPr>
            <a:r>
              <a:rPr lang="en-US" sz="2400" b="1" kern="0" dirty="0" smtClean="0">
                <a:solidFill>
                  <a:schemeClr val="bg1"/>
                </a:solidFill>
                <a:ea typeface="MS PGothic" pitchFamily="34" charset="-128"/>
              </a:rPr>
              <a:t>Intraplatform Component Linkage</a:t>
            </a:r>
            <a:endParaRPr lang="en-US" sz="2400" b="1" kern="0" dirty="0">
              <a:solidFill>
                <a:schemeClr val="bg1"/>
              </a:solidFill>
              <a:latin typeface="+mj-lt"/>
              <a:ea typeface="MS PGothic" pitchFamily="34" charset="-128"/>
              <a:cs typeface="+mj-cs"/>
            </a:endParaRPr>
          </a:p>
        </p:txBody>
      </p:sp>
      <p:grpSp>
        <p:nvGrpSpPr>
          <p:cNvPr id="82" name="Group 81"/>
          <p:cNvGrpSpPr/>
          <p:nvPr/>
        </p:nvGrpSpPr>
        <p:grpSpPr>
          <a:xfrm>
            <a:off x="188456" y="1337538"/>
            <a:ext cx="3620601" cy="1200329"/>
            <a:chOff x="188456" y="1337538"/>
            <a:chExt cx="3620601" cy="1200329"/>
          </a:xfrm>
        </p:grpSpPr>
        <p:sp>
          <p:nvSpPr>
            <p:cNvPr id="40" name="TextBox 46"/>
            <p:cNvSpPr txBox="1">
              <a:spLocks noChangeArrowheads="1"/>
            </p:cNvSpPr>
            <p:nvPr/>
          </p:nvSpPr>
          <p:spPr bwMode="auto">
            <a:xfrm>
              <a:off x="188456" y="1337538"/>
              <a:ext cx="3620601" cy="1200329"/>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38100">
              <a:solidFill>
                <a:schemeClr val="tx1"/>
              </a:solidFill>
              <a:miter lim="800000"/>
              <a:headEnd/>
              <a:tailEnd/>
            </a:ln>
          </p:spPr>
          <p:txBody>
            <a:bodyPr wrap="square">
              <a:spAutoFit/>
            </a:bodyPr>
            <a:lstStyle/>
            <a:p>
              <a:pPr algn="ctr"/>
              <a:r>
                <a:rPr lang="en-US" b="1" dirty="0" smtClean="0"/>
                <a:t>Platform assessment based on</a:t>
              </a:r>
            </a:p>
            <a:p>
              <a:pPr algn="ctr"/>
              <a:endParaRPr lang="en-US" b="1" u="sng" dirty="0" smtClean="0"/>
            </a:p>
            <a:p>
              <a:pPr algn="ctr"/>
              <a:endParaRPr lang="en-US" b="1" u="sng" dirty="0" smtClean="0"/>
            </a:p>
            <a:p>
              <a:pPr algn="ctr"/>
              <a:endParaRPr lang="en-US" b="1" u="sng" dirty="0"/>
            </a:p>
          </p:txBody>
        </p:sp>
        <p:grpSp>
          <p:nvGrpSpPr>
            <p:cNvPr id="80" name="Group 79"/>
            <p:cNvGrpSpPr/>
            <p:nvPr/>
          </p:nvGrpSpPr>
          <p:grpSpPr>
            <a:xfrm>
              <a:off x="256148" y="1854375"/>
              <a:ext cx="3480879" cy="443468"/>
              <a:chOff x="192623" y="3948798"/>
              <a:chExt cx="3480879" cy="443468"/>
            </a:xfrm>
          </p:grpSpPr>
          <p:sp>
            <p:nvSpPr>
              <p:cNvPr id="43" name="Rounded Rectangle 42"/>
              <p:cNvSpPr/>
              <p:nvPr/>
            </p:nvSpPr>
            <p:spPr bwMode="auto">
              <a:xfrm>
                <a:off x="274500" y="3948798"/>
                <a:ext cx="3327441" cy="443468"/>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44" name="TextBox 43"/>
              <p:cNvSpPr txBox="1"/>
              <p:nvPr/>
            </p:nvSpPr>
            <p:spPr>
              <a:xfrm>
                <a:off x="192623" y="3986751"/>
                <a:ext cx="3480879" cy="369332"/>
              </a:xfrm>
              <a:prstGeom prst="rect">
                <a:avLst/>
              </a:prstGeom>
              <a:noFill/>
            </p:spPr>
            <p:txBody>
              <a:bodyPr wrap="square" rtlCol="0">
                <a:spAutoFit/>
              </a:bodyPr>
              <a:lstStyle/>
              <a:p>
                <a:pPr algn="ctr"/>
                <a:r>
                  <a:rPr lang="en-US" b="1" u="sng" dirty="0" smtClean="0"/>
                  <a:t>Individual</a:t>
                </a:r>
                <a:r>
                  <a:rPr lang="en-US" b="1" dirty="0" smtClean="0"/>
                  <a:t> </a:t>
                </a:r>
                <a:r>
                  <a:rPr lang="en-US" b="1" u="sng" dirty="0" smtClean="0"/>
                  <a:t>Task</a:t>
                </a:r>
                <a:r>
                  <a:rPr lang="en-US" b="1" dirty="0" smtClean="0"/>
                  <a:t> </a:t>
                </a:r>
                <a:r>
                  <a:rPr lang="en-US" b="1" u="sng" dirty="0" smtClean="0"/>
                  <a:t>Performance!</a:t>
                </a:r>
                <a:endParaRPr lang="en-US" b="1" u="sng" dirty="0"/>
              </a:p>
            </p:txBody>
          </p:sp>
        </p:grpSp>
      </p:grpSp>
      <p:grpSp>
        <p:nvGrpSpPr>
          <p:cNvPr id="81" name="Group 80"/>
          <p:cNvGrpSpPr/>
          <p:nvPr/>
        </p:nvGrpSpPr>
        <p:grpSpPr>
          <a:xfrm>
            <a:off x="2959736" y="963059"/>
            <a:ext cx="5154928" cy="5462224"/>
            <a:chOff x="2959736" y="963059"/>
            <a:chExt cx="5154928" cy="5462224"/>
          </a:xfrm>
        </p:grpSpPr>
        <p:grpSp>
          <p:nvGrpSpPr>
            <p:cNvPr id="2" name="Group 32"/>
            <p:cNvGrpSpPr/>
            <p:nvPr/>
          </p:nvGrpSpPr>
          <p:grpSpPr>
            <a:xfrm>
              <a:off x="4677398" y="963059"/>
              <a:ext cx="1757363" cy="452437"/>
              <a:chOff x="4004244" y="5353364"/>
              <a:chExt cx="1757363" cy="452437"/>
            </a:xfrm>
          </p:grpSpPr>
          <p:sp>
            <p:nvSpPr>
              <p:cNvPr id="34" name="AutoShape 48"/>
              <p:cNvSpPr>
                <a:spLocks noChangeArrowheads="1"/>
              </p:cNvSpPr>
              <p:nvPr/>
            </p:nvSpPr>
            <p:spPr bwMode="auto">
              <a:xfrm>
                <a:off x="4037582" y="5353364"/>
                <a:ext cx="1610406" cy="452437"/>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35" name="Text Box 49"/>
              <p:cNvSpPr txBox="1">
                <a:spLocks noChangeArrowheads="1"/>
              </p:cNvSpPr>
              <p:nvPr/>
            </p:nvSpPr>
            <p:spPr bwMode="auto">
              <a:xfrm>
                <a:off x="4004244" y="5378510"/>
                <a:ext cx="1757363" cy="422589"/>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grpSp>
          <p:nvGrpSpPr>
            <p:cNvPr id="77" name="Group 76"/>
            <p:cNvGrpSpPr/>
            <p:nvPr/>
          </p:nvGrpSpPr>
          <p:grpSpPr>
            <a:xfrm>
              <a:off x="2959736" y="1708639"/>
              <a:ext cx="5154928" cy="4716644"/>
              <a:chOff x="2040216" y="1549616"/>
              <a:chExt cx="5154928" cy="4716644"/>
            </a:xfrm>
          </p:grpSpPr>
          <p:grpSp>
            <p:nvGrpSpPr>
              <p:cNvPr id="45" name="Group 44"/>
              <p:cNvGrpSpPr/>
              <p:nvPr/>
            </p:nvGrpSpPr>
            <p:grpSpPr>
              <a:xfrm>
                <a:off x="2040216" y="1549616"/>
                <a:ext cx="5154928" cy="4716644"/>
                <a:chOff x="1983424" y="1508434"/>
                <a:chExt cx="5154928" cy="4716644"/>
              </a:xfrm>
            </p:grpSpPr>
            <p:cxnSp>
              <p:nvCxnSpPr>
                <p:cNvPr id="48" name="Straight Connector 47"/>
                <p:cNvCxnSpPr/>
                <p:nvPr/>
              </p:nvCxnSpPr>
              <p:spPr bwMode="auto">
                <a:xfrm flipH="1">
                  <a:off x="3487057" y="4296266"/>
                  <a:ext cx="2933" cy="75343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607505" y="4291332"/>
                  <a:ext cx="0" cy="79465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0" name="Straight Connector 49"/>
                <p:cNvCxnSpPr>
                  <a:endCxn id="70" idx="0"/>
                </p:cNvCxnSpPr>
                <p:nvPr/>
              </p:nvCxnSpPr>
              <p:spPr bwMode="auto">
                <a:xfrm>
                  <a:off x="4578985" y="5066203"/>
                  <a:ext cx="0" cy="911225"/>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1" name="Rounded Rectangle 50"/>
                <p:cNvSpPr/>
                <p:nvPr/>
              </p:nvSpPr>
              <p:spPr bwMode="auto">
                <a:xfrm>
                  <a:off x="3824922" y="5253528"/>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2" name="Rounded Rectangle 51"/>
                <p:cNvSpPr/>
                <p:nvPr/>
              </p:nvSpPr>
              <p:spPr bwMode="auto">
                <a:xfrm>
                  <a:off x="4748847" y="4480416"/>
                  <a:ext cx="1798709"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3" name="Rounded Rectangle 52"/>
                <p:cNvSpPr/>
                <p:nvPr/>
              </p:nvSpPr>
              <p:spPr bwMode="auto">
                <a:xfrm>
                  <a:off x="2561946" y="4484464"/>
                  <a:ext cx="1828799"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cxnSp>
              <p:nvCxnSpPr>
                <p:cNvPr id="54" name="Straight Connector 53"/>
                <p:cNvCxnSpPr/>
                <p:nvPr/>
              </p:nvCxnSpPr>
              <p:spPr bwMode="auto">
                <a:xfrm>
                  <a:off x="6317297" y="2589522"/>
                  <a:ext cx="6313" cy="824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4578985" y="1756084"/>
                  <a:ext cx="7303" cy="254278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2768600" y="2589522"/>
                  <a:ext cx="2222" cy="83057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7" name="Rounded Rectangle 56"/>
                <p:cNvSpPr/>
                <p:nvPr/>
              </p:nvSpPr>
              <p:spPr bwMode="auto">
                <a:xfrm>
                  <a:off x="3838575" y="3658280"/>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8" name="Rounded Rectangle 57"/>
                <p:cNvSpPr/>
                <p:nvPr/>
              </p:nvSpPr>
              <p:spPr bwMode="auto">
                <a:xfrm>
                  <a:off x="5587047" y="2813359"/>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9" name="Rounded Rectangle 58"/>
                <p:cNvSpPr/>
                <p:nvPr/>
              </p:nvSpPr>
              <p:spPr bwMode="auto">
                <a:xfrm>
                  <a:off x="3824922" y="2813359"/>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0" name="Rounded Rectangle 59"/>
                <p:cNvSpPr/>
                <p:nvPr/>
              </p:nvSpPr>
              <p:spPr bwMode="auto">
                <a:xfrm>
                  <a:off x="2053272" y="2822884"/>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1" name="Rounded Rectangle 60"/>
                <p:cNvSpPr/>
                <p:nvPr/>
              </p:nvSpPr>
              <p:spPr bwMode="auto">
                <a:xfrm>
                  <a:off x="3824922" y="2022784"/>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2" name="TextBox 61"/>
                <p:cNvSpPr txBox="1"/>
                <p:nvPr/>
              </p:nvSpPr>
              <p:spPr>
                <a:xfrm>
                  <a:off x="1983424" y="2851459"/>
                  <a:ext cx="1590673" cy="338554"/>
                </a:xfrm>
                <a:prstGeom prst="rect">
                  <a:avLst/>
                </a:prstGeom>
                <a:noFill/>
              </p:spPr>
              <p:txBody>
                <a:bodyPr wrap="square" rtlCol="0">
                  <a:spAutoFit/>
                </a:bodyPr>
                <a:lstStyle/>
                <a:p>
                  <a:pPr algn="ctr"/>
                  <a:r>
                    <a:rPr lang="en-US" sz="1600" dirty="0" smtClean="0"/>
                    <a:t>Component 2</a:t>
                  </a:r>
                  <a:endParaRPr lang="en-US" sz="1600" dirty="0"/>
                </a:p>
              </p:txBody>
            </p:sp>
            <p:sp>
              <p:nvSpPr>
                <p:cNvPr id="63" name="TextBox 62"/>
                <p:cNvSpPr txBox="1"/>
                <p:nvPr/>
              </p:nvSpPr>
              <p:spPr>
                <a:xfrm>
                  <a:off x="3786823" y="2041834"/>
                  <a:ext cx="1590673" cy="338554"/>
                </a:xfrm>
                <a:prstGeom prst="rect">
                  <a:avLst/>
                </a:prstGeom>
                <a:noFill/>
              </p:spPr>
              <p:txBody>
                <a:bodyPr wrap="square" rtlCol="0">
                  <a:spAutoFit/>
                </a:bodyPr>
                <a:lstStyle/>
                <a:p>
                  <a:pPr algn="ctr"/>
                  <a:r>
                    <a:rPr lang="en-US" sz="1600" dirty="0" smtClean="0"/>
                    <a:t>Component 1</a:t>
                  </a:r>
                  <a:endParaRPr lang="en-US" sz="1600" dirty="0"/>
                </a:p>
              </p:txBody>
            </p:sp>
            <p:sp>
              <p:nvSpPr>
                <p:cNvPr id="64" name="TextBox 63"/>
                <p:cNvSpPr txBox="1"/>
                <p:nvPr/>
              </p:nvSpPr>
              <p:spPr>
                <a:xfrm>
                  <a:off x="3772132" y="5268352"/>
                  <a:ext cx="1590673" cy="338554"/>
                </a:xfrm>
                <a:prstGeom prst="rect">
                  <a:avLst/>
                </a:prstGeom>
                <a:noFill/>
              </p:spPr>
              <p:txBody>
                <a:bodyPr wrap="square" rtlCol="0">
                  <a:spAutoFit/>
                </a:bodyPr>
                <a:lstStyle/>
                <a:p>
                  <a:pPr algn="ctr"/>
                  <a:r>
                    <a:rPr lang="en-US" sz="1600" dirty="0" smtClean="0"/>
                    <a:t>Component n</a:t>
                  </a:r>
                  <a:endParaRPr lang="en-US" sz="1600" dirty="0"/>
                </a:p>
              </p:txBody>
            </p:sp>
            <p:sp>
              <p:nvSpPr>
                <p:cNvPr id="65" name="TextBox 64"/>
                <p:cNvSpPr txBox="1"/>
                <p:nvPr/>
              </p:nvSpPr>
              <p:spPr>
                <a:xfrm>
                  <a:off x="3786823" y="2832409"/>
                  <a:ext cx="1590673" cy="338554"/>
                </a:xfrm>
                <a:prstGeom prst="rect">
                  <a:avLst/>
                </a:prstGeom>
                <a:noFill/>
              </p:spPr>
              <p:txBody>
                <a:bodyPr wrap="square" rtlCol="0">
                  <a:spAutoFit/>
                </a:bodyPr>
                <a:lstStyle/>
                <a:p>
                  <a:pPr algn="ctr"/>
                  <a:r>
                    <a:rPr lang="en-US" sz="1600" dirty="0" smtClean="0"/>
                    <a:t>Component 3</a:t>
                  </a:r>
                  <a:endParaRPr lang="en-US" sz="1600" dirty="0"/>
                </a:p>
              </p:txBody>
            </p:sp>
            <p:sp>
              <p:nvSpPr>
                <p:cNvPr id="66" name="TextBox 65"/>
                <p:cNvSpPr txBox="1"/>
                <p:nvPr/>
              </p:nvSpPr>
              <p:spPr>
                <a:xfrm>
                  <a:off x="5547679" y="2832409"/>
                  <a:ext cx="1590673" cy="338554"/>
                </a:xfrm>
                <a:prstGeom prst="rect">
                  <a:avLst/>
                </a:prstGeom>
                <a:noFill/>
              </p:spPr>
              <p:txBody>
                <a:bodyPr wrap="square" rtlCol="0">
                  <a:spAutoFit/>
                </a:bodyPr>
                <a:lstStyle/>
                <a:p>
                  <a:pPr algn="ctr"/>
                  <a:r>
                    <a:rPr lang="en-US" sz="1600" dirty="0" smtClean="0"/>
                    <a:t>Component 4</a:t>
                  </a:r>
                  <a:endParaRPr lang="en-US" sz="1600" dirty="0"/>
                </a:p>
              </p:txBody>
            </p:sp>
            <p:sp>
              <p:nvSpPr>
                <p:cNvPr id="67" name="TextBox 66"/>
                <p:cNvSpPr txBox="1"/>
                <p:nvPr/>
              </p:nvSpPr>
              <p:spPr>
                <a:xfrm>
                  <a:off x="2532597" y="4505904"/>
                  <a:ext cx="1877280" cy="338554"/>
                </a:xfrm>
                <a:prstGeom prst="rect">
                  <a:avLst/>
                </a:prstGeom>
                <a:noFill/>
              </p:spPr>
              <p:txBody>
                <a:bodyPr wrap="square" rtlCol="0">
                  <a:spAutoFit/>
                </a:bodyPr>
                <a:lstStyle/>
                <a:p>
                  <a:pPr algn="ctr"/>
                  <a:r>
                    <a:rPr lang="en-US" sz="1600" dirty="0" smtClean="0"/>
                    <a:t>Component </a:t>
                  </a:r>
                  <a:r>
                    <a:rPr lang="en-US" sz="1400" dirty="0" smtClean="0"/>
                    <a:t> • • •</a:t>
                  </a:r>
                  <a:endParaRPr lang="en-US" sz="1600" dirty="0"/>
                </a:p>
              </p:txBody>
            </p:sp>
            <p:sp>
              <p:nvSpPr>
                <p:cNvPr id="68" name="TextBox 67"/>
                <p:cNvSpPr txBox="1"/>
                <p:nvPr/>
              </p:nvSpPr>
              <p:spPr>
                <a:xfrm>
                  <a:off x="3771325" y="3657380"/>
                  <a:ext cx="1590673" cy="338554"/>
                </a:xfrm>
                <a:prstGeom prst="rect">
                  <a:avLst/>
                </a:prstGeom>
                <a:noFill/>
              </p:spPr>
              <p:txBody>
                <a:bodyPr wrap="square" rtlCol="0">
                  <a:spAutoFit/>
                </a:bodyPr>
                <a:lstStyle/>
                <a:p>
                  <a:pPr algn="ctr"/>
                  <a:r>
                    <a:rPr lang="en-US" sz="1600" dirty="0" smtClean="0"/>
                    <a:t>Component 5</a:t>
                  </a:r>
                  <a:endParaRPr lang="en-US" sz="1600" dirty="0"/>
                </a:p>
              </p:txBody>
            </p:sp>
            <p:sp>
              <p:nvSpPr>
                <p:cNvPr id="69" name="Oval 68"/>
                <p:cNvSpPr/>
                <p:nvPr/>
              </p:nvSpPr>
              <p:spPr bwMode="auto">
                <a:xfrm>
                  <a:off x="4444047" y="1508434"/>
                  <a:ext cx="257175" cy="24765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0" name="Oval 69"/>
                <p:cNvSpPr/>
                <p:nvPr/>
              </p:nvSpPr>
              <p:spPr bwMode="auto">
                <a:xfrm>
                  <a:off x="4450397" y="5977428"/>
                  <a:ext cx="257175" cy="24765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cxnSp>
              <p:nvCxnSpPr>
                <p:cNvPr id="71" name="Straight Connector 70"/>
                <p:cNvCxnSpPr/>
                <p:nvPr/>
              </p:nvCxnSpPr>
              <p:spPr bwMode="auto">
                <a:xfrm flipV="1">
                  <a:off x="2764491" y="2589522"/>
                  <a:ext cx="3565506" cy="9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3487738" y="4304048"/>
                  <a:ext cx="2119767" cy="179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3476171" y="5060589"/>
                  <a:ext cx="2131334" cy="362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V="1">
                  <a:off x="2768441" y="3401040"/>
                  <a:ext cx="3565506" cy="9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76" name="TextBox 75"/>
              <p:cNvSpPr txBox="1"/>
              <p:nvPr/>
            </p:nvSpPr>
            <p:spPr>
              <a:xfrm>
                <a:off x="4727590" y="4535179"/>
                <a:ext cx="1877280" cy="338554"/>
              </a:xfrm>
              <a:prstGeom prst="rect">
                <a:avLst/>
              </a:prstGeom>
              <a:noFill/>
            </p:spPr>
            <p:txBody>
              <a:bodyPr wrap="square" rtlCol="0">
                <a:spAutoFit/>
              </a:bodyPr>
              <a:lstStyle/>
              <a:p>
                <a:pPr algn="ctr"/>
                <a:r>
                  <a:rPr lang="en-US" sz="1600" dirty="0" smtClean="0"/>
                  <a:t>Component</a:t>
                </a:r>
                <a:r>
                  <a:rPr lang="en-US" sz="1400" dirty="0" smtClean="0"/>
                  <a:t>  • • •</a:t>
                </a:r>
                <a:endParaRPr lang="en-US" sz="1600" dirty="0"/>
              </a:p>
            </p:txBody>
          </p:sp>
        </p:grpSp>
      </p:grpSp>
      <p:grpSp>
        <p:nvGrpSpPr>
          <p:cNvPr id="79" name="Group 78"/>
          <p:cNvGrpSpPr/>
          <p:nvPr/>
        </p:nvGrpSpPr>
        <p:grpSpPr>
          <a:xfrm>
            <a:off x="451692" y="3681613"/>
            <a:ext cx="3930934" cy="2747759"/>
            <a:chOff x="451692" y="3681613"/>
            <a:chExt cx="3930934" cy="2747759"/>
          </a:xfrm>
        </p:grpSpPr>
        <p:sp>
          <p:nvSpPr>
            <p:cNvPr id="47" name="Arc 46"/>
            <p:cNvSpPr/>
            <p:nvPr/>
          </p:nvSpPr>
          <p:spPr bwMode="auto">
            <a:xfrm rot="8897871">
              <a:off x="2266178" y="4030164"/>
              <a:ext cx="1950645" cy="346821"/>
            </a:xfrm>
            <a:prstGeom prst="arc">
              <a:avLst>
                <a:gd name="adj1" fmla="val 10891652"/>
                <a:gd name="adj2" fmla="val 0"/>
              </a:avLst>
            </a:prstGeom>
            <a:noFill/>
            <a:ln w="3810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8" name="Arc 77"/>
            <p:cNvSpPr/>
            <p:nvPr/>
          </p:nvSpPr>
          <p:spPr bwMode="auto">
            <a:xfrm rot="10222965">
              <a:off x="2438620" y="5257137"/>
              <a:ext cx="1944006" cy="250417"/>
            </a:xfrm>
            <a:prstGeom prst="arc">
              <a:avLst>
                <a:gd name="adj1" fmla="val 10891652"/>
                <a:gd name="adj2" fmla="val 0"/>
              </a:avLst>
            </a:prstGeom>
            <a:noFill/>
            <a:ln w="3810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46" name="Group 45"/>
            <p:cNvGrpSpPr/>
            <p:nvPr/>
          </p:nvGrpSpPr>
          <p:grpSpPr>
            <a:xfrm>
              <a:off x="451692" y="3681613"/>
              <a:ext cx="2093205" cy="2747759"/>
              <a:chOff x="451692" y="3681613"/>
              <a:chExt cx="2093205" cy="1699622"/>
            </a:xfrm>
          </p:grpSpPr>
          <p:sp>
            <p:nvSpPr>
              <p:cNvPr id="41" name="TextBox 40"/>
              <p:cNvSpPr txBox="1"/>
              <p:nvPr/>
            </p:nvSpPr>
            <p:spPr>
              <a:xfrm>
                <a:off x="451692" y="3681613"/>
                <a:ext cx="2093205" cy="1593910"/>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6200000" scaled="1"/>
                <a:tileRect/>
              </a:gradFill>
              <a:ln w="38100">
                <a:solidFill>
                  <a:schemeClr val="tx1"/>
                </a:solidFill>
              </a:ln>
            </p:spPr>
            <p:txBody>
              <a:bodyPr wrap="square" rtlCol="0">
                <a:spAutoFit/>
              </a:bodyPr>
              <a:lstStyle/>
              <a:p>
                <a:r>
                  <a:rPr lang="en-US" dirty="0" smtClean="0"/>
                  <a:t>Linkages can be:</a:t>
                </a:r>
              </a:p>
              <a:p>
                <a:pPr marL="285750" indent="-171450">
                  <a:buFont typeface="Arial" pitchFamily="34" charset="0"/>
                  <a:buChar char="•"/>
                </a:pPr>
                <a:r>
                  <a:rPr lang="en-US" dirty="0" smtClean="0"/>
                  <a:t>Mechanical</a:t>
                </a:r>
              </a:p>
              <a:p>
                <a:pPr marL="285750" indent="-171450">
                  <a:buFont typeface="Arial" pitchFamily="34" charset="0"/>
                  <a:buChar char="•"/>
                </a:pPr>
                <a:r>
                  <a:rPr lang="en-US" dirty="0" smtClean="0"/>
                  <a:t>Electrical</a:t>
                </a:r>
              </a:p>
              <a:p>
                <a:pPr marL="285750" indent="-171450">
                  <a:buFont typeface="Arial" pitchFamily="34" charset="0"/>
                  <a:buChar char="•"/>
                </a:pPr>
                <a:r>
                  <a:rPr lang="en-US" dirty="0" smtClean="0"/>
                  <a:t>Hydraulic</a:t>
                </a:r>
              </a:p>
              <a:p>
                <a:pPr marL="285750" indent="-171450">
                  <a:buFont typeface="Arial" pitchFamily="34" charset="0"/>
                  <a:buChar char="•"/>
                </a:pPr>
                <a:r>
                  <a:rPr lang="en-US" dirty="0" smtClean="0"/>
                  <a:t>Radiative</a:t>
                </a:r>
              </a:p>
              <a:p>
                <a:pPr marL="285750" indent="-171450">
                  <a:buFont typeface="Arial" pitchFamily="34" charset="0"/>
                  <a:buChar char="•"/>
                </a:pPr>
                <a:r>
                  <a:rPr lang="en-US" dirty="0" smtClean="0"/>
                  <a:t>Conductive</a:t>
                </a:r>
              </a:p>
              <a:p>
                <a:pPr marL="285750" indent="-171450"/>
                <a:r>
                  <a:rPr lang="en-US" dirty="0" smtClean="0"/>
                  <a:t>    </a:t>
                </a:r>
              </a:p>
              <a:p>
                <a:pPr marL="285750" indent="-171450"/>
                <a:r>
                  <a:rPr lang="en-US" dirty="0" smtClean="0"/>
                  <a:t>    </a:t>
                </a:r>
              </a:p>
            </p:txBody>
          </p:sp>
          <p:sp>
            <p:nvSpPr>
              <p:cNvPr id="42" name="TextBox 103"/>
              <p:cNvSpPr txBox="1">
                <a:spLocks noChangeArrowheads="1"/>
              </p:cNvSpPr>
              <p:nvPr/>
            </p:nvSpPr>
            <p:spPr bwMode="auto">
              <a:xfrm>
                <a:off x="859000" y="4827237"/>
                <a:ext cx="614441" cy="553998"/>
              </a:xfrm>
              <a:prstGeom prst="rect">
                <a:avLst/>
              </a:prstGeom>
              <a:noFill/>
              <a:ln w="9525">
                <a:noFill/>
                <a:miter lim="800000"/>
                <a:headEnd/>
                <a:tailEnd/>
              </a:ln>
            </p:spPr>
            <p:txBody>
              <a:bodyPr wrap="square">
                <a:spAutoFit/>
              </a:bodyPr>
              <a:lstStyle/>
              <a:p>
                <a:pPr marL="173038" indent="-173038" algn="ctr"/>
                <a:r>
                  <a:rPr lang="en-US" sz="600" dirty="0" smtClean="0">
                    <a:solidFill>
                      <a:schemeClr val="tx2"/>
                    </a:solidFill>
                  </a:rPr>
                  <a:t>●</a:t>
                </a:r>
              </a:p>
              <a:p>
                <a:pPr marL="173038" indent="-173038" algn="ctr"/>
                <a:endParaRPr lang="en-US" sz="600" dirty="0" smtClean="0">
                  <a:solidFill>
                    <a:schemeClr val="tx2"/>
                  </a:solidFill>
                </a:endParaRPr>
              </a:p>
              <a:p>
                <a:pPr marL="173038" indent="-173038" algn="ctr"/>
                <a:r>
                  <a:rPr lang="en-US" sz="600" dirty="0" smtClean="0">
                    <a:solidFill>
                      <a:schemeClr val="tx2"/>
                    </a:solidFill>
                  </a:rPr>
                  <a:t>●</a:t>
                </a:r>
              </a:p>
              <a:p>
                <a:pPr marL="173038" indent="-173038" algn="ctr"/>
                <a:endParaRPr lang="en-US" sz="600" dirty="0" smtClean="0">
                  <a:solidFill>
                    <a:schemeClr val="tx2"/>
                  </a:solidFill>
                </a:endParaRPr>
              </a:p>
              <a:p>
                <a:pPr marL="173038" indent="-173038" algn="ctr"/>
                <a:r>
                  <a:rPr lang="en-US" sz="600" dirty="0" smtClean="0">
                    <a:solidFill>
                      <a:schemeClr val="tx2"/>
                    </a:solidFill>
                  </a:rPr>
                  <a:t>●</a:t>
                </a:r>
              </a:p>
            </p:txBody>
          </p:sp>
        </p:grpSp>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2000"/>
                                        <p:tgtEl>
                                          <p:spTgt spid="81"/>
                                        </p:tgtEl>
                                      </p:cBhvr>
                                    </p:animEffect>
                                  </p:childTnLst>
                                </p:cTn>
                              </p:par>
                            </p:childTnLst>
                          </p:cTn>
                        </p:par>
                        <p:par>
                          <p:cTn id="8" fill="hold">
                            <p:stCondLst>
                              <p:cond delay="4000"/>
                            </p:stCondLst>
                            <p:childTnLst>
                              <p:par>
                                <p:cTn id="9" presetID="22" presetClass="entr" presetSubtype="8" fill="hold" nodeType="afterEffect">
                                  <p:stCondLst>
                                    <p:cond delay="200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2000"/>
                                        <p:tgtEl>
                                          <p:spTgt spid="79"/>
                                        </p:tgtEl>
                                      </p:cBhvr>
                                    </p:animEffect>
                                  </p:childTnLst>
                                </p:cTn>
                              </p:par>
                            </p:childTnLst>
                          </p:cTn>
                        </p:par>
                        <p:par>
                          <p:cTn id="12" fill="hold">
                            <p:stCondLst>
                              <p:cond delay="8000"/>
                            </p:stCondLst>
                            <p:childTnLst>
                              <p:par>
                                <p:cTn id="13" presetID="22" presetClass="entr" presetSubtype="1" fill="hold" nodeType="afterEffect">
                                  <p:stCondLst>
                                    <p:cond delay="2000"/>
                                  </p:stCondLst>
                                  <p:childTnLst>
                                    <p:set>
                                      <p:cBhvr>
                                        <p:cTn id="14" dur="1" fill="hold">
                                          <p:stCondLst>
                                            <p:cond delay="0"/>
                                          </p:stCondLst>
                                        </p:cTn>
                                        <p:tgtEl>
                                          <p:spTgt spid="82"/>
                                        </p:tgtEl>
                                        <p:attrNameLst>
                                          <p:attrName>style.visibility</p:attrName>
                                        </p:attrNameLst>
                                      </p:cBhvr>
                                      <p:to>
                                        <p:strVal val="visible"/>
                                      </p:to>
                                    </p:set>
                                    <p:animEffect transition="in" filter="wipe(up)">
                                      <p:cBhvr>
                                        <p:cTn id="15"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6"/>
          <p:cNvSpPr txBox="1">
            <a:spLocks/>
          </p:cNvSpPr>
          <p:nvPr/>
        </p:nvSpPr>
        <p:spPr>
          <a:xfrm>
            <a:off x="1307942" y="404219"/>
            <a:ext cx="6518592" cy="438150"/>
          </a:xfrm>
          <a:prstGeom prst="rect">
            <a:avLst/>
          </a:prstGeom>
          <a:solidFill>
            <a:schemeClr val="tx2"/>
          </a:solidFill>
        </p:spPr>
        <p:txBody>
          <a:bodyPr tIns="91440"/>
          <a:lstStyle/>
          <a:p>
            <a:pPr algn="ctr" eaLnBrk="0" hangingPunct="0">
              <a:lnSpc>
                <a:spcPct val="85000"/>
              </a:lnSpc>
              <a:defRPr/>
            </a:pPr>
            <a:r>
              <a:rPr lang="en-US" sz="2400" b="1" kern="0" dirty="0" smtClean="0">
                <a:solidFill>
                  <a:schemeClr val="bg1"/>
                </a:solidFill>
                <a:ea typeface="MS PGothic" pitchFamily="34" charset="-128"/>
              </a:rPr>
              <a:t>Interplatform Linkage: </a:t>
            </a:r>
            <a:r>
              <a:rPr lang="en-US" sz="2400" b="1" kern="0" dirty="0" smtClean="0">
                <a:solidFill>
                  <a:schemeClr val="bg1"/>
                </a:solidFill>
                <a:latin typeface="+mj-lt"/>
                <a:ea typeface="MS PGothic" pitchFamily="34" charset="-128"/>
                <a:cs typeface="+mj-cs"/>
              </a:rPr>
              <a:t>Key SoS Construct</a:t>
            </a:r>
            <a:endParaRPr lang="en-US" sz="2400" b="1" kern="0" dirty="0">
              <a:solidFill>
                <a:schemeClr val="bg1"/>
              </a:solidFill>
              <a:latin typeface="+mj-lt"/>
              <a:ea typeface="MS PGothic" pitchFamily="34" charset="-128"/>
              <a:cs typeface="+mj-cs"/>
            </a:endParaRPr>
          </a:p>
        </p:txBody>
      </p:sp>
      <p:grpSp>
        <p:nvGrpSpPr>
          <p:cNvPr id="41" name="Group 40"/>
          <p:cNvGrpSpPr/>
          <p:nvPr/>
        </p:nvGrpSpPr>
        <p:grpSpPr>
          <a:xfrm>
            <a:off x="180508" y="1337537"/>
            <a:ext cx="3620601" cy="1200329"/>
            <a:chOff x="132799" y="1361391"/>
            <a:chExt cx="3620601" cy="1200329"/>
          </a:xfrm>
        </p:grpSpPr>
        <p:sp>
          <p:nvSpPr>
            <p:cNvPr id="43" name="TextBox 46"/>
            <p:cNvSpPr txBox="1">
              <a:spLocks noChangeArrowheads="1"/>
            </p:cNvSpPr>
            <p:nvPr/>
          </p:nvSpPr>
          <p:spPr bwMode="auto">
            <a:xfrm>
              <a:off x="132799" y="1361391"/>
              <a:ext cx="3620601" cy="1200329"/>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38100">
              <a:solidFill>
                <a:schemeClr val="tx1"/>
              </a:solidFill>
              <a:miter lim="800000"/>
              <a:headEnd/>
              <a:tailEnd/>
            </a:ln>
          </p:spPr>
          <p:txBody>
            <a:bodyPr wrap="square">
              <a:spAutoFit/>
            </a:bodyPr>
            <a:lstStyle/>
            <a:p>
              <a:pPr algn="ctr"/>
              <a:r>
                <a:rPr lang="en-US" b="1" dirty="0" smtClean="0"/>
                <a:t>SoS assessment based on</a:t>
              </a:r>
            </a:p>
            <a:p>
              <a:pPr algn="ctr"/>
              <a:endParaRPr lang="en-US" b="1" u="sng" dirty="0" smtClean="0"/>
            </a:p>
            <a:p>
              <a:pPr algn="ctr"/>
              <a:endParaRPr lang="en-US" b="1" u="sng" dirty="0" smtClean="0"/>
            </a:p>
            <a:p>
              <a:pPr algn="ctr"/>
              <a:endParaRPr lang="en-US" b="1" u="sng" dirty="0"/>
            </a:p>
          </p:txBody>
        </p:sp>
        <p:grpSp>
          <p:nvGrpSpPr>
            <p:cNvPr id="44" name="Group 79"/>
            <p:cNvGrpSpPr/>
            <p:nvPr/>
          </p:nvGrpSpPr>
          <p:grpSpPr>
            <a:xfrm>
              <a:off x="152866" y="1830603"/>
              <a:ext cx="3480879" cy="443468"/>
              <a:chOff x="192623" y="3929748"/>
              <a:chExt cx="3480879" cy="443468"/>
            </a:xfrm>
          </p:grpSpPr>
          <p:sp>
            <p:nvSpPr>
              <p:cNvPr id="49" name="Rounded Rectangle 48"/>
              <p:cNvSpPr/>
              <p:nvPr/>
            </p:nvSpPr>
            <p:spPr bwMode="auto">
              <a:xfrm>
                <a:off x="274500" y="3929748"/>
                <a:ext cx="3327441" cy="443468"/>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0" name="TextBox 49"/>
              <p:cNvSpPr txBox="1"/>
              <p:nvPr/>
            </p:nvSpPr>
            <p:spPr>
              <a:xfrm>
                <a:off x="192623" y="3967701"/>
                <a:ext cx="3480879" cy="369332"/>
              </a:xfrm>
              <a:prstGeom prst="rect">
                <a:avLst/>
              </a:prstGeom>
              <a:noFill/>
            </p:spPr>
            <p:txBody>
              <a:bodyPr wrap="square" rtlCol="0">
                <a:spAutoFit/>
              </a:bodyPr>
              <a:lstStyle/>
              <a:p>
                <a:pPr algn="ctr"/>
                <a:r>
                  <a:rPr lang="en-US" b="1" u="sng" dirty="0" smtClean="0"/>
                  <a:t>Collective Task Performance!</a:t>
                </a:r>
                <a:endParaRPr lang="en-US" b="1" u="sng" dirty="0"/>
              </a:p>
            </p:txBody>
          </p:sp>
        </p:grpSp>
      </p:grpSp>
      <p:grpSp>
        <p:nvGrpSpPr>
          <p:cNvPr id="47" name="Group 46"/>
          <p:cNvGrpSpPr/>
          <p:nvPr/>
        </p:nvGrpSpPr>
        <p:grpSpPr>
          <a:xfrm>
            <a:off x="2980360" y="986912"/>
            <a:ext cx="5154928" cy="5419327"/>
            <a:chOff x="2980360" y="986912"/>
            <a:chExt cx="5154928" cy="5419327"/>
          </a:xfrm>
        </p:grpSpPr>
        <p:grpSp>
          <p:nvGrpSpPr>
            <p:cNvPr id="33" name="Group 32"/>
            <p:cNvGrpSpPr/>
            <p:nvPr/>
          </p:nvGrpSpPr>
          <p:grpSpPr>
            <a:xfrm>
              <a:off x="4685338" y="986912"/>
              <a:ext cx="1757363" cy="452437"/>
              <a:chOff x="4004244" y="5353364"/>
              <a:chExt cx="1757363" cy="452437"/>
            </a:xfrm>
          </p:grpSpPr>
          <p:sp>
            <p:nvSpPr>
              <p:cNvPr id="34" name="AutoShape 48"/>
              <p:cNvSpPr>
                <a:spLocks noChangeArrowheads="1"/>
              </p:cNvSpPr>
              <p:nvPr/>
            </p:nvSpPr>
            <p:spPr bwMode="auto">
              <a:xfrm>
                <a:off x="4037582" y="5353364"/>
                <a:ext cx="1610406" cy="452437"/>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35" name="Text Box 49"/>
              <p:cNvSpPr txBox="1">
                <a:spLocks noChangeArrowheads="1"/>
              </p:cNvSpPr>
              <p:nvPr/>
            </p:nvSpPr>
            <p:spPr bwMode="auto">
              <a:xfrm>
                <a:off x="4004244" y="5378510"/>
                <a:ext cx="1757363" cy="422589"/>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grpSp>
          <p:nvGrpSpPr>
            <p:cNvPr id="51" name="Group 50"/>
            <p:cNvGrpSpPr/>
            <p:nvPr/>
          </p:nvGrpSpPr>
          <p:grpSpPr>
            <a:xfrm>
              <a:off x="2980360" y="1689595"/>
              <a:ext cx="5154928" cy="4716644"/>
              <a:chOff x="2040216" y="1549616"/>
              <a:chExt cx="5154928" cy="4716644"/>
            </a:xfrm>
          </p:grpSpPr>
          <p:grpSp>
            <p:nvGrpSpPr>
              <p:cNvPr id="52" name="Group 44"/>
              <p:cNvGrpSpPr/>
              <p:nvPr/>
            </p:nvGrpSpPr>
            <p:grpSpPr>
              <a:xfrm>
                <a:off x="2040216" y="1549616"/>
                <a:ext cx="5154928" cy="4716644"/>
                <a:chOff x="1983424" y="1508434"/>
                <a:chExt cx="5154928" cy="4716644"/>
              </a:xfrm>
            </p:grpSpPr>
            <p:cxnSp>
              <p:nvCxnSpPr>
                <p:cNvPr id="54" name="Straight Connector 53"/>
                <p:cNvCxnSpPr/>
                <p:nvPr/>
              </p:nvCxnSpPr>
              <p:spPr bwMode="auto">
                <a:xfrm flipH="1">
                  <a:off x="3487057" y="4296266"/>
                  <a:ext cx="2933" cy="75343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5607505" y="4291332"/>
                  <a:ext cx="0" cy="79465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Straight Connector 55"/>
                <p:cNvCxnSpPr>
                  <a:endCxn id="77" idx="0"/>
                </p:cNvCxnSpPr>
                <p:nvPr/>
              </p:nvCxnSpPr>
              <p:spPr bwMode="auto">
                <a:xfrm>
                  <a:off x="4578985" y="5066203"/>
                  <a:ext cx="0" cy="911225"/>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7" name="Rounded Rectangle 56"/>
                <p:cNvSpPr/>
                <p:nvPr/>
              </p:nvSpPr>
              <p:spPr bwMode="auto">
                <a:xfrm>
                  <a:off x="3824922" y="5253528"/>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8" name="Rounded Rectangle 57"/>
                <p:cNvSpPr/>
                <p:nvPr/>
              </p:nvSpPr>
              <p:spPr bwMode="auto">
                <a:xfrm>
                  <a:off x="4748847" y="4480416"/>
                  <a:ext cx="1798709"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9" name="Rounded Rectangle 58"/>
                <p:cNvSpPr/>
                <p:nvPr/>
              </p:nvSpPr>
              <p:spPr bwMode="auto">
                <a:xfrm>
                  <a:off x="2561946" y="4484464"/>
                  <a:ext cx="1828799"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cxnSp>
              <p:nvCxnSpPr>
                <p:cNvPr id="60" name="Straight Connector 59"/>
                <p:cNvCxnSpPr/>
                <p:nvPr/>
              </p:nvCxnSpPr>
              <p:spPr bwMode="auto">
                <a:xfrm>
                  <a:off x="6317297" y="2589522"/>
                  <a:ext cx="6313" cy="824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4578985" y="1756084"/>
                  <a:ext cx="7303" cy="254278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H="1">
                  <a:off x="2768600" y="2589522"/>
                  <a:ext cx="2222" cy="83057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3" name="Rounded Rectangle 62"/>
                <p:cNvSpPr/>
                <p:nvPr/>
              </p:nvSpPr>
              <p:spPr bwMode="auto">
                <a:xfrm>
                  <a:off x="3838575" y="3658280"/>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4" name="Rounded Rectangle 63"/>
                <p:cNvSpPr/>
                <p:nvPr/>
              </p:nvSpPr>
              <p:spPr bwMode="auto">
                <a:xfrm>
                  <a:off x="5587047" y="2813359"/>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5" name="Rounded Rectangle 64"/>
                <p:cNvSpPr/>
                <p:nvPr/>
              </p:nvSpPr>
              <p:spPr bwMode="auto">
                <a:xfrm>
                  <a:off x="3824922" y="2813359"/>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6" name="Rounded Rectangle 65"/>
                <p:cNvSpPr/>
                <p:nvPr/>
              </p:nvSpPr>
              <p:spPr bwMode="auto">
                <a:xfrm>
                  <a:off x="2053272" y="2822884"/>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7" name="Rounded Rectangle 66"/>
                <p:cNvSpPr/>
                <p:nvPr/>
              </p:nvSpPr>
              <p:spPr bwMode="auto">
                <a:xfrm>
                  <a:off x="3824922" y="2022784"/>
                  <a:ext cx="1495425" cy="381000"/>
                </a:xfrm>
                <a:prstGeom prst="roundRect">
                  <a:avLst/>
                </a:prstGeom>
                <a:solidFill>
                  <a:srgbClr val="FFAB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8" name="TextBox 67"/>
                <p:cNvSpPr txBox="1"/>
                <p:nvPr/>
              </p:nvSpPr>
              <p:spPr>
                <a:xfrm>
                  <a:off x="1983424" y="2851459"/>
                  <a:ext cx="1590673" cy="338554"/>
                </a:xfrm>
                <a:prstGeom prst="rect">
                  <a:avLst/>
                </a:prstGeom>
                <a:noFill/>
              </p:spPr>
              <p:txBody>
                <a:bodyPr wrap="square" rtlCol="0">
                  <a:spAutoFit/>
                </a:bodyPr>
                <a:lstStyle/>
                <a:p>
                  <a:pPr algn="ctr"/>
                  <a:r>
                    <a:rPr lang="en-US" sz="1600" dirty="0" smtClean="0"/>
                    <a:t>Platform 2</a:t>
                  </a:r>
                  <a:endParaRPr lang="en-US" sz="1600" dirty="0"/>
                </a:p>
              </p:txBody>
            </p:sp>
            <p:sp>
              <p:nvSpPr>
                <p:cNvPr id="69" name="TextBox 68"/>
                <p:cNvSpPr txBox="1"/>
                <p:nvPr/>
              </p:nvSpPr>
              <p:spPr>
                <a:xfrm>
                  <a:off x="3786823" y="2041834"/>
                  <a:ext cx="1590673" cy="338554"/>
                </a:xfrm>
                <a:prstGeom prst="rect">
                  <a:avLst/>
                </a:prstGeom>
                <a:noFill/>
              </p:spPr>
              <p:txBody>
                <a:bodyPr wrap="square" rtlCol="0">
                  <a:spAutoFit/>
                </a:bodyPr>
                <a:lstStyle/>
                <a:p>
                  <a:pPr algn="ctr"/>
                  <a:r>
                    <a:rPr lang="en-US" sz="1600" dirty="0" smtClean="0"/>
                    <a:t>Platform 1</a:t>
                  </a:r>
                  <a:endParaRPr lang="en-US" sz="1600" dirty="0"/>
                </a:p>
              </p:txBody>
            </p:sp>
            <p:sp>
              <p:nvSpPr>
                <p:cNvPr id="70" name="TextBox 69"/>
                <p:cNvSpPr txBox="1"/>
                <p:nvPr/>
              </p:nvSpPr>
              <p:spPr>
                <a:xfrm>
                  <a:off x="3772132" y="5268352"/>
                  <a:ext cx="1590673" cy="338554"/>
                </a:xfrm>
                <a:prstGeom prst="rect">
                  <a:avLst/>
                </a:prstGeom>
                <a:noFill/>
              </p:spPr>
              <p:txBody>
                <a:bodyPr wrap="square" rtlCol="0">
                  <a:spAutoFit/>
                </a:bodyPr>
                <a:lstStyle/>
                <a:p>
                  <a:pPr algn="ctr"/>
                  <a:r>
                    <a:rPr lang="en-US" sz="1600" dirty="0" smtClean="0"/>
                    <a:t>Platform n</a:t>
                  </a:r>
                  <a:endParaRPr lang="en-US" sz="1600" dirty="0"/>
                </a:p>
              </p:txBody>
            </p:sp>
            <p:sp>
              <p:nvSpPr>
                <p:cNvPr id="71" name="TextBox 70"/>
                <p:cNvSpPr txBox="1"/>
                <p:nvPr/>
              </p:nvSpPr>
              <p:spPr>
                <a:xfrm>
                  <a:off x="3786823" y="2832409"/>
                  <a:ext cx="1590673" cy="338554"/>
                </a:xfrm>
                <a:prstGeom prst="rect">
                  <a:avLst/>
                </a:prstGeom>
                <a:noFill/>
              </p:spPr>
              <p:txBody>
                <a:bodyPr wrap="square" rtlCol="0">
                  <a:spAutoFit/>
                </a:bodyPr>
                <a:lstStyle/>
                <a:p>
                  <a:pPr algn="ctr"/>
                  <a:r>
                    <a:rPr lang="en-US" sz="1600" dirty="0" smtClean="0"/>
                    <a:t>Platform 3</a:t>
                  </a:r>
                  <a:endParaRPr lang="en-US" sz="1600" dirty="0"/>
                </a:p>
              </p:txBody>
            </p:sp>
            <p:sp>
              <p:nvSpPr>
                <p:cNvPr id="72" name="TextBox 71"/>
                <p:cNvSpPr txBox="1"/>
                <p:nvPr/>
              </p:nvSpPr>
              <p:spPr>
                <a:xfrm>
                  <a:off x="5547679" y="2832409"/>
                  <a:ext cx="1590673" cy="338554"/>
                </a:xfrm>
                <a:prstGeom prst="rect">
                  <a:avLst/>
                </a:prstGeom>
                <a:noFill/>
              </p:spPr>
              <p:txBody>
                <a:bodyPr wrap="square" rtlCol="0">
                  <a:spAutoFit/>
                </a:bodyPr>
                <a:lstStyle/>
                <a:p>
                  <a:pPr algn="ctr"/>
                  <a:r>
                    <a:rPr lang="en-US" sz="1600" dirty="0" smtClean="0"/>
                    <a:t>Platform 4</a:t>
                  </a:r>
                  <a:endParaRPr lang="en-US" sz="1600" dirty="0"/>
                </a:p>
              </p:txBody>
            </p:sp>
            <p:sp>
              <p:nvSpPr>
                <p:cNvPr id="74" name="TextBox 73"/>
                <p:cNvSpPr txBox="1"/>
                <p:nvPr/>
              </p:nvSpPr>
              <p:spPr>
                <a:xfrm>
                  <a:off x="2532597" y="4505904"/>
                  <a:ext cx="1877280" cy="338554"/>
                </a:xfrm>
                <a:prstGeom prst="rect">
                  <a:avLst/>
                </a:prstGeom>
                <a:noFill/>
              </p:spPr>
              <p:txBody>
                <a:bodyPr wrap="square" rtlCol="0">
                  <a:spAutoFit/>
                </a:bodyPr>
                <a:lstStyle/>
                <a:p>
                  <a:pPr algn="ctr"/>
                  <a:r>
                    <a:rPr lang="en-US" sz="1600" dirty="0" smtClean="0"/>
                    <a:t>Platform </a:t>
                  </a:r>
                  <a:r>
                    <a:rPr lang="en-US" sz="1400" dirty="0" smtClean="0"/>
                    <a:t> • • •</a:t>
                  </a:r>
                  <a:endParaRPr lang="en-US" sz="1600" dirty="0"/>
                </a:p>
              </p:txBody>
            </p:sp>
            <p:sp>
              <p:nvSpPr>
                <p:cNvPr id="75" name="TextBox 74"/>
                <p:cNvSpPr txBox="1"/>
                <p:nvPr/>
              </p:nvSpPr>
              <p:spPr>
                <a:xfrm>
                  <a:off x="3771325" y="3657380"/>
                  <a:ext cx="1590673" cy="338554"/>
                </a:xfrm>
                <a:prstGeom prst="rect">
                  <a:avLst/>
                </a:prstGeom>
                <a:noFill/>
              </p:spPr>
              <p:txBody>
                <a:bodyPr wrap="square" rtlCol="0">
                  <a:spAutoFit/>
                </a:bodyPr>
                <a:lstStyle/>
                <a:p>
                  <a:pPr algn="ctr"/>
                  <a:r>
                    <a:rPr lang="en-US" sz="1600" dirty="0" smtClean="0"/>
                    <a:t>Platform 5</a:t>
                  </a:r>
                  <a:endParaRPr lang="en-US" sz="1600" dirty="0"/>
                </a:p>
              </p:txBody>
            </p:sp>
            <p:sp>
              <p:nvSpPr>
                <p:cNvPr id="76" name="Oval 75"/>
                <p:cNvSpPr/>
                <p:nvPr/>
              </p:nvSpPr>
              <p:spPr bwMode="auto">
                <a:xfrm>
                  <a:off x="4444047" y="1508434"/>
                  <a:ext cx="257175" cy="24765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7" name="Oval 76"/>
                <p:cNvSpPr/>
                <p:nvPr/>
              </p:nvSpPr>
              <p:spPr bwMode="auto">
                <a:xfrm>
                  <a:off x="4450397" y="5977428"/>
                  <a:ext cx="257175" cy="24765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cxnSp>
              <p:nvCxnSpPr>
                <p:cNvPr id="78" name="Straight Connector 77"/>
                <p:cNvCxnSpPr/>
                <p:nvPr/>
              </p:nvCxnSpPr>
              <p:spPr bwMode="auto">
                <a:xfrm flipV="1">
                  <a:off x="2764491" y="2589522"/>
                  <a:ext cx="3565506" cy="9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3487738" y="4304048"/>
                  <a:ext cx="2119767" cy="179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3476171" y="5060589"/>
                  <a:ext cx="2131334" cy="362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flipV="1">
                  <a:off x="2768441" y="3401040"/>
                  <a:ext cx="3565506" cy="9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53" name="TextBox 52"/>
              <p:cNvSpPr txBox="1"/>
              <p:nvPr/>
            </p:nvSpPr>
            <p:spPr>
              <a:xfrm>
                <a:off x="4727590" y="4535179"/>
                <a:ext cx="1877280" cy="338554"/>
              </a:xfrm>
              <a:prstGeom prst="rect">
                <a:avLst/>
              </a:prstGeom>
              <a:noFill/>
            </p:spPr>
            <p:txBody>
              <a:bodyPr wrap="square" rtlCol="0">
                <a:spAutoFit/>
              </a:bodyPr>
              <a:lstStyle/>
              <a:p>
                <a:pPr algn="ctr"/>
                <a:r>
                  <a:rPr lang="en-US" sz="1600" dirty="0" smtClean="0"/>
                  <a:t>Platform</a:t>
                </a:r>
                <a:r>
                  <a:rPr lang="en-US" sz="1400" dirty="0" smtClean="0"/>
                  <a:t>  • • •</a:t>
                </a:r>
                <a:endParaRPr lang="en-US" sz="1600" dirty="0"/>
              </a:p>
            </p:txBody>
          </p:sp>
        </p:grpSp>
      </p:grpSp>
      <p:grpSp>
        <p:nvGrpSpPr>
          <p:cNvPr id="84" name="Group 83"/>
          <p:cNvGrpSpPr/>
          <p:nvPr/>
        </p:nvGrpSpPr>
        <p:grpSpPr>
          <a:xfrm>
            <a:off x="457200" y="3124200"/>
            <a:ext cx="3925426" cy="3438282"/>
            <a:chOff x="457200" y="3124200"/>
            <a:chExt cx="3925426" cy="3438282"/>
          </a:xfrm>
        </p:grpSpPr>
        <p:sp>
          <p:nvSpPr>
            <p:cNvPr id="82" name="Arc 81"/>
            <p:cNvSpPr/>
            <p:nvPr/>
          </p:nvSpPr>
          <p:spPr bwMode="auto">
            <a:xfrm rot="8897871">
              <a:off x="2266178" y="4030164"/>
              <a:ext cx="1950645" cy="346821"/>
            </a:xfrm>
            <a:prstGeom prst="arc">
              <a:avLst>
                <a:gd name="adj1" fmla="val 10891652"/>
                <a:gd name="adj2" fmla="val 0"/>
              </a:avLst>
            </a:prstGeom>
            <a:noFill/>
            <a:ln w="3810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3" name="Arc 82"/>
            <p:cNvSpPr/>
            <p:nvPr/>
          </p:nvSpPr>
          <p:spPr bwMode="auto">
            <a:xfrm rot="10222965">
              <a:off x="2438620" y="5257137"/>
              <a:ext cx="1944006" cy="250417"/>
            </a:xfrm>
            <a:prstGeom prst="arc">
              <a:avLst>
                <a:gd name="adj1" fmla="val 10891652"/>
                <a:gd name="adj2" fmla="val 0"/>
              </a:avLst>
            </a:prstGeom>
            <a:noFill/>
            <a:ln w="3810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5" name="TextBox 84"/>
            <p:cNvSpPr txBox="1"/>
            <p:nvPr/>
          </p:nvSpPr>
          <p:spPr>
            <a:xfrm>
              <a:off x="457200" y="3124200"/>
              <a:ext cx="2093205" cy="3139321"/>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38100">
              <a:solidFill>
                <a:schemeClr val="tx1"/>
              </a:solidFill>
            </a:ln>
          </p:spPr>
          <p:txBody>
            <a:bodyPr wrap="square" rtlCol="0">
              <a:spAutoFit/>
            </a:bodyPr>
            <a:lstStyle/>
            <a:p>
              <a:r>
                <a:rPr lang="en-US" dirty="0" smtClean="0"/>
                <a:t>Linkages can be:</a:t>
              </a:r>
            </a:p>
            <a:p>
              <a:pPr marL="285750" indent="-171450">
                <a:buFont typeface="Arial" pitchFamily="34" charset="0"/>
                <a:buChar char="•"/>
              </a:pPr>
              <a:r>
                <a:rPr lang="en-US" dirty="0" smtClean="0"/>
                <a:t>Time Based</a:t>
              </a:r>
            </a:p>
            <a:p>
              <a:pPr marL="285750" indent="-171450">
                <a:buFont typeface="Arial" pitchFamily="34" charset="0"/>
                <a:buChar char="•"/>
              </a:pPr>
              <a:r>
                <a:rPr lang="en-US" dirty="0" smtClean="0"/>
                <a:t>Event Based</a:t>
              </a:r>
            </a:p>
            <a:p>
              <a:pPr marL="285750" indent="-171450">
                <a:buFont typeface="Arial" pitchFamily="34" charset="0"/>
                <a:buChar char="•"/>
              </a:pPr>
              <a:r>
                <a:rPr lang="en-US" dirty="0" smtClean="0"/>
                <a:t>Effects Based</a:t>
              </a:r>
            </a:p>
            <a:p>
              <a:pPr marL="285750" indent="-171450">
                <a:buFont typeface="Arial" pitchFamily="34" charset="0"/>
                <a:buChar char="•"/>
              </a:pPr>
              <a:r>
                <a:rPr lang="en-US" dirty="0" smtClean="0"/>
                <a:t>Mechanical</a:t>
              </a:r>
            </a:p>
            <a:p>
              <a:pPr marL="285750" indent="-171450">
                <a:buFont typeface="Arial" pitchFamily="34" charset="0"/>
                <a:buChar char="•"/>
              </a:pPr>
              <a:r>
                <a:rPr lang="en-US" dirty="0" smtClean="0"/>
                <a:t>Electrical</a:t>
              </a:r>
            </a:p>
            <a:p>
              <a:pPr marL="285750" indent="-171450">
                <a:buFont typeface="Arial" pitchFamily="34" charset="0"/>
                <a:buChar char="•"/>
              </a:pPr>
              <a:r>
                <a:rPr lang="en-US" dirty="0" smtClean="0"/>
                <a:t>Hydraulic</a:t>
              </a:r>
            </a:p>
            <a:p>
              <a:pPr marL="285750" indent="-171450">
                <a:buFont typeface="Arial" pitchFamily="34" charset="0"/>
                <a:buChar char="•"/>
              </a:pPr>
              <a:r>
                <a:rPr lang="en-US" dirty="0" smtClean="0"/>
                <a:t>Radiative</a:t>
              </a:r>
            </a:p>
            <a:p>
              <a:pPr marL="285750" indent="-171450">
                <a:buFont typeface="Arial" pitchFamily="34" charset="0"/>
                <a:buChar char="•"/>
              </a:pPr>
              <a:r>
                <a:rPr lang="en-US" dirty="0" smtClean="0"/>
                <a:t>Conductive</a:t>
              </a:r>
            </a:p>
            <a:p>
              <a:pPr marL="285750" indent="-171450">
                <a:buFont typeface="Arial" pitchFamily="34" charset="0"/>
                <a:buChar char="•"/>
              </a:pPr>
              <a:endParaRPr lang="en-US" dirty="0" smtClean="0"/>
            </a:p>
            <a:p>
              <a:pPr marL="285750" indent="-171450">
                <a:buFont typeface="Arial" pitchFamily="34" charset="0"/>
                <a:buChar char="•"/>
              </a:pPr>
              <a:endParaRPr lang="en-US" dirty="0" smtClean="0"/>
            </a:p>
          </p:txBody>
        </p:sp>
        <p:sp>
          <p:nvSpPr>
            <p:cNvPr id="46" name="TextBox 103"/>
            <p:cNvSpPr txBox="1">
              <a:spLocks noChangeArrowheads="1"/>
            </p:cNvSpPr>
            <p:nvPr/>
          </p:nvSpPr>
          <p:spPr bwMode="auto">
            <a:xfrm>
              <a:off x="990600" y="5666840"/>
              <a:ext cx="614441" cy="895642"/>
            </a:xfrm>
            <a:prstGeom prst="rect">
              <a:avLst/>
            </a:prstGeom>
            <a:noFill/>
            <a:ln w="9525">
              <a:noFill/>
              <a:miter lim="800000"/>
              <a:headEnd/>
              <a:tailEnd/>
            </a:ln>
          </p:spPr>
          <p:txBody>
            <a:bodyPr wrap="square">
              <a:spAutoFit/>
            </a:bodyPr>
            <a:lstStyle/>
            <a:p>
              <a:pPr marL="173038" indent="-173038" algn="ctr"/>
              <a:r>
                <a:rPr lang="en-US" sz="600" dirty="0" smtClean="0">
                  <a:solidFill>
                    <a:schemeClr val="tx2"/>
                  </a:solidFill>
                </a:rPr>
                <a:t>●</a:t>
              </a:r>
            </a:p>
            <a:p>
              <a:pPr marL="173038" indent="-173038" algn="ctr"/>
              <a:endParaRPr lang="en-US" sz="600" dirty="0" smtClean="0">
                <a:solidFill>
                  <a:schemeClr val="tx2"/>
                </a:solidFill>
              </a:endParaRPr>
            </a:p>
            <a:p>
              <a:pPr marL="173038" indent="-173038" algn="ctr"/>
              <a:r>
                <a:rPr lang="en-US" sz="600" dirty="0" smtClean="0">
                  <a:solidFill>
                    <a:schemeClr val="tx2"/>
                  </a:solidFill>
                </a:rPr>
                <a:t>●</a:t>
              </a:r>
            </a:p>
            <a:p>
              <a:pPr marL="173038" indent="-173038" algn="ctr"/>
              <a:endParaRPr lang="en-US" sz="600" dirty="0" smtClean="0">
                <a:solidFill>
                  <a:schemeClr val="tx2"/>
                </a:solidFill>
              </a:endParaRPr>
            </a:p>
            <a:p>
              <a:pPr marL="173038" indent="-173038" algn="ctr"/>
              <a:r>
                <a:rPr lang="en-US" sz="600" dirty="0" smtClean="0">
                  <a:solidFill>
                    <a:schemeClr val="tx2"/>
                  </a:solidFill>
                </a:rPr>
                <a:t>●</a:t>
              </a:r>
            </a:p>
          </p:txBody>
        </p:sp>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2000"/>
                                        <p:tgtEl>
                                          <p:spTgt spid="84"/>
                                        </p:tgtEl>
                                      </p:cBhvr>
                                    </p:animEffect>
                                  </p:childTnLst>
                                </p:cTn>
                              </p:par>
                            </p:childTnLst>
                          </p:cTn>
                        </p:par>
                        <p:par>
                          <p:cTn id="12" fill="hold">
                            <p:stCondLst>
                              <p:cond delay="5000"/>
                            </p:stCondLst>
                            <p:childTnLst>
                              <p:par>
                                <p:cTn id="13" presetID="22" presetClass="entr" presetSubtype="1" fill="hold" nodeType="afterEffect">
                                  <p:stCondLst>
                                    <p:cond delay="200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3748882" y="4648199"/>
            <a:ext cx="1633536" cy="690563"/>
            <a:chOff x="6024564" y="5753100"/>
            <a:chExt cx="1973543" cy="890588"/>
          </a:xfrm>
        </p:grpSpPr>
        <p:pic>
          <p:nvPicPr>
            <p:cNvPr id="50" name="Picture 1"/>
            <p:cNvPicPr>
              <a:picLocks noChangeAspect="1" noChangeArrowheads="1"/>
            </p:cNvPicPr>
            <p:nvPr/>
          </p:nvPicPr>
          <p:blipFill>
            <a:blip r:embed="rId2" cstate="print"/>
            <a:srcRect/>
            <a:stretch>
              <a:fillRect/>
            </a:stretch>
          </p:blipFill>
          <p:spPr bwMode="auto">
            <a:xfrm>
              <a:off x="6024564" y="5762625"/>
              <a:ext cx="954368" cy="881063"/>
            </a:xfrm>
            <a:prstGeom prst="rect">
              <a:avLst/>
            </a:prstGeom>
            <a:noFill/>
            <a:ln w="9525">
              <a:noFill/>
              <a:miter lim="800000"/>
              <a:headEnd/>
              <a:tailEnd/>
            </a:ln>
          </p:spPr>
        </p:pic>
        <p:pic>
          <p:nvPicPr>
            <p:cNvPr id="51" name="Picture 1"/>
            <p:cNvPicPr>
              <a:picLocks noChangeAspect="1" noChangeArrowheads="1"/>
            </p:cNvPicPr>
            <p:nvPr/>
          </p:nvPicPr>
          <p:blipFill>
            <a:blip r:embed="rId2" cstate="print"/>
            <a:srcRect/>
            <a:stretch>
              <a:fillRect/>
            </a:stretch>
          </p:blipFill>
          <p:spPr bwMode="auto">
            <a:xfrm>
              <a:off x="7043739" y="5753100"/>
              <a:ext cx="954368" cy="881063"/>
            </a:xfrm>
            <a:prstGeom prst="rect">
              <a:avLst/>
            </a:prstGeom>
            <a:noFill/>
            <a:ln w="9525">
              <a:noFill/>
              <a:miter lim="800000"/>
              <a:headEnd/>
              <a:tailEnd/>
            </a:ln>
          </p:spPr>
        </p:pic>
      </p:grpSp>
      <p:grpSp>
        <p:nvGrpSpPr>
          <p:cNvPr id="3" name="Group 46"/>
          <p:cNvGrpSpPr>
            <a:grpSpLocks/>
          </p:cNvGrpSpPr>
          <p:nvPr/>
        </p:nvGrpSpPr>
        <p:grpSpPr bwMode="auto">
          <a:xfrm>
            <a:off x="4052962" y="1529908"/>
            <a:ext cx="962025" cy="925955"/>
            <a:chOff x="4087812" y="1779697"/>
            <a:chExt cx="962025" cy="925955"/>
          </a:xfrm>
        </p:grpSpPr>
        <p:sp>
          <p:nvSpPr>
            <p:cNvPr id="30747" name="TextBox 26"/>
            <p:cNvSpPr txBox="1">
              <a:spLocks noChangeArrowheads="1"/>
            </p:cNvSpPr>
            <p:nvPr/>
          </p:nvSpPr>
          <p:spPr bwMode="auto">
            <a:xfrm>
              <a:off x="4087812" y="1779697"/>
              <a:ext cx="962025"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Tasks</a:t>
              </a:r>
            </a:p>
          </p:txBody>
        </p:sp>
        <p:cxnSp>
          <p:nvCxnSpPr>
            <p:cNvPr id="30748" name="Straight Arrow Connector 28"/>
            <p:cNvCxnSpPr>
              <a:cxnSpLocks noChangeShapeType="1"/>
            </p:cNvCxnSpPr>
            <p:nvPr/>
          </p:nvCxnSpPr>
          <p:spPr bwMode="auto">
            <a:xfrm>
              <a:off x="4768850" y="2246422"/>
              <a:ext cx="4255" cy="459230"/>
            </a:xfrm>
            <a:prstGeom prst="straightConnector1">
              <a:avLst/>
            </a:prstGeom>
            <a:noFill/>
            <a:ln w="28575" algn="ctr">
              <a:solidFill>
                <a:schemeClr val="tx1"/>
              </a:solidFill>
              <a:round/>
              <a:headEnd/>
              <a:tailEnd type="arrow" w="med" len="med"/>
            </a:ln>
          </p:spPr>
        </p:cxnSp>
      </p:grpSp>
      <p:sp>
        <p:nvSpPr>
          <p:cNvPr id="30746" name="TextBox 37"/>
          <p:cNvSpPr txBox="1">
            <a:spLocks noChangeArrowheads="1"/>
          </p:cNvSpPr>
          <p:nvPr/>
        </p:nvSpPr>
        <p:spPr bwMode="auto">
          <a:xfrm>
            <a:off x="3683027" y="5847196"/>
            <a:ext cx="1819275" cy="369332"/>
          </a:xfrm>
          <a:prstGeom prst="rect">
            <a:avLst/>
          </a:prstGeom>
          <a:solidFill>
            <a:srgbClr val="951CA5"/>
          </a:solidFill>
          <a:ln w="19050">
            <a:solidFill>
              <a:schemeClr val="tx1"/>
            </a:solidFill>
            <a:miter lim="800000"/>
            <a:headEnd/>
            <a:tailEnd/>
          </a:ln>
        </p:spPr>
        <p:txBody>
          <a:bodyPr>
            <a:spAutoFit/>
          </a:bodyPr>
          <a:lstStyle/>
          <a:p>
            <a:pPr algn="ctr"/>
            <a:r>
              <a:rPr lang="en-US" b="1" dirty="0" smtClean="0">
                <a:solidFill>
                  <a:schemeClr val="bg1"/>
                </a:solidFill>
              </a:rPr>
              <a:t> [w structure]</a:t>
            </a:r>
            <a:endParaRPr lang="en-US" b="1" dirty="0">
              <a:solidFill>
                <a:schemeClr val="bg1"/>
              </a:solidFill>
            </a:endParaRPr>
          </a:p>
        </p:txBody>
      </p:sp>
      <p:grpSp>
        <p:nvGrpSpPr>
          <p:cNvPr id="4" name="Group 49"/>
          <p:cNvGrpSpPr>
            <a:grpSpLocks/>
          </p:cNvGrpSpPr>
          <p:nvPr/>
        </p:nvGrpSpPr>
        <p:grpSpPr bwMode="auto">
          <a:xfrm>
            <a:off x="6713034" y="3425825"/>
            <a:ext cx="2066863" cy="369887"/>
            <a:chOff x="6543737" y="3579922"/>
            <a:chExt cx="2066864" cy="369332"/>
          </a:xfrm>
        </p:grpSpPr>
        <p:sp>
          <p:nvSpPr>
            <p:cNvPr id="30743" name="TextBox 36"/>
            <p:cNvSpPr txBox="1">
              <a:spLocks noChangeArrowheads="1"/>
            </p:cNvSpPr>
            <p:nvPr/>
          </p:nvSpPr>
          <p:spPr bwMode="auto">
            <a:xfrm>
              <a:off x="6934201" y="3579922"/>
              <a:ext cx="1676400"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interactions</a:t>
              </a:r>
            </a:p>
          </p:txBody>
        </p:sp>
        <p:cxnSp>
          <p:nvCxnSpPr>
            <p:cNvPr id="30744" name="Straight Arrow Connector 30"/>
            <p:cNvCxnSpPr>
              <a:cxnSpLocks noChangeShapeType="1"/>
            </p:cNvCxnSpPr>
            <p:nvPr/>
          </p:nvCxnSpPr>
          <p:spPr bwMode="auto">
            <a:xfrm flipH="1">
              <a:off x="6543737" y="3796305"/>
              <a:ext cx="343458" cy="6136"/>
            </a:xfrm>
            <a:prstGeom prst="straightConnector1">
              <a:avLst/>
            </a:prstGeom>
            <a:noFill/>
            <a:ln w="28575" algn="ctr">
              <a:solidFill>
                <a:schemeClr val="tx1"/>
              </a:solidFill>
              <a:round/>
              <a:headEnd/>
              <a:tailEnd type="arrow" w="med" len="med"/>
            </a:ln>
          </p:spPr>
        </p:cxnSp>
      </p:grpSp>
      <p:grpSp>
        <p:nvGrpSpPr>
          <p:cNvPr id="5" name="Group 78"/>
          <p:cNvGrpSpPr/>
          <p:nvPr/>
        </p:nvGrpSpPr>
        <p:grpSpPr>
          <a:xfrm>
            <a:off x="6395041" y="2088636"/>
            <a:ext cx="1759681" cy="607873"/>
            <a:chOff x="6395041" y="2088636"/>
            <a:chExt cx="1759681" cy="607873"/>
          </a:xfrm>
        </p:grpSpPr>
        <p:cxnSp>
          <p:nvCxnSpPr>
            <p:cNvPr id="30741" name="Straight Arrow Connector 29"/>
            <p:cNvCxnSpPr>
              <a:cxnSpLocks noChangeShapeType="1"/>
            </p:cNvCxnSpPr>
            <p:nvPr/>
          </p:nvCxnSpPr>
          <p:spPr bwMode="auto">
            <a:xfrm flipH="1">
              <a:off x="6395041" y="2382184"/>
              <a:ext cx="647701" cy="314325"/>
            </a:xfrm>
            <a:prstGeom prst="straightConnector1">
              <a:avLst/>
            </a:prstGeom>
            <a:noFill/>
            <a:ln w="28575" algn="ctr">
              <a:solidFill>
                <a:schemeClr val="tx1"/>
              </a:solidFill>
              <a:round/>
              <a:headEnd/>
              <a:tailEnd type="arrow" w="med" len="med"/>
            </a:ln>
          </p:spPr>
        </p:cxnSp>
        <p:sp>
          <p:nvSpPr>
            <p:cNvPr id="30742" name="TextBox 44"/>
            <p:cNvSpPr txBox="1">
              <a:spLocks noChangeArrowheads="1"/>
            </p:cNvSpPr>
            <p:nvPr/>
          </p:nvSpPr>
          <p:spPr bwMode="auto">
            <a:xfrm>
              <a:off x="7154597" y="2088636"/>
              <a:ext cx="1000125" cy="369748"/>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initiate</a:t>
              </a:r>
            </a:p>
          </p:txBody>
        </p:sp>
      </p:grpSp>
      <p:grpSp>
        <p:nvGrpSpPr>
          <p:cNvPr id="6" name="Group 50"/>
          <p:cNvGrpSpPr>
            <a:grpSpLocks/>
          </p:cNvGrpSpPr>
          <p:nvPr/>
        </p:nvGrpSpPr>
        <p:grpSpPr bwMode="auto">
          <a:xfrm>
            <a:off x="6006835" y="4656137"/>
            <a:ext cx="2562225" cy="427037"/>
            <a:chOff x="6038850" y="4684822"/>
            <a:chExt cx="2562226" cy="426482"/>
          </a:xfrm>
        </p:grpSpPr>
        <p:cxnSp>
          <p:nvCxnSpPr>
            <p:cNvPr id="30739" name="Straight Arrow Connector 31"/>
            <p:cNvCxnSpPr>
              <a:cxnSpLocks noChangeShapeType="1"/>
            </p:cNvCxnSpPr>
            <p:nvPr/>
          </p:nvCxnSpPr>
          <p:spPr bwMode="auto">
            <a:xfrm flipH="1" flipV="1">
              <a:off x="6038850" y="4684822"/>
              <a:ext cx="657226" cy="238125"/>
            </a:xfrm>
            <a:prstGeom prst="straightConnector1">
              <a:avLst/>
            </a:prstGeom>
            <a:noFill/>
            <a:ln w="28575" algn="ctr">
              <a:solidFill>
                <a:schemeClr val="tx1"/>
              </a:solidFill>
              <a:round/>
              <a:headEnd/>
              <a:tailEnd type="arrow" w="med" len="med"/>
            </a:ln>
          </p:spPr>
        </p:cxnSp>
        <p:sp>
          <p:nvSpPr>
            <p:cNvPr id="30740" name="TextBox 47"/>
            <p:cNvSpPr txBox="1">
              <a:spLocks noChangeArrowheads="1"/>
            </p:cNvSpPr>
            <p:nvPr/>
          </p:nvSpPr>
          <p:spPr bwMode="auto">
            <a:xfrm>
              <a:off x="6772275" y="4741972"/>
              <a:ext cx="1828801"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which change</a:t>
              </a:r>
            </a:p>
          </p:txBody>
        </p:sp>
      </p:grpSp>
      <p:grpSp>
        <p:nvGrpSpPr>
          <p:cNvPr id="11" name="Group 41"/>
          <p:cNvGrpSpPr>
            <a:grpSpLocks/>
          </p:cNvGrpSpPr>
          <p:nvPr/>
        </p:nvGrpSpPr>
        <p:grpSpPr bwMode="auto">
          <a:xfrm>
            <a:off x="3727636" y="2662724"/>
            <a:ext cx="1608896" cy="286327"/>
            <a:chOff x="1076" y="1829"/>
            <a:chExt cx="1064" cy="192"/>
          </a:xfrm>
        </p:grpSpPr>
        <p:sp>
          <p:nvSpPr>
            <p:cNvPr id="212"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213" name="Text Box 43"/>
            <p:cNvSpPr txBox="1">
              <a:spLocks noChangeArrowheads="1"/>
            </p:cNvSpPr>
            <p:nvPr/>
          </p:nvSpPr>
          <p:spPr bwMode="auto">
            <a:xfrm>
              <a:off x="1076" y="1842"/>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Tasks, Operations</a:t>
              </a:r>
            </a:p>
          </p:txBody>
        </p:sp>
      </p:grpSp>
      <p:grpSp>
        <p:nvGrpSpPr>
          <p:cNvPr id="12" name="Group 44"/>
          <p:cNvGrpSpPr>
            <a:grpSpLocks/>
          </p:cNvGrpSpPr>
          <p:nvPr/>
        </p:nvGrpSpPr>
        <p:grpSpPr bwMode="auto">
          <a:xfrm>
            <a:off x="5262297" y="3409429"/>
            <a:ext cx="1266825" cy="428625"/>
            <a:chOff x="1887" y="1983"/>
            <a:chExt cx="798" cy="270"/>
          </a:xfrm>
        </p:grpSpPr>
        <p:sp>
          <p:nvSpPr>
            <p:cNvPr id="210"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211"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chemeClr val="bg1"/>
                  </a:solidFill>
                </a:rPr>
                <a:t>1. Interactions,</a:t>
              </a:r>
            </a:p>
            <a:p>
              <a:pPr algn="ctr" defTabSz="865188" eaLnBrk="0" hangingPunct="0"/>
              <a:r>
                <a:rPr lang="en-US" sz="1100" b="1" dirty="0">
                  <a:solidFill>
                    <a:schemeClr val="bg1"/>
                  </a:solidFill>
                </a:rPr>
                <a:t>Effects</a:t>
              </a:r>
            </a:p>
          </p:txBody>
        </p:sp>
      </p:grpSp>
      <p:grpSp>
        <p:nvGrpSpPr>
          <p:cNvPr id="13" name="Group 85"/>
          <p:cNvGrpSpPr>
            <a:grpSpLocks/>
          </p:cNvGrpSpPr>
          <p:nvPr/>
        </p:nvGrpSpPr>
        <p:grpSpPr bwMode="auto">
          <a:xfrm>
            <a:off x="3695434" y="4130154"/>
            <a:ext cx="1757363" cy="452437"/>
            <a:chOff x="5192713" y="5326336"/>
            <a:chExt cx="1757363" cy="452164"/>
          </a:xfrm>
        </p:grpSpPr>
        <p:sp>
          <p:nvSpPr>
            <p:cNvPr id="208"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209"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sp>
        <p:nvSpPr>
          <p:cNvPr id="200" name="Bent Arrow 199"/>
          <p:cNvSpPr/>
          <p:nvPr/>
        </p:nvSpPr>
        <p:spPr bwMode="auto">
          <a:xfrm rot="10800000">
            <a:off x="5403585" y="3871391"/>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1" name="Bent Arrow 200"/>
          <p:cNvSpPr/>
          <p:nvPr/>
        </p:nvSpPr>
        <p:spPr bwMode="auto">
          <a:xfrm rot="5400000">
            <a:off x="5416285" y="2720453"/>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grpSp>
        <p:nvGrpSpPr>
          <p:cNvPr id="59" name="Group 58"/>
          <p:cNvGrpSpPr/>
          <p:nvPr/>
        </p:nvGrpSpPr>
        <p:grpSpPr>
          <a:xfrm>
            <a:off x="295276" y="3395142"/>
            <a:ext cx="3466833" cy="1756184"/>
            <a:chOff x="295276" y="3395142"/>
            <a:chExt cx="3466833" cy="1756184"/>
          </a:xfrm>
        </p:grpSpPr>
        <p:grpSp>
          <p:nvGrpSpPr>
            <p:cNvPr id="7" name="Group 52"/>
            <p:cNvGrpSpPr>
              <a:grpSpLocks/>
            </p:cNvGrpSpPr>
            <p:nvPr/>
          </p:nvGrpSpPr>
          <p:grpSpPr bwMode="auto">
            <a:xfrm>
              <a:off x="571501" y="4711589"/>
              <a:ext cx="2514600" cy="439737"/>
              <a:chOff x="342900" y="4675297"/>
              <a:chExt cx="2514600" cy="439738"/>
            </a:xfrm>
          </p:grpSpPr>
          <p:cxnSp>
            <p:nvCxnSpPr>
              <p:cNvPr id="30737" name="Straight Arrow Connector 33"/>
              <p:cNvCxnSpPr>
                <a:cxnSpLocks noChangeShapeType="1"/>
              </p:cNvCxnSpPr>
              <p:nvPr/>
            </p:nvCxnSpPr>
            <p:spPr bwMode="auto">
              <a:xfrm flipV="1">
                <a:off x="2247900" y="4675297"/>
                <a:ext cx="609600" cy="285750"/>
              </a:xfrm>
              <a:prstGeom prst="straightConnector1">
                <a:avLst/>
              </a:prstGeom>
              <a:noFill/>
              <a:ln w="28575" algn="ctr">
                <a:solidFill>
                  <a:schemeClr val="tx1"/>
                </a:solidFill>
                <a:round/>
                <a:headEnd/>
                <a:tailEnd type="arrow" w="med" len="med"/>
              </a:ln>
            </p:spPr>
          </p:cxnSp>
          <p:sp>
            <p:nvSpPr>
              <p:cNvPr id="30738" name="TextBox 53"/>
              <p:cNvSpPr txBox="1">
                <a:spLocks noChangeArrowheads="1"/>
              </p:cNvSpPr>
              <p:nvPr/>
            </p:nvSpPr>
            <p:spPr bwMode="auto">
              <a:xfrm>
                <a:off x="342900" y="4745703"/>
                <a:ext cx="1828801"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which change</a:t>
                </a:r>
              </a:p>
            </p:txBody>
          </p:sp>
        </p:grpSp>
        <p:grpSp>
          <p:nvGrpSpPr>
            <p:cNvPr id="8" name="Group 58"/>
            <p:cNvGrpSpPr>
              <a:grpSpLocks/>
            </p:cNvGrpSpPr>
            <p:nvPr/>
          </p:nvGrpSpPr>
          <p:grpSpPr bwMode="auto">
            <a:xfrm>
              <a:off x="295276" y="3436623"/>
              <a:ext cx="2181225" cy="369887"/>
              <a:chOff x="361951" y="3579922"/>
              <a:chExt cx="2181224" cy="369332"/>
            </a:xfrm>
          </p:grpSpPr>
          <p:sp>
            <p:nvSpPr>
              <p:cNvPr id="30735" name="TextBox 63"/>
              <p:cNvSpPr txBox="1">
                <a:spLocks noChangeArrowheads="1"/>
              </p:cNvSpPr>
              <p:nvPr/>
            </p:nvSpPr>
            <p:spPr bwMode="auto">
              <a:xfrm>
                <a:off x="361951" y="3579922"/>
                <a:ext cx="1676400"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capabilities</a:t>
                </a:r>
              </a:p>
            </p:txBody>
          </p:sp>
          <p:cxnSp>
            <p:nvCxnSpPr>
              <p:cNvPr id="30736" name="Straight Arrow Connector 64"/>
              <p:cNvCxnSpPr>
                <a:cxnSpLocks noChangeShapeType="1"/>
              </p:cNvCxnSpPr>
              <p:nvPr/>
            </p:nvCxnSpPr>
            <p:spPr bwMode="auto">
              <a:xfrm>
                <a:off x="2124075" y="3789472"/>
                <a:ext cx="419100" cy="0"/>
              </a:xfrm>
              <a:prstGeom prst="straightConnector1">
                <a:avLst/>
              </a:prstGeom>
              <a:noFill/>
              <a:ln w="28575" algn="ctr">
                <a:solidFill>
                  <a:schemeClr val="tx1"/>
                </a:solidFill>
                <a:round/>
                <a:headEnd/>
                <a:tailEnd type="arrow" w="med" len="med"/>
              </a:ln>
            </p:spPr>
          </p:cxnSp>
        </p:grpSp>
        <p:grpSp>
          <p:nvGrpSpPr>
            <p:cNvPr id="14" name="Group 50"/>
            <p:cNvGrpSpPr>
              <a:grpSpLocks/>
            </p:cNvGrpSpPr>
            <p:nvPr/>
          </p:nvGrpSpPr>
          <p:grpSpPr bwMode="auto">
            <a:xfrm>
              <a:off x="2673084" y="3395142"/>
              <a:ext cx="1089025" cy="439444"/>
              <a:chOff x="814" y="2638"/>
              <a:chExt cx="720" cy="295"/>
            </a:xfrm>
          </p:grpSpPr>
          <p:sp>
            <p:nvSpPr>
              <p:cNvPr id="206"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207"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sp>
          <p:nvSpPr>
            <p:cNvPr id="199" name="Bent Arrow 198"/>
            <p:cNvSpPr/>
            <p:nvPr/>
          </p:nvSpPr>
          <p:spPr bwMode="auto">
            <a:xfrm rot="16200000">
              <a:off x="3027098" y="3861865"/>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2" name="Text Box 30"/>
            <p:cNvSpPr txBox="1">
              <a:spLocks noChangeArrowheads="1"/>
            </p:cNvSpPr>
            <p:nvPr/>
          </p:nvSpPr>
          <p:spPr bwMode="auto">
            <a:xfrm>
              <a:off x="2573072" y="4128566"/>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2,3</a:t>
              </a:r>
            </a:p>
          </p:txBody>
        </p:sp>
      </p:grpSp>
      <p:sp>
        <p:nvSpPr>
          <p:cNvPr id="203" name="Text Box 30"/>
          <p:cNvSpPr txBox="1">
            <a:spLocks noChangeArrowheads="1"/>
          </p:cNvSpPr>
          <p:nvPr/>
        </p:nvSpPr>
        <p:spPr bwMode="auto">
          <a:xfrm>
            <a:off x="5876659" y="2585516"/>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4,1</a:t>
            </a:r>
          </a:p>
        </p:txBody>
      </p:sp>
      <p:grpSp>
        <p:nvGrpSpPr>
          <p:cNvPr id="60" name="Group 59"/>
          <p:cNvGrpSpPr/>
          <p:nvPr/>
        </p:nvGrpSpPr>
        <p:grpSpPr>
          <a:xfrm>
            <a:off x="704584" y="2001184"/>
            <a:ext cx="3648415" cy="1308232"/>
            <a:chOff x="704584" y="2001184"/>
            <a:chExt cx="3648415" cy="1308232"/>
          </a:xfrm>
        </p:grpSpPr>
        <p:grpSp>
          <p:nvGrpSpPr>
            <p:cNvPr id="9" name="Group 59"/>
            <p:cNvGrpSpPr>
              <a:grpSpLocks/>
            </p:cNvGrpSpPr>
            <p:nvPr/>
          </p:nvGrpSpPr>
          <p:grpSpPr bwMode="auto">
            <a:xfrm>
              <a:off x="704584" y="2068161"/>
              <a:ext cx="2209800" cy="508000"/>
              <a:chOff x="504825" y="2282419"/>
              <a:chExt cx="2209800" cy="508516"/>
            </a:xfrm>
          </p:grpSpPr>
          <p:sp>
            <p:nvSpPr>
              <p:cNvPr id="30733" name="TextBox 67"/>
              <p:cNvSpPr txBox="1">
                <a:spLocks noChangeArrowheads="1"/>
              </p:cNvSpPr>
              <p:nvPr/>
            </p:nvSpPr>
            <p:spPr bwMode="auto">
              <a:xfrm>
                <a:off x="504825" y="2282419"/>
                <a:ext cx="1828801" cy="369332"/>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which execute</a:t>
                </a:r>
              </a:p>
            </p:txBody>
          </p:sp>
          <p:cxnSp>
            <p:nvCxnSpPr>
              <p:cNvPr id="30734" name="Straight Arrow Connector 68"/>
              <p:cNvCxnSpPr>
                <a:cxnSpLocks noChangeShapeType="1"/>
              </p:cNvCxnSpPr>
              <p:nvPr/>
            </p:nvCxnSpPr>
            <p:spPr bwMode="auto">
              <a:xfrm>
                <a:off x="2400300" y="2503597"/>
                <a:ext cx="314325" cy="287338"/>
              </a:xfrm>
              <a:prstGeom prst="straightConnector1">
                <a:avLst/>
              </a:prstGeom>
              <a:noFill/>
              <a:ln w="28575" algn="ctr">
                <a:solidFill>
                  <a:schemeClr val="tx1"/>
                </a:solidFill>
                <a:round/>
                <a:headEnd/>
                <a:tailEnd type="arrow" w="med" len="med"/>
              </a:ln>
            </p:spPr>
          </p:cxnSp>
        </p:grpSp>
        <p:cxnSp>
          <p:nvCxnSpPr>
            <p:cNvPr id="61" name="Straight Arrow Connector 60"/>
            <p:cNvCxnSpPr>
              <a:cxnSpLocks noChangeShapeType="1"/>
            </p:cNvCxnSpPr>
            <p:nvPr/>
          </p:nvCxnSpPr>
          <p:spPr bwMode="auto">
            <a:xfrm>
              <a:off x="4352999" y="2001184"/>
              <a:ext cx="0" cy="457200"/>
            </a:xfrm>
            <a:prstGeom prst="straightConnector1">
              <a:avLst/>
            </a:prstGeom>
            <a:noFill/>
            <a:ln w="28575" algn="ctr">
              <a:solidFill>
                <a:schemeClr val="tx1"/>
              </a:solidFill>
              <a:round/>
              <a:headEnd/>
              <a:tailEnd type="arrow" w="med" len="med"/>
            </a:ln>
          </p:spPr>
        </p:cxnSp>
        <p:sp>
          <p:nvSpPr>
            <p:cNvPr id="198" name="Bent Arrow 197"/>
            <p:cNvSpPr/>
            <p:nvPr/>
          </p:nvSpPr>
          <p:spPr bwMode="auto">
            <a:xfrm>
              <a:off x="3095360" y="2671241"/>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4" name="Text Box 30"/>
            <p:cNvSpPr txBox="1">
              <a:spLocks noChangeArrowheads="1"/>
            </p:cNvSpPr>
            <p:nvPr/>
          </p:nvSpPr>
          <p:spPr bwMode="auto">
            <a:xfrm>
              <a:off x="2592122" y="2633141"/>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3,4</a:t>
              </a:r>
            </a:p>
          </p:txBody>
        </p:sp>
      </p:grpSp>
      <p:sp>
        <p:nvSpPr>
          <p:cNvPr id="205" name="Text Box 30"/>
          <p:cNvSpPr txBox="1">
            <a:spLocks noChangeArrowheads="1"/>
          </p:cNvSpPr>
          <p:nvPr/>
        </p:nvSpPr>
        <p:spPr bwMode="auto">
          <a:xfrm>
            <a:off x="5954447" y="4166666"/>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1,2</a:t>
            </a:r>
          </a:p>
        </p:txBody>
      </p:sp>
      <p:grpSp>
        <p:nvGrpSpPr>
          <p:cNvPr id="15" name="Group 51"/>
          <p:cNvGrpSpPr>
            <a:grpSpLocks/>
          </p:cNvGrpSpPr>
          <p:nvPr/>
        </p:nvGrpSpPr>
        <p:grpSpPr bwMode="auto">
          <a:xfrm>
            <a:off x="3683027" y="5013159"/>
            <a:ext cx="1819275" cy="841304"/>
            <a:chOff x="3821112" y="5289372"/>
            <a:chExt cx="1819275" cy="840742"/>
          </a:xfrm>
        </p:grpSpPr>
        <p:cxnSp>
          <p:nvCxnSpPr>
            <p:cNvPr id="55" name="Straight Arrow Connector 32"/>
            <p:cNvCxnSpPr>
              <a:cxnSpLocks noChangeShapeType="1"/>
            </p:cNvCxnSpPr>
            <p:nvPr/>
          </p:nvCxnSpPr>
          <p:spPr bwMode="auto">
            <a:xfrm flipH="1" flipV="1">
              <a:off x="4700849" y="5289372"/>
              <a:ext cx="1" cy="381000"/>
            </a:xfrm>
            <a:prstGeom prst="straightConnector1">
              <a:avLst/>
            </a:prstGeom>
            <a:noFill/>
            <a:ln w="28575" algn="ctr">
              <a:solidFill>
                <a:schemeClr val="tx1"/>
              </a:solidFill>
              <a:round/>
              <a:headEnd/>
              <a:tailEnd type="arrow" w="med" len="med"/>
            </a:ln>
          </p:spPr>
        </p:cxnSp>
        <p:sp>
          <p:nvSpPr>
            <p:cNvPr id="56" name="TextBox 37"/>
            <p:cNvSpPr txBox="1">
              <a:spLocks noChangeArrowheads="1"/>
            </p:cNvSpPr>
            <p:nvPr/>
          </p:nvSpPr>
          <p:spPr bwMode="auto">
            <a:xfrm>
              <a:off x="3821112" y="5760784"/>
              <a:ext cx="1819275" cy="369330"/>
            </a:xfrm>
            <a:prstGeom prst="rect">
              <a:avLst/>
            </a:prstGeom>
            <a:solidFill>
              <a:srgbClr val="951CA5"/>
            </a:solidFill>
            <a:ln w="19050">
              <a:solidFill>
                <a:schemeClr val="tx1"/>
              </a:solidFill>
              <a:miter lim="800000"/>
              <a:headEnd/>
              <a:tailEnd/>
            </a:ln>
          </p:spPr>
          <p:txBody>
            <a:bodyPr>
              <a:spAutoFit/>
            </a:bodyPr>
            <a:lstStyle/>
            <a:p>
              <a:pPr algn="ctr"/>
              <a:r>
                <a:rPr lang="en-US" b="1" dirty="0">
                  <a:solidFill>
                    <a:schemeClr val="bg1"/>
                  </a:solidFill>
                </a:rPr>
                <a:t>components</a:t>
              </a:r>
            </a:p>
          </p:txBody>
        </p:sp>
      </p:grpSp>
      <p:sp>
        <p:nvSpPr>
          <p:cNvPr id="57" name="Rectangle 2"/>
          <p:cNvSpPr txBox="1">
            <a:spLocks noChangeArrowheads="1"/>
          </p:cNvSpPr>
          <p:nvPr/>
        </p:nvSpPr>
        <p:spPr bwMode="auto">
          <a:xfrm>
            <a:off x="668338" y="390525"/>
            <a:ext cx="8105775" cy="438150"/>
          </a:xfrm>
          <a:prstGeom prst="rect">
            <a:avLst/>
          </a:prstGeom>
          <a:solidFill>
            <a:schemeClr val="tx2"/>
          </a:solidFill>
          <a:ln w="9525">
            <a:noFill/>
            <a:miter lim="800000"/>
            <a:headEnd/>
            <a:tailEnd/>
          </a:ln>
        </p:spPr>
        <p:txBody>
          <a:bodyPr vert="horz" wrap="square" lIns="91440" tIns="9144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S PGothic" pitchFamily="34" charset="-128"/>
                <a:cs typeface="+mj-cs"/>
              </a:rPr>
              <a:t>So how are Tasks executed? [2/2]</a:t>
            </a: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pSp>
        <p:nvGrpSpPr>
          <p:cNvPr id="16" name="Group 59"/>
          <p:cNvGrpSpPr/>
          <p:nvPr/>
        </p:nvGrpSpPr>
        <p:grpSpPr>
          <a:xfrm>
            <a:off x="1066801" y="5210175"/>
            <a:ext cx="1657350" cy="1495425"/>
            <a:chOff x="9760687" y="4914844"/>
            <a:chExt cx="2145205" cy="2088058"/>
          </a:xfrm>
        </p:grpSpPr>
        <p:sp>
          <p:nvSpPr>
            <p:cNvPr id="62" name="Donut 61"/>
            <p:cNvSpPr/>
            <p:nvPr/>
          </p:nvSpPr>
          <p:spPr bwMode="auto">
            <a:xfrm>
              <a:off x="9760687" y="5013995"/>
              <a:ext cx="2145205" cy="1988907"/>
            </a:xfrm>
            <a:prstGeom prst="donut">
              <a:avLst>
                <a:gd name="adj" fmla="val 7194"/>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63" name="AutoShape 56"/>
            <p:cNvSpPr>
              <a:spLocks noChangeArrowheads="1"/>
            </p:cNvSpPr>
            <p:nvPr/>
          </p:nvSpPr>
          <p:spPr bwMode="auto">
            <a:xfrm>
              <a:off x="10532724" y="4914844"/>
              <a:ext cx="601131" cy="384175"/>
            </a:xfrm>
            <a:prstGeom prst="rightArrow">
              <a:avLst>
                <a:gd name="adj1" fmla="val 50000"/>
                <a:gd name="adj2" fmla="val 24999"/>
              </a:avLst>
            </a:prstGeom>
            <a:solidFill>
              <a:srgbClr val="FF0000"/>
            </a:solidFill>
            <a:ln w="9525">
              <a:solidFill>
                <a:schemeClr val="tx1"/>
              </a:solidFill>
              <a:miter lim="800000"/>
              <a:headEnd/>
              <a:tailEnd/>
            </a:ln>
          </p:spPr>
          <p:txBody>
            <a:bodyPr wrap="none" anchor="ctr"/>
            <a:lstStyle/>
            <a:p>
              <a:pPr algn="ctr"/>
              <a:endParaRPr lang="en-US" dirty="0"/>
            </a:p>
          </p:txBody>
        </p:sp>
      </p:grpSp>
      <p:grpSp>
        <p:nvGrpSpPr>
          <p:cNvPr id="19" name="Group 18"/>
          <p:cNvGrpSpPr/>
          <p:nvPr/>
        </p:nvGrpSpPr>
        <p:grpSpPr>
          <a:xfrm>
            <a:off x="1053161" y="5756525"/>
            <a:ext cx="1676400" cy="533400"/>
            <a:chOff x="5853761" y="5775575"/>
            <a:chExt cx="1676400" cy="533400"/>
          </a:xfrm>
        </p:grpSpPr>
        <p:sp>
          <p:nvSpPr>
            <p:cNvPr id="18" name="Oval 17"/>
            <p:cNvSpPr/>
            <p:nvPr/>
          </p:nvSpPr>
          <p:spPr bwMode="auto">
            <a:xfrm>
              <a:off x="6070101" y="5775575"/>
              <a:ext cx="1238250" cy="533400"/>
            </a:xfrm>
            <a:prstGeom prst="ellipse">
              <a:avLst/>
            </a:prstGeom>
            <a:solidFill>
              <a:srgbClr val="951CA5"/>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7" name="TextBox 16"/>
            <p:cNvSpPr txBox="1"/>
            <p:nvPr/>
          </p:nvSpPr>
          <p:spPr>
            <a:xfrm>
              <a:off x="5853761" y="5883662"/>
              <a:ext cx="1676400" cy="307777"/>
            </a:xfrm>
            <a:prstGeom prst="rect">
              <a:avLst/>
            </a:prstGeom>
            <a:noFill/>
          </p:spPr>
          <p:txBody>
            <a:bodyPr wrap="square" rtlCol="0">
              <a:spAutoFit/>
            </a:bodyPr>
            <a:lstStyle/>
            <a:p>
              <a:pPr algn="ctr"/>
              <a:r>
                <a:rPr lang="en-US" sz="1400" b="1" dirty="0" smtClean="0">
                  <a:solidFill>
                    <a:schemeClr val="bg1"/>
                  </a:solidFill>
                </a:rPr>
                <a:t>Task Cycle</a:t>
              </a:r>
              <a:endParaRPr lang="en-US" sz="1400" b="1" dirty="0">
                <a:solidFill>
                  <a:schemeClr val="bg1"/>
                </a:solidFill>
              </a:endParaRPr>
            </a:p>
          </p:txBody>
        </p:sp>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0746"/>
                                        </p:tgtEl>
                                        <p:attrNameLst>
                                          <p:attrName>style.visibility</p:attrName>
                                        </p:attrNameLst>
                                      </p:cBhvr>
                                      <p:to>
                                        <p:strVal val="visible"/>
                                      </p:to>
                                    </p:set>
                                    <p:animEffect transition="in" filter="fade">
                                      <p:cBhvr>
                                        <p:cTn id="12" dur="2000"/>
                                        <p:tgtEl>
                                          <p:spTgt spid="30746"/>
                                        </p:tgtEl>
                                      </p:cBhvr>
                                    </p:animEffect>
                                  </p:childTnLst>
                                </p:cTn>
                              </p:par>
                            </p:childTnLst>
                          </p:cTn>
                        </p:par>
                        <p:par>
                          <p:cTn id="13" fill="hold">
                            <p:stCondLst>
                              <p:cond delay="4000"/>
                            </p:stCondLst>
                            <p:childTnLst>
                              <p:par>
                                <p:cTn id="14" presetID="22" presetClass="entr" presetSubtype="4" fill="hold" nodeType="afterEffect">
                                  <p:stCondLst>
                                    <p:cond delay="200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2000"/>
                                        <p:tgtEl>
                                          <p:spTgt spid="59"/>
                                        </p:tgtEl>
                                      </p:cBhvr>
                                    </p:animEffect>
                                  </p:childTnLst>
                                </p:cTn>
                              </p:par>
                            </p:childTnLst>
                          </p:cTn>
                        </p:par>
                        <p:par>
                          <p:cTn id="17" fill="hold">
                            <p:stCondLst>
                              <p:cond delay="8000"/>
                            </p:stCondLst>
                            <p:childTnLst>
                              <p:par>
                                <p:cTn id="18" presetID="22" presetClass="entr" presetSubtype="4" fill="hold" nodeType="afterEffect">
                                  <p:stCondLst>
                                    <p:cond delay="200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2000"/>
                                        <p:tgtEl>
                                          <p:spTgt spid="60"/>
                                        </p:tgtEl>
                                      </p:cBhvr>
                                    </p:animEffect>
                                  </p:childTnLst>
                                </p:cTn>
                              </p:par>
                            </p:childTnLst>
                          </p:cTn>
                        </p:par>
                        <p:par>
                          <p:cTn id="21" fill="hold">
                            <p:stCondLst>
                              <p:cond delay="120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par>
                          <p:cTn id="28" fill="hold">
                            <p:stCondLst>
                              <p:cond delay="14000"/>
                            </p:stCondLst>
                            <p:childTnLst>
                              <p:par>
                                <p:cTn id="29" presetID="8" presetClass="emph" presetSubtype="0" fill="hold" nodeType="afterEffect">
                                  <p:stCondLst>
                                    <p:cond delay="0"/>
                                  </p:stCondLst>
                                  <p:childTnLst>
                                    <p:animRot by="21600000">
                                      <p:cBhvr>
                                        <p:cTn id="30"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5938" y="238125"/>
            <a:ext cx="8105775" cy="438150"/>
          </a:xfrm>
        </p:spPr>
        <p:txBody>
          <a:bodyPr/>
          <a:lstStyle/>
          <a:p>
            <a:pPr eaLnBrk="1" hangingPunct="1">
              <a:defRPr/>
            </a:pPr>
            <a:r>
              <a:rPr lang="en-US" dirty="0" smtClean="0">
                <a:effectLst>
                  <a:outerShdw blurRad="38100" dist="38100" dir="2700000" algn="tl">
                    <a:srgbClr val="000000">
                      <a:alpha val="43137"/>
                    </a:srgbClr>
                  </a:outerShdw>
                </a:effectLst>
                <a:ea typeface="+mj-ea"/>
              </a:rPr>
              <a:t>Supporting Contexts</a:t>
            </a:r>
            <a:r>
              <a:rPr lang="en-US" baseline="30000" dirty="0" smtClean="0"/>
              <a:t>‡</a:t>
            </a:r>
            <a:r>
              <a:rPr lang="en-US" dirty="0" smtClean="0">
                <a:effectLst>
                  <a:outerShdw blurRad="38100" dist="38100" dir="2700000" algn="tl">
                    <a:srgbClr val="000000">
                      <a:alpha val="43137"/>
                    </a:srgbClr>
                  </a:outerShdw>
                </a:effectLst>
                <a:ea typeface="+mj-ea"/>
              </a:rPr>
              <a:t> [1/4]</a:t>
            </a:r>
          </a:p>
        </p:txBody>
      </p:sp>
      <p:sp>
        <p:nvSpPr>
          <p:cNvPr id="32770" name="Text Box 25"/>
          <p:cNvSpPr txBox="1">
            <a:spLocks noChangeArrowheads="1"/>
          </p:cNvSpPr>
          <p:nvPr/>
        </p:nvSpPr>
        <p:spPr bwMode="auto">
          <a:xfrm>
            <a:off x="4572000" y="2052638"/>
            <a:ext cx="4191000" cy="366712"/>
          </a:xfrm>
          <a:prstGeom prst="rect">
            <a:avLst/>
          </a:prstGeom>
          <a:noFill/>
          <a:ln w="9525">
            <a:noFill/>
            <a:miter lim="800000"/>
            <a:headEnd/>
            <a:tailEnd/>
          </a:ln>
        </p:spPr>
        <p:txBody>
          <a:bodyPr>
            <a:spAutoFit/>
          </a:bodyPr>
          <a:lstStyle/>
          <a:p>
            <a:pPr marL="168275" indent="-168275">
              <a:spcBef>
                <a:spcPct val="50000"/>
              </a:spcBef>
              <a:buFontTx/>
              <a:buChar char="•"/>
            </a:pPr>
            <a:endParaRPr lang="en-US" dirty="0"/>
          </a:p>
        </p:txBody>
      </p:sp>
      <p:sp>
        <p:nvSpPr>
          <p:cNvPr id="48" name="TextBox 46"/>
          <p:cNvSpPr txBox="1">
            <a:spLocks noChangeArrowheads="1"/>
          </p:cNvSpPr>
          <p:nvPr/>
        </p:nvSpPr>
        <p:spPr bwMode="auto">
          <a:xfrm>
            <a:off x="1413290" y="1111821"/>
            <a:ext cx="6314245" cy="707886"/>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0800000" scaled="1"/>
            <a:tileRect/>
          </a:gradFill>
          <a:ln w="38100">
            <a:solidFill>
              <a:schemeClr val="tx1"/>
            </a:solidFill>
            <a:miter lim="800000"/>
            <a:headEnd/>
            <a:tailEnd/>
          </a:ln>
        </p:spPr>
        <p:txBody>
          <a:bodyPr wrap="square">
            <a:spAutoFit/>
          </a:bodyPr>
          <a:lstStyle/>
          <a:p>
            <a:pPr algn="ctr"/>
            <a:r>
              <a:rPr lang="en-US" sz="2000" dirty="0" smtClean="0"/>
              <a:t>These Principal Elements are necessary, but not sufficient, to define a full representation of the MDMP. </a:t>
            </a:r>
            <a:endParaRPr lang="en-US" sz="2000" dirty="0"/>
          </a:p>
        </p:txBody>
      </p:sp>
      <p:sp>
        <p:nvSpPr>
          <p:cNvPr id="26" name="TextBox 25"/>
          <p:cNvSpPr txBox="1"/>
          <p:nvPr/>
        </p:nvSpPr>
        <p:spPr>
          <a:xfrm>
            <a:off x="463824" y="6189633"/>
            <a:ext cx="3248949" cy="369332"/>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l="100000" b="100000"/>
            </a:path>
            <a:tileRect t="-100000" r="-100000"/>
          </a:gradFill>
          <a:ln w="19050">
            <a:solidFill>
              <a:schemeClr val="tx1"/>
            </a:solidFill>
          </a:ln>
        </p:spPr>
        <p:txBody>
          <a:bodyPr wrap="square" rtlCol="0">
            <a:spAutoFit/>
          </a:bodyPr>
          <a:lstStyle/>
          <a:p>
            <a:pPr algn="ctr"/>
            <a:r>
              <a:rPr lang="en-US" sz="2000" b="1" baseline="30000" dirty="0" smtClean="0"/>
              <a:t>‡ </a:t>
            </a:r>
            <a:r>
              <a:rPr lang="en-US" b="1" dirty="0" smtClean="0"/>
              <a:t>The OPFOR is not shown!</a:t>
            </a:r>
            <a:endParaRPr lang="en-US" b="1" dirty="0"/>
          </a:p>
        </p:txBody>
      </p:sp>
      <p:grpSp>
        <p:nvGrpSpPr>
          <p:cNvPr id="144" name="Group 28"/>
          <p:cNvGrpSpPr/>
          <p:nvPr/>
        </p:nvGrpSpPr>
        <p:grpSpPr>
          <a:xfrm>
            <a:off x="2607202" y="3099866"/>
            <a:ext cx="4064000" cy="1997075"/>
            <a:chOff x="2593016" y="2701297"/>
            <a:chExt cx="4064000" cy="1997075"/>
          </a:xfrm>
        </p:grpSpPr>
        <p:grpSp>
          <p:nvGrpSpPr>
            <p:cNvPr id="148" name="Group 41"/>
            <p:cNvGrpSpPr>
              <a:grpSpLocks/>
            </p:cNvGrpSpPr>
            <p:nvPr/>
          </p:nvGrpSpPr>
          <p:grpSpPr bwMode="auto">
            <a:xfrm>
              <a:off x="3727922" y="2778505"/>
              <a:ext cx="1608896" cy="286327"/>
              <a:chOff x="1063" y="1829"/>
              <a:chExt cx="1064" cy="192"/>
            </a:xfrm>
          </p:grpSpPr>
          <p:sp>
            <p:nvSpPr>
              <p:cNvPr id="166"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solidFill>
                    <a:srgbClr val="000000"/>
                  </a:solidFill>
                </a:endParaRPr>
              </a:p>
            </p:txBody>
          </p:sp>
          <p:sp>
            <p:nvSpPr>
              <p:cNvPr id="167" name="Text Box 43"/>
              <p:cNvSpPr txBox="1">
                <a:spLocks noChangeArrowheads="1"/>
              </p:cNvSpPr>
              <p:nvPr/>
            </p:nvSpPr>
            <p:spPr bwMode="auto">
              <a:xfrm>
                <a:off x="1063" y="1849"/>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solidFill>
                      <a:srgbClr val="000000"/>
                    </a:solidFill>
                  </a:rPr>
                  <a:t>  </a:t>
                </a:r>
                <a:r>
                  <a:rPr lang="en-US" sz="1100" b="1" dirty="0">
                    <a:solidFill>
                      <a:srgbClr val="000000"/>
                    </a:solidFill>
                  </a:rPr>
                  <a:t>4. Tasks, Operations</a:t>
                </a:r>
              </a:p>
            </p:txBody>
          </p:sp>
        </p:grpSp>
        <p:grpSp>
          <p:nvGrpSpPr>
            <p:cNvPr id="149" name="Group 44"/>
            <p:cNvGrpSpPr>
              <a:grpSpLocks/>
            </p:cNvGrpSpPr>
            <p:nvPr/>
          </p:nvGrpSpPr>
          <p:grpSpPr bwMode="auto">
            <a:xfrm>
              <a:off x="5282241" y="3525210"/>
              <a:ext cx="1266825" cy="428625"/>
              <a:chOff x="1887" y="1983"/>
              <a:chExt cx="798" cy="270"/>
            </a:xfrm>
          </p:grpSpPr>
          <p:sp>
            <p:nvSpPr>
              <p:cNvPr id="164"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solidFill>
                    <a:srgbClr val="000000"/>
                  </a:solidFill>
                </a:endParaRPr>
              </a:p>
            </p:txBody>
          </p:sp>
          <p:sp>
            <p:nvSpPr>
              <p:cNvPr id="165"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FFFFFF"/>
                    </a:solidFill>
                  </a:rPr>
                  <a:t>1. Interactions,</a:t>
                </a:r>
              </a:p>
              <a:p>
                <a:pPr algn="ctr" defTabSz="865188" eaLnBrk="0" hangingPunct="0"/>
                <a:r>
                  <a:rPr lang="en-US" sz="1100" b="1" dirty="0">
                    <a:solidFill>
                      <a:srgbClr val="FFFFFF"/>
                    </a:solidFill>
                  </a:rPr>
                  <a:t>Effects</a:t>
                </a:r>
              </a:p>
            </p:txBody>
          </p:sp>
        </p:grpSp>
        <p:grpSp>
          <p:nvGrpSpPr>
            <p:cNvPr id="150" name="Group 85"/>
            <p:cNvGrpSpPr>
              <a:grpSpLocks/>
            </p:cNvGrpSpPr>
            <p:nvPr/>
          </p:nvGrpSpPr>
          <p:grpSpPr bwMode="auto">
            <a:xfrm>
              <a:off x="3715378" y="4245935"/>
              <a:ext cx="1757363" cy="452437"/>
              <a:chOff x="5192713" y="5326336"/>
              <a:chExt cx="1757363" cy="452164"/>
            </a:xfrm>
          </p:grpSpPr>
          <p:sp>
            <p:nvSpPr>
              <p:cNvPr id="162"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solidFill>
                    <a:srgbClr val="000000"/>
                  </a:solidFill>
                </a:endParaRPr>
              </a:p>
            </p:txBody>
          </p:sp>
          <p:sp>
            <p:nvSpPr>
              <p:cNvPr id="163"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2. Personnel, Units</a:t>
                </a:r>
              </a:p>
              <a:p>
                <a:pPr algn="ctr" defTabSz="865188" eaLnBrk="0" hangingPunct="0"/>
                <a:r>
                  <a:rPr lang="en-US" sz="1100" b="1" dirty="0">
                    <a:solidFill>
                      <a:srgbClr val="000000"/>
                    </a:solidFill>
                  </a:rPr>
                  <a:t>Components, Systems</a:t>
                </a:r>
              </a:p>
            </p:txBody>
          </p:sp>
        </p:grpSp>
        <p:grpSp>
          <p:nvGrpSpPr>
            <p:cNvPr id="151" name="Group 50"/>
            <p:cNvGrpSpPr>
              <a:grpSpLocks/>
            </p:cNvGrpSpPr>
            <p:nvPr/>
          </p:nvGrpSpPr>
          <p:grpSpPr bwMode="auto">
            <a:xfrm>
              <a:off x="2693028" y="3510923"/>
              <a:ext cx="1089025" cy="439444"/>
              <a:chOff x="814" y="2638"/>
              <a:chExt cx="720" cy="295"/>
            </a:xfrm>
          </p:grpSpPr>
          <p:sp>
            <p:nvSpPr>
              <p:cNvPr id="160"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solidFill>
                    <a:srgbClr val="000000"/>
                  </a:solidFill>
                </a:endParaRPr>
              </a:p>
            </p:txBody>
          </p:sp>
          <p:sp>
            <p:nvSpPr>
              <p:cNvPr id="161"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3. Functions,</a:t>
                </a:r>
              </a:p>
              <a:p>
                <a:pPr algn="ctr" defTabSz="865188" eaLnBrk="0" hangingPunct="0"/>
                <a:r>
                  <a:rPr lang="en-US" sz="1100" b="1" dirty="0">
                    <a:solidFill>
                      <a:srgbClr val="000000"/>
                    </a:solidFill>
                  </a:rPr>
                  <a:t>Services</a:t>
                </a:r>
              </a:p>
            </p:txBody>
          </p:sp>
        </p:grpSp>
        <p:sp>
          <p:nvSpPr>
            <p:cNvPr id="152" name="Bent Arrow 151"/>
            <p:cNvSpPr/>
            <p:nvPr/>
          </p:nvSpPr>
          <p:spPr bwMode="auto">
            <a:xfrm>
              <a:off x="3115304" y="278702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53" name="Bent Arrow 152"/>
            <p:cNvSpPr/>
            <p:nvPr/>
          </p:nvSpPr>
          <p:spPr bwMode="auto">
            <a:xfrm rot="16200000">
              <a:off x="3047042" y="3977646"/>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54" name="Bent Arrow 153"/>
            <p:cNvSpPr/>
            <p:nvPr/>
          </p:nvSpPr>
          <p:spPr bwMode="auto">
            <a:xfrm rot="10800000">
              <a:off x="5423529" y="398717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55" name="Bent Arrow 154"/>
            <p:cNvSpPr/>
            <p:nvPr/>
          </p:nvSpPr>
          <p:spPr bwMode="auto">
            <a:xfrm rot="5400000">
              <a:off x="5436229" y="2836234"/>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56" name="Text Box 30"/>
            <p:cNvSpPr txBox="1">
              <a:spLocks noChangeArrowheads="1"/>
            </p:cNvSpPr>
            <p:nvPr/>
          </p:nvSpPr>
          <p:spPr bwMode="auto">
            <a:xfrm>
              <a:off x="2593016" y="42443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2,3</a:t>
              </a:r>
            </a:p>
          </p:txBody>
        </p:sp>
        <p:sp>
          <p:nvSpPr>
            <p:cNvPr id="157" name="Text Box 30"/>
            <p:cNvSpPr txBox="1">
              <a:spLocks noChangeArrowheads="1"/>
            </p:cNvSpPr>
            <p:nvPr/>
          </p:nvSpPr>
          <p:spPr bwMode="auto">
            <a:xfrm>
              <a:off x="5896603" y="270129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4,1</a:t>
              </a:r>
            </a:p>
          </p:txBody>
        </p:sp>
        <p:sp>
          <p:nvSpPr>
            <p:cNvPr id="158" name="Text Box 30"/>
            <p:cNvSpPr txBox="1">
              <a:spLocks noChangeArrowheads="1"/>
            </p:cNvSpPr>
            <p:nvPr/>
          </p:nvSpPr>
          <p:spPr bwMode="auto">
            <a:xfrm>
              <a:off x="2612066" y="2748922"/>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3,4</a:t>
              </a:r>
            </a:p>
          </p:txBody>
        </p:sp>
        <p:sp>
          <p:nvSpPr>
            <p:cNvPr id="159" name="Text Box 30"/>
            <p:cNvSpPr txBox="1">
              <a:spLocks noChangeArrowheads="1"/>
            </p:cNvSpPr>
            <p:nvPr/>
          </p:nvSpPr>
          <p:spPr bwMode="auto">
            <a:xfrm>
              <a:off x="5974391" y="42824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1,2</a:t>
              </a:r>
            </a:p>
          </p:txBody>
        </p:sp>
      </p:grpSp>
    </p:spTree>
    <p:extLst>
      <p:ext uri="{BB962C8B-B14F-4D97-AF65-F5344CB8AC3E}">
        <p14:creationId xmlns="" xmlns:p14="http://schemas.microsoft.com/office/powerpoint/2010/main" val="1899195951"/>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053430" y="2381251"/>
            <a:ext cx="5153025" cy="3219450"/>
            <a:chOff x="2053430" y="2381251"/>
            <a:chExt cx="5153025" cy="3219450"/>
          </a:xfrm>
        </p:grpSpPr>
        <p:sp>
          <p:nvSpPr>
            <p:cNvPr id="112" name="Rectangle 111"/>
            <p:cNvSpPr/>
            <p:nvPr/>
          </p:nvSpPr>
          <p:spPr bwMode="auto">
            <a:xfrm>
              <a:off x="2053430" y="2381251"/>
              <a:ext cx="5153025" cy="3219450"/>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000" b="1" dirty="0" smtClean="0">
                <a:solidFill>
                  <a:srgbClr val="000000"/>
                </a:solidFill>
                <a:ea typeface="ＭＳ Ｐゴシック" pitchFamily="34" charset="-128"/>
              </a:endParaRPr>
            </a:p>
          </p:txBody>
        </p:sp>
        <p:sp>
          <p:nvSpPr>
            <p:cNvPr id="117" name="Text Box 10"/>
            <p:cNvSpPr txBox="1">
              <a:spLocks noChangeArrowheads="1"/>
            </p:cNvSpPr>
            <p:nvPr/>
          </p:nvSpPr>
          <p:spPr bwMode="auto">
            <a:xfrm>
              <a:off x="3514327" y="2440676"/>
              <a:ext cx="2091135" cy="256616"/>
            </a:xfrm>
            <a:prstGeom prst="rect">
              <a:avLst/>
            </a:prstGeom>
            <a:solidFill>
              <a:srgbClr val="7E307E"/>
            </a:solidFill>
            <a:ln w="9525">
              <a:noFill/>
              <a:miter lim="800000"/>
              <a:headEnd/>
              <a:tailEnd/>
            </a:ln>
          </p:spPr>
          <p:txBody>
            <a:bodyPr wrap="square" lIns="86493" tIns="43247" rIns="86493" bIns="43247">
              <a:spAutoFit/>
            </a:bodyPr>
            <a:lstStyle/>
            <a:p>
              <a:pPr algn="ctr" defTabSz="865188" eaLnBrk="0" hangingPunct="0"/>
              <a:r>
                <a:rPr lang="en-US" sz="1100" b="1" dirty="0">
                  <a:solidFill>
                    <a:srgbClr val="FFFFFF"/>
                  </a:solidFill>
                </a:rPr>
                <a:t>5. Index:  </a:t>
              </a:r>
              <a:r>
                <a:rPr lang="en-US" sz="1100" b="1" dirty="0" smtClean="0">
                  <a:solidFill>
                    <a:srgbClr val="FFFFFF"/>
                  </a:solidFill>
                </a:rPr>
                <a:t>Location </a:t>
              </a:r>
              <a:r>
                <a:rPr lang="en-US" sz="1100" b="1" dirty="0">
                  <a:solidFill>
                    <a:srgbClr val="FFFFFF"/>
                  </a:solidFill>
                </a:rPr>
                <a:t>&amp; Time</a:t>
              </a:r>
            </a:p>
          </p:txBody>
        </p:sp>
      </p:grpSp>
      <p:sp>
        <p:nvSpPr>
          <p:cNvPr id="51" name="Title 6"/>
          <p:cNvSpPr txBox="1">
            <a:spLocks/>
          </p:cNvSpPr>
          <p:nvPr/>
        </p:nvSpPr>
        <p:spPr bwMode="auto">
          <a:xfrm>
            <a:off x="921496" y="303079"/>
            <a:ext cx="7307358" cy="908777"/>
          </a:xfrm>
          <a:prstGeom prst="rect">
            <a:avLst/>
          </a:prstGeom>
          <a:solidFill>
            <a:schemeClr val="tx2"/>
          </a:solidFill>
          <a:ln w="9525">
            <a:noFill/>
            <a:miter lim="800000"/>
            <a:headEnd/>
            <a:tailEnd/>
          </a:ln>
        </p:spPr>
        <p:txBody>
          <a:bodyPr/>
          <a:lstStyle/>
          <a:p>
            <a:pPr algn="ctr"/>
            <a:r>
              <a:rPr lang="en-US" sz="2400" b="1" dirty="0" smtClean="0">
                <a:solidFill>
                  <a:schemeClr val="bg1"/>
                </a:solidFill>
              </a:rPr>
              <a:t>Supporting Contexts [2/4]</a:t>
            </a:r>
          </a:p>
          <a:p>
            <a:pPr algn="ctr">
              <a:spcBef>
                <a:spcPts val="600"/>
              </a:spcBef>
            </a:pPr>
            <a:r>
              <a:rPr lang="en-US" sz="2000" b="1" dirty="0" smtClean="0">
                <a:solidFill>
                  <a:schemeClr val="bg1"/>
                </a:solidFill>
              </a:rPr>
              <a:t>Level 5: Index- Location &amp; Time</a:t>
            </a:r>
            <a:endParaRPr lang="en-US" sz="2000" b="1" dirty="0">
              <a:solidFill>
                <a:schemeClr val="bg1"/>
              </a:solidFill>
            </a:endParaRPr>
          </a:p>
        </p:txBody>
      </p:sp>
      <p:grpSp>
        <p:nvGrpSpPr>
          <p:cNvPr id="115" name="Group 28"/>
          <p:cNvGrpSpPr/>
          <p:nvPr/>
        </p:nvGrpSpPr>
        <p:grpSpPr>
          <a:xfrm>
            <a:off x="2607202" y="3080816"/>
            <a:ext cx="4064000" cy="1997075"/>
            <a:chOff x="2593016" y="2701297"/>
            <a:chExt cx="4064000" cy="1997075"/>
          </a:xfrm>
        </p:grpSpPr>
        <p:grpSp>
          <p:nvGrpSpPr>
            <p:cNvPr id="119" name="Group 41"/>
            <p:cNvGrpSpPr>
              <a:grpSpLocks/>
            </p:cNvGrpSpPr>
            <p:nvPr/>
          </p:nvGrpSpPr>
          <p:grpSpPr bwMode="auto">
            <a:xfrm>
              <a:off x="3727922" y="2778505"/>
              <a:ext cx="1608896" cy="286327"/>
              <a:chOff x="1063" y="1829"/>
              <a:chExt cx="1064" cy="192"/>
            </a:xfrm>
          </p:grpSpPr>
          <p:sp>
            <p:nvSpPr>
              <p:cNvPr id="137"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solidFill>
                    <a:srgbClr val="000000"/>
                  </a:solidFill>
                </a:endParaRPr>
              </a:p>
            </p:txBody>
          </p:sp>
          <p:sp>
            <p:nvSpPr>
              <p:cNvPr id="138" name="Text Box 43"/>
              <p:cNvSpPr txBox="1">
                <a:spLocks noChangeArrowheads="1"/>
              </p:cNvSpPr>
              <p:nvPr/>
            </p:nvSpPr>
            <p:spPr bwMode="auto">
              <a:xfrm>
                <a:off x="1063" y="1849"/>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solidFill>
                      <a:srgbClr val="000000"/>
                    </a:solidFill>
                  </a:rPr>
                  <a:t>  </a:t>
                </a:r>
                <a:r>
                  <a:rPr lang="en-US" sz="1100" b="1" dirty="0">
                    <a:solidFill>
                      <a:srgbClr val="000000"/>
                    </a:solidFill>
                  </a:rPr>
                  <a:t>4. Tasks, Operations</a:t>
                </a:r>
              </a:p>
            </p:txBody>
          </p:sp>
        </p:grpSp>
        <p:grpSp>
          <p:nvGrpSpPr>
            <p:cNvPr id="120" name="Group 44"/>
            <p:cNvGrpSpPr>
              <a:grpSpLocks/>
            </p:cNvGrpSpPr>
            <p:nvPr/>
          </p:nvGrpSpPr>
          <p:grpSpPr bwMode="auto">
            <a:xfrm>
              <a:off x="5282241" y="3525210"/>
              <a:ext cx="1266825" cy="428625"/>
              <a:chOff x="1887" y="1983"/>
              <a:chExt cx="798" cy="270"/>
            </a:xfrm>
          </p:grpSpPr>
          <p:sp>
            <p:nvSpPr>
              <p:cNvPr id="135"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solidFill>
                    <a:srgbClr val="000000"/>
                  </a:solidFill>
                </a:endParaRPr>
              </a:p>
            </p:txBody>
          </p:sp>
          <p:sp>
            <p:nvSpPr>
              <p:cNvPr id="136"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FFFFFF"/>
                    </a:solidFill>
                  </a:rPr>
                  <a:t>1. Interactions,</a:t>
                </a:r>
              </a:p>
              <a:p>
                <a:pPr algn="ctr" defTabSz="865188" eaLnBrk="0" hangingPunct="0"/>
                <a:r>
                  <a:rPr lang="en-US" sz="1100" b="1" dirty="0">
                    <a:solidFill>
                      <a:srgbClr val="FFFFFF"/>
                    </a:solidFill>
                  </a:rPr>
                  <a:t>Effects</a:t>
                </a:r>
              </a:p>
            </p:txBody>
          </p:sp>
        </p:grpSp>
        <p:grpSp>
          <p:nvGrpSpPr>
            <p:cNvPr id="121" name="Group 85"/>
            <p:cNvGrpSpPr>
              <a:grpSpLocks/>
            </p:cNvGrpSpPr>
            <p:nvPr/>
          </p:nvGrpSpPr>
          <p:grpSpPr bwMode="auto">
            <a:xfrm>
              <a:off x="3715378" y="4245935"/>
              <a:ext cx="1757363" cy="452437"/>
              <a:chOff x="5192713" y="5326336"/>
              <a:chExt cx="1757363" cy="452164"/>
            </a:xfrm>
          </p:grpSpPr>
          <p:sp>
            <p:nvSpPr>
              <p:cNvPr id="133"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solidFill>
                    <a:srgbClr val="000000"/>
                  </a:solidFill>
                </a:endParaRPr>
              </a:p>
            </p:txBody>
          </p:sp>
          <p:sp>
            <p:nvSpPr>
              <p:cNvPr id="134"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2. Personnel, Units</a:t>
                </a:r>
              </a:p>
              <a:p>
                <a:pPr algn="ctr" defTabSz="865188" eaLnBrk="0" hangingPunct="0"/>
                <a:r>
                  <a:rPr lang="en-US" sz="1100" b="1" dirty="0">
                    <a:solidFill>
                      <a:srgbClr val="000000"/>
                    </a:solidFill>
                  </a:rPr>
                  <a:t>Components, Systems</a:t>
                </a:r>
              </a:p>
            </p:txBody>
          </p:sp>
        </p:grpSp>
        <p:grpSp>
          <p:nvGrpSpPr>
            <p:cNvPr id="122" name="Group 50"/>
            <p:cNvGrpSpPr>
              <a:grpSpLocks/>
            </p:cNvGrpSpPr>
            <p:nvPr/>
          </p:nvGrpSpPr>
          <p:grpSpPr bwMode="auto">
            <a:xfrm>
              <a:off x="2693028" y="3510923"/>
              <a:ext cx="1089025" cy="439444"/>
              <a:chOff x="814" y="2638"/>
              <a:chExt cx="720" cy="295"/>
            </a:xfrm>
          </p:grpSpPr>
          <p:sp>
            <p:nvSpPr>
              <p:cNvPr id="131"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solidFill>
                    <a:srgbClr val="000000"/>
                  </a:solidFill>
                </a:endParaRPr>
              </a:p>
            </p:txBody>
          </p:sp>
          <p:sp>
            <p:nvSpPr>
              <p:cNvPr id="132"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3. Functions,</a:t>
                </a:r>
              </a:p>
              <a:p>
                <a:pPr algn="ctr" defTabSz="865188" eaLnBrk="0" hangingPunct="0"/>
                <a:r>
                  <a:rPr lang="en-US" sz="1100" b="1" dirty="0">
                    <a:solidFill>
                      <a:srgbClr val="000000"/>
                    </a:solidFill>
                  </a:rPr>
                  <a:t>Services</a:t>
                </a:r>
              </a:p>
            </p:txBody>
          </p:sp>
        </p:grpSp>
        <p:sp>
          <p:nvSpPr>
            <p:cNvPr id="123" name="Bent Arrow 122"/>
            <p:cNvSpPr/>
            <p:nvPr/>
          </p:nvSpPr>
          <p:spPr bwMode="auto">
            <a:xfrm>
              <a:off x="3115304" y="278702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24" name="Bent Arrow 123"/>
            <p:cNvSpPr/>
            <p:nvPr/>
          </p:nvSpPr>
          <p:spPr bwMode="auto">
            <a:xfrm rot="16200000">
              <a:off x="3047042" y="3977646"/>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25" name="Bent Arrow 124"/>
            <p:cNvSpPr/>
            <p:nvPr/>
          </p:nvSpPr>
          <p:spPr bwMode="auto">
            <a:xfrm rot="10800000">
              <a:off x="5423529" y="398717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26" name="Bent Arrow 125"/>
            <p:cNvSpPr/>
            <p:nvPr/>
          </p:nvSpPr>
          <p:spPr bwMode="auto">
            <a:xfrm rot="5400000">
              <a:off x="5436229" y="2836234"/>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127" name="Text Box 30"/>
            <p:cNvSpPr txBox="1">
              <a:spLocks noChangeArrowheads="1"/>
            </p:cNvSpPr>
            <p:nvPr/>
          </p:nvSpPr>
          <p:spPr bwMode="auto">
            <a:xfrm>
              <a:off x="2593016" y="42443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2,3</a:t>
              </a:r>
            </a:p>
          </p:txBody>
        </p:sp>
        <p:sp>
          <p:nvSpPr>
            <p:cNvPr id="128" name="Text Box 30"/>
            <p:cNvSpPr txBox="1">
              <a:spLocks noChangeArrowheads="1"/>
            </p:cNvSpPr>
            <p:nvPr/>
          </p:nvSpPr>
          <p:spPr bwMode="auto">
            <a:xfrm>
              <a:off x="5896603" y="270129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4,1</a:t>
              </a:r>
            </a:p>
          </p:txBody>
        </p:sp>
        <p:sp>
          <p:nvSpPr>
            <p:cNvPr id="129" name="Text Box 30"/>
            <p:cNvSpPr txBox="1">
              <a:spLocks noChangeArrowheads="1"/>
            </p:cNvSpPr>
            <p:nvPr/>
          </p:nvSpPr>
          <p:spPr bwMode="auto">
            <a:xfrm>
              <a:off x="2612066" y="2748922"/>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3,4</a:t>
              </a:r>
            </a:p>
          </p:txBody>
        </p:sp>
        <p:sp>
          <p:nvSpPr>
            <p:cNvPr id="130" name="Text Box 30"/>
            <p:cNvSpPr txBox="1">
              <a:spLocks noChangeArrowheads="1"/>
            </p:cNvSpPr>
            <p:nvPr/>
          </p:nvSpPr>
          <p:spPr bwMode="auto">
            <a:xfrm>
              <a:off x="5974391" y="42824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1,2</a:t>
              </a:r>
            </a:p>
          </p:txBody>
        </p:sp>
      </p:grpSp>
    </p:spTree>
    <p:extLst>
      <p:ext uri="{BB962C8B-B14F-4D97-AF65-F5344CB8AC3E}">
        <p14:creationId xmlns="" xmlns:p14="http://schemas.microsoft.com/office/powerpoint/2010/main" val="2999796828"/>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5"/>
          <p:cNvSpPr txBox="1">
            <a:spLocks noChangeArrowheads="1"/>
          </p:cNvSpPr>
          <p:nvPr/>
        </p:nvSpPr>
        <p:spPr bwMode="auto">
          <a:xfrm>
            <a:off x="4572000" y="2052638"/>
            <a:ext cx="4191000" cy="366712"/>
          </a:xfrm>
          <a:prstGeom prst="rect">
            <a:avLst/>
          </a:prstGeom>
          <a:noFill/>
          <a:ln w="9525">
            <a:noFill/>
            <a:miter lim="800000"/>
            <a:headEnd/>
            <a:tailEnd/>
          </a:ln>
        </p:spPr>
        <p:txBody>
          <a:bodyPr>
            <a:spAutoFit/>
          </a:bodyPr>
          <a:lstStyle/>
          <a:p>
            <a:pPr marL="168275" indent="-168275">
              <a:spcBef>
                <a:spcPct val="50000"/>
              </a:spcBef>
              <a:buFontTx/>
              <a:buChar char="•"/>
            </a:pPr>
            <a:endParaRPr lang="en-US" dirty="0"/>
          </a:p>
        </p:txBody>
      </p:sp>
      <p:sp>
        <p:nvSpPr>
          <p:cNvPr id="49" name="Title 6"/>
          <p:cNvSpPr txBox="1">
            <a:spLocks/>
          </p:cNvSpPr>
          <p:nvPr/>
        </p:nvSpPr>
        <p:spPr bwMode="auto">
          <a:xfrm>
            <a:off x="921496" y="347146"/>
            <a:ext cx="7307358" cy="908777"/>
          </a:xfrm>
          <a:prstGeom prst="rect">
            <a:avLst/>
          </a:prstGeom>
          <a:solidFill>
            <a:schemeClr val="tx2"/>
          </a:solidFill>
          <a:ln w="9525">
            <a:noFill/>
            <a:miter lim="800000"/>
            <a:headEnd/>
            <a:tailEnd/>
          </a:ln>
        </p:spPr>
        <p:txBody>
          <a:bodyPr/>
          <a:lstStyle/>
          <a:p>
            <a:pPr algn="ctr"/>
            <a:r>
              <a:rPr lang="en-US" sz="2400" b="1" dirty="0" smtClean="0">
                <a:solidFill>
                  <a:schemeClr val="bg1"/>
                </a:solidFill>
              </a:rPr>
              <a:t>Supporting Contexts [3/4]</a:t>
            </a:r>
          </a:p>
          <a:p>
            <a:pPr algn="ctr">
              <a:spcBef>
                <a:spcPts val="600"/>
              </a:spcBef>
              <a:spcAft>
                <a:spcPts val="1800"/>
              </a:spcAft>
            </a:pPr>
            <a:r>
              <a:rPr lang="en-US" sz="2000" b="1" dirty="0" smtClean="0">
                <a:solidFill>
                  <a:schemeClr val="bg1"/>
                </a:solidFill>
              </a:rPr>
              <a:t>Level 7: OWNFOR Purpose, Mission</a:t>
            </a:r>
            <a:endParaRPr lang="en-US" sz="2000" b="1" dirty="0">
              <a:solidFill>
                <a:schemeClr val="bg1"/>
              </a:solidFill>
            </a:endParaRPr>
          </a:p>
        </p:txBody>
      </p:sp>
      <p:sp>
        <p:nvSpPr>
          <p:cNvPr id="66" name="Rounded Rectangle 66"/>
          <p:cNvSpPr>
            <a:spLocks noChangeArrowheads="1"/>
          </p:cNvSpPr>
          <p:nvPr/>
        </p:nvSpPr>
        <p:spPr bwMode="auto">
          <a:xfrm>
            <a:off x="1645443" y="1819275"/>
            <a:ext cx="5875337" cy="3971926"/>
          </a:xfrm>
          <a:prstGeom prst="roundRect">
            <a:avLst>
              <a:gd name="adj" fmla="val 0"/>
            </a:avLst>
          </a:prstGeom>
          <a:solidFill>
            <a:srgbClr val="FFFFCC"/>
          </a:solidFill>
          <a:ln w="57150" algn="ctr">
            <a:solidFill>
              <a:srgbClr val="0066FF"/>
            </a:solidFill>
            <a:round/>
            <a:headEnd/>
            <a:tailEnd/>
          </a:ln>
        </p:spPr>
        <p:txBody>
          <a:bodyPr/>
          <a:lstStyle/>
          <a:p>
            <a:pPr eaLnBrk="0" hangingPunct="0"/>
            <a:endParaRPr lang="en-US" sz="2000" b="1" dirty="0">
              <a:solidFill>
                <a:srgbClr val="000000"/>
              </a:solidFill>
            </a:endParaRPr>
          </a:p>
        </p:txBody>
      </p:sp>
      <p:sp>
        <p:nvSpPr>
          <p:cNvPr id="67" name="Rectangle 66"/>
          <p:cNvSpPr/>
          <p:nvPr/>
        </p:nvSpPr>
        <p:spPr bwMode="auto">
          <a:xfrm>
            <a:off x="2053430" y="2381251"/>
            <a:ext cx="5153025" cy="3219450"/>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000" b="1" dirty="0" smtClean="0">
              <a:solidFill>
                <a:srgbClr val="000000"/>
              </a:solidFill>
              <a:ea typeface="ＭＳ Ｐゴシック" pitchFamily="34" charset="-128"/>
            </a:endParaRPr>
          </a:p>
        </p:txBody>
      </p:sp>
      <p:sp>
        <p:nvSpPr>
          <p:cNvPr id="68" name="Rounded Rectangle 65"/>
          <p:cNvSpPr>
            <a:spLocks noChangeArrowheads="1"/>
          </p:cNvSpPr>
          <p:nvPr/>
        </p:nvSpPr>
        <p:spPr bwMode="auto">
          <a:xfrm>
            <a:off x="2309018" y="2752725"/>
            <a:ext cx="4629150" cy="2697163"/>
          </a:xfrm>
          <a:prstGeom prst="roundRect">
            <a:avLst>
              <a:gd name="adj" fmla="val 16667"/>
            </a:avLst>
          </a:prstGeom>
          <a:solidFill>
            <a:srgbClr val="CCECFF"/>
          </a:solidFill>
          <a:ln w="57150" algn="ctr">
            <a:solidFill>
              <a:srgbClr val="0066FF"/>
            </a:solidFill>
            <a:round/>
            <a:headEnd/>
            <a:tailEnd/>
          </a:ln>
        </p:spPr>
        <p:txBody>
          <a:bodyPr/>
          <a:lstStyle/>
          <a:p>
            <a:pPr eaLnBrk="0" hangingPunct="0"/>
            <a:endParaRPr lang="en-US" sz="2000" b="1" dirty="0">
              <a:solidFill>
                <a:srgbClr val="000000"/>
              </a:solidFill>
            </a:endParaRPr>
          </a:p>
        </p:txBody>
      </p:sp>
      <p:sp>
        <p:nvSpPr>
          <p:cNvPr id="69" name="Text Box 10"/>
          <p:cNvSpPr txBox="1">
            <a:spLocks noChangeArrowheads="1"/>
          </p:cNvSpPr>
          <p:nvPr/>
        </p:nvSpPr>
        <p:spPr bwMode="auto">
          <a:xfrm>
            <a:off x="3501230" y="2003425"/>
            <a:ext cx="2241550" cy="257175"/>
          </a:xfrm>
          <a:prstGeom prst="rect">
            <a:avLst/>
          </a:prstGeom>
          <a:solidFill>
            <a:srgbClr val="7E307E"/>
          </a:solidFill>
          <a:ln w="9525">
            <a:noFill/>
            <a:miter lim="800000"/>
            <a:headEnd/>
            <a:tailEnd/>
          </a:ln>
        </p:spPr>
        <p:txBody>
          <a:bodyPr lIns="86493" tIns="43247" rIns="86493" bIns="43247">
            <a:spAutoFit/>
          </a:bodyPr>
          <a:lstStyle/>
          <a:p>
            <a:pPr algn="ctr" defTabSz="865188" eaLnBrk="0" hangingPunct="0"/>
            <a:r>
              <a:rPr lang="en-US" sz="1100" b="1" dirty="0" smtClean="0">
                <a:solidFill>
                  <a:srgbClr val="FFFFFF"/>
                </a:solidFill>
              </a:rPr>
              <a:t>7. Why = Purpose, Mission</a:t>
            </a:r>
            <a:endParaRPr lang="en-US" sz="1100" b="1" dirty="0">
              <a:solidFill>
                <a:srgbClr val="FFFFFF"/>
              </a:solidFill>
            </a:endParaRPr>
          </a:p>
        </p:txBody>
      </p:sp>
      <p:grpSp>
        <p:nvGrpSpPr>
          <p:cNvPr id="70" name="Group 28"/>
          <p:cNvGrpSpPr/>
          <p:nvPr/>
        </p:nvGrpSpPr>
        <p:grpSpPr>
          <a:xfrm>
            <a:off x="2607202" y="3080816"/>
            <a:ext cx="4064000" cy="1997075"/>
            <a:chOff x="2593016" y="2701297"/>
            <a:chExt cx="4064000" cy="1997075"/>
          </a:xfrm>
        </p:grpSpPr>
        <p:grpSp>
          <p:nvGrpSpPr>
            <p:cNvPr id="74" name="Group 41"/>
            <p:cNvGrpSpPr>
              <a:grpSpLocks/>
            </p:cNvGrpSpPr>
            <p:nvPr/>
          </p:nvGrpSpPr>
          <p:grpSpPr bwMode="auto">
            <a:xfrm>
              <a:off x="3727922" y="2778505"/>
              <a:ext cx="1608896" cy="286327"/>
              <a:chOff x="1063" y="1829"/>
              <a:chExt cx="1064" cy="192"/>
            </a:xfrm>
          </p:grpSpPr>
          <p:sp>
            <p:nvSpPr>
              <p:cNvPr id="92"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solidFill>
                    <a:srgbClr val="000000"/>
                  </a:solidFill>
                </a:endParaRPr>
              </a:p>
            </p:txBody>
          </p:sp>
          <p:sp>
            <p:nvSpPr>
              <p:cNvPr id="93" name="Text Box 43"/>
              <p:cNvSpPr txBox="1">
                <a:spLocks noChangeArrowheads="1"/>
              </p:cNvSpPr>
              <p:nvPr/>
            </p:nvSpPr>
            <p:spPr bwMode="auto">
              <a:xfrm>
                <a:off x="1063" y="1849"/>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solidFill>
                      <a:srgbClr val="000000"/>
                    </a:solidFill>
                  </a:rPr>
                  <a:t>  </a:t>
                </a:r>
                <a:r>
                  <a:rPr lang="en-US" sz="1100" b="1" dirty="0">
                    <a:solidFill>
                      <a:srgbClr val="000000"/>
                    </a:solidFill>
                  </a:rPr>
                  <a:t>4. Tasks, Operations</a:t>
                </a:r>
              </a:p>
            </p:txBody>
          </p:sp>
        </p:grpSp>
        <p:grpSp>
          <p:nvGrpSpPr>
            <p:cNvPr id="75" name="Group 44"/>
            <p:cNvGrpSpPr>
              <a:grpSpLocks/>
            </p:cNvGrpSpPr>
            <p:nvPr/>
          </p:nvGrpSpPr>
          <p:grpSpPr bwMode="auto">
            <a:xfrm>
              <a:off x="5282241" y="3525210"/>
              <a:ext cx="1266825" cy="428625"/>
              <a:chOff x="1887" y="1983"/>
              <a:chExt cx="798" cy="270"/>
            </a:xfrm>
          </p:grpSpPr>
          <p:sp>
            <p:nvSpPr>
              <p:cNvPr id="90"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solidFill>
                    <a:srgbClr val="000000"/>
                  </a:solidFill>
                </a:endParaRPr>
              </a:p>
            </p:txBody>
          </p:sp>
          <p:sp>
            <p:nvSpPr>
              <p:cNvPr id="91"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FFFFFF"/>
                    </a:solidFill>
                  </a:rPr>
                  <a:t>1. Interactions,</a:t>
                </a:r>
              </a:p>
              <a:p>
                <a:pPr algn="ctr" defTabSz="865188" eaLnBrk="0" hangingPunct="0"/>
                <a:r>
                  <a:rPr lang="en-US" sz="1100" b="1" dirty="0">
                    <a:solidFill>
                      <a:srgbClr val="FFFFFF"/>
                    </a:solidFill>
                  </a:rPr>
                  <a:t>Effects</a:t>
                </a:r>
              </a:p>
            </p:txBody>
          </p:sp>
        </p:grpSp>
        <p:grpSp>
          <p:nvGrpSpPr>
            <p:cNvPr id="76" name="Group 85"/>
            <p:cNvGrpSpPr>
              <a:grpSpLocks/>
            </p:cNvGrpSpPr>
            <p:nvPr/>
          </p:nvGrpSpPr>
          <p:grpSpPr bwMode="auto">
            <a:xfrm>
              <a:off x="3715378" y="4245935"/>
              <a:ext cx="1757363" cy="452437"/>
              <a:chOff x="5192713" y="5326336"/>
              <a:chExt cx="1757363" cy="452164"/>
            </a:xfrm>
          </p:grpSpPr>
          <p:sp>
            <p:nvSpPr>
              <p:cNvPr id="88"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solidFill>
                    <a:srgbClr val="000000"/>
                  </a:solidFill>
                </a:endParaRPr>
              </a:p>
            </p:txBody>
          </p:sp>
          <p:sp>
            <p:nvSpPr>
              <p:cNvPr id="89"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2. Personnel, Units</a:t>
                </a:r>
              </a:p>
              <a:p>
                <a:pPr algn="ctr" defTabSz="865188" eaLnBrk="0" hangingPunct="0"/>
                <a:r>
                  <a:rPr lang="en-US" sz="1100" b="1" dirty="0">
                    <a:solidFill>
                      <a:srgbClr val="000000"/>
                    </a:solidFill>
                  </a:rPr>
                  <a:t>Components, Systems</a:t>
                </a:r>
              </a:p>
            </p:txBody>
          </p:sp>
        </p:grpSp>
        <p:grpSp>
          <p:nvGrpSpPr>
            <p:cNvPr id="77" name="Group 50"/>
            <p:cNvGrpSpPr>
              <a:grpSpLocks/>
            </p:cNvGrpSpPr>
            <p:nvPr/>
          </p:nvGrpSpPr>
          <p:grpSpPr bwMode="auto">
            <a:xfrm>
              <a:off x="2693028" y="3510923"/>
              <a:ext cx="1089025" cy="439444"/>
              <a:chOff x="814" y="2638"/>
              <a:chExt cx="720" cy="295"/>
            </a:xfrm>
          </p:grpSpPr>
          <p:sp>
            <p:nvSpPr>
              <p:cNvPr id="86"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solidFill>
                    <a:srgbClr val="000000"/>
                  </a:solidFill>
                </a:endParaRPr>
              </a:p>
            </p:txBody>
          </p:sp>
          <p:sp>
            <p:nvSpPr>
              <p:cNvPr id="87"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3. Functions,</a:t>
                </a:r>
              </a:p>
              <a:p>
                <a:pPr algn="ctr" defTabSz="865188" eaLnBrk="0" hangingPunct="0"/>
                <a:r>
                  <a:rPr lang="en-US" sz="1100" b="1" dirty="0">
                    <a:solidFill>
                      <a:srgbClr val="000000"/>
                    </a:solidFill>
                  </a:rPr>
                  <a:t>Services</a:t>
                </a:r>
              </a:p>
            </p:txBody>
          </p:sp>
        </p:grpSp>
        <p:sp>
          <p:nvSpPr>
            <p:cNvPr id="78" name="Bent Arrow 77"/>
            <p:cNvSpPr/>
            <p:nvPr/>
          </p:nvSpPr>
          <p:spPr bwMode="auto">
            <a:xfrm>
              <a:off x="3115304" y="278702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79" name="Bent Arrow 78"/>
            <p:cNvSpPr/>
            <p:nvPr/>
          </p:nvSpPr>
          <p:spPr bwMode="auto">
            <a:xfrm rot="16200000">
              <a:off x="3047042" y="3977646"/>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80" name="Bent Arrow 79"/>
            <p:cNvSpPr/>
            <p:nvPr/>
          </p:nvSpPr>
          <p:spPr bwMode="auto">
            <a:xfrm rot="10800000">
              <a:off x="5423529" y="398717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81" name="Bent Arrow 80"/>
            <p:cNvSpPr/>
            <p:nvPr/>
          </p:nvSpPr>
          <p:spPr bwMode="auto">
            <a:xfrm rot="5400000">
              <a:off x="5436229" y="2836234"/>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82" name="Text Box 30"/>
            <p:cNvSpPr txBox="1">
              <a:spLocks noChangeArrowheads="1"/>
            </p:cNvSpPr>
            <p:nvPr/>
          </p:nvSpPr>
          <p:spPr bwMode="auto">
            <a:xfrm>
              <a:off x="2593016" y="42443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2,3</a:t>
              </a:r>
            </a:p>
          </p:txBody>
        </p:sp>
        <p:sp>
          <p:nvSpPr>
            <p:cNvPr id="83" name="Text Box 30"/>
            <p:cNvSpPr txBox="1">
              <a:spLocks noChangeArrowheads="1"/>
            </p:cNvSpPr>
            <p:nvPr/>
          </p:nvSpPr>
          <p:spPr bwMode="auto">
            <a:xfrm>
              <a:off x="5896603" y="270129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4,1</a:t>
              </a:r>
            </a:p>
          </p:txBody>
        </p:sp>
        <p:sp>
          <p:nvSpPr>
            <p:cNvPr id="84" name="Text Box 30"/>
            <p:cNvSpPr txBox="1">
              <a:spLocks noChangeArrowheads="1"/>
            </p:cNvSpPr>
            <p:nvPr/>
          </p:nvSpPr>
          <p:spPr bwMode="auto">
            <a:xfrm>
              <a:off x="2612066" y="2748922"/>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3,4</a:t>
              </a:r>
            </a:p>
          </p:txBody>
        </p:sp>
        <p:sp>
          <p:nvSpPr>
            <p:cNvPr id="85" name="Text Box 30"/>
            <p:cNvSpPr txBox="1">
              <a:spLocks noChangeArrowheads="1"/>
            </p:cNvSpPr>
            <p:nvPr/>
          </p:nvSpPr>
          <p:spPr bwMode="auto">
            <a:xfrm>
              <a:off x="5974391" y="42824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1,2</a:t>
              </a:r>
            </a:p>
          </p:txBody>
        </p:sp>
      </p:grpSp>
      <p:sp>
        <p:nvSpPr>
          <p:cNvPr id="71" name="Text Box 9"/>
          <p:cNvSpPr txBox="1">
            <a:spLocks noChangeArrowheads="1"/>
          </p:cNvSpPr>
          <p:nvPr/>
        </p:nvSpPr>
        <p:spPr bwMode="auto">
          <a:xfrm>
            <a:off x="4120029" y="2840038"/>
            <a:ext cx="892822" cy="256616"/>
          </a:xfrm>
          <a:prstGeom prst="rect">
            <a:avLst/>
          </a:prstGeom>
          <a:solidFill>
            <a:srgbClr val="7E307E"/>
          </a:solidFill>
          <a:ln w="9525">
            <a:noFill/>
            <a:miter lim="800000"/>
            <a:headEnd/>
            <a:tailEnd/>
          </a:ln>
        </p:spPr>
        <p:txBody>
          <a:bodyPr wrap="none" lIns="86493" tIns="43247" rIns="86493" bIns="43247">
            <a:spAutoFit/>
          </a:bodyPr>
          <a:lstStyle/>
          <a:p>
            <a:pPr algn="ctr" defTabSz="865188" eaLnBrk="0" hangingPunct="0"/>
            <a:r>
              <a:rPr lang="en-US" sz="1100" b="1" dirty="0" smtClean="0">
                <a:solidFill>
                  <a:srgbClr val="FFFFFF"/>
                </a:solidFill>
              </a:rPr>
              <a:t>7.  </a:t>
            </a:r>
            <a:r>
              <a:rPr lang="en-US" sz="1100" b="1" dirty="0">
                <a:solidFill>
                  <a:srgbClr val="FFFFFF"/>
                </a:solidFill>
              </a:rPr>
              <a:t>Mission</a:t>
            </a:r>
          </a:p>
        </p:txBody>
      </p:sp>
      <p:sp>
        <p:nvSpPr>
          <p:cNvPr id="72" name="Text Box 10"/>
          <p:cNvSpPr txBox="1">
            <a:spLocks noChangeArrowheads="1"/>
          </p:cNvSpPr>
          <p:nvPr/>
        </p:nvSpPr>
        <p:spPr bwMode="auto">
          <a:xfrm>
            <a:off x="3514327" y="2440676"/>
            <a:ext cx="2091135" cy="256616"/>
          </a:xfrm>
          <a:prstGeom prst="rect">
            <a:avLst/>
          </a:prstGeom>
          <a:solidFill>
            <a:srgbClr val="7E307E"/>
          </a:solidFill>
          <a:ln w="9525">
            <a:noFill/>
            <a:miter lim="800000"/>
            <a:headEnd/>
            <a:tailEnd/>
          </a:ln>
        </p:spPr>
        <p:txBody>
          <a:bodyPr wrap="square" lIns="86493" tIns="43247" rIns="86493" bIns="43247">
            <a:spAutoFit/>
          </a:bodyPr>
          <a:lstStyle/>
          <a:p>
            <a:pPr algn="ctr" defTabSz="865188" eaLnBrk="0" hangingPunct="0"/>
            <a:r>
              <a:rPr lang="en-US" sz="1100" b="1" dirty="0">
                <a:solidFill>
                  <a:srgbClr val="FFFFFF"/>
                </a:solidFill>
              </a:rPr>
              <a:t>5. Index:  </a:t>
            </a:r>
            <a:r>
              <a:rPr lang="en-US" sz="1100" b="1" dirty="0" smtClean="0">
                <a:solidFill>
                  <a:srgbClr val="FFFFFF"/>
                </a:solidFill>
              </a:rPr>
              <a:t>Location </a:t>
            </a:r>
            <a:r>
              <a:rPr lang="en-US" sz="1100" b="1" dirty="0">
                <a:solidFill>
                  <a:srgbClr val="FFFFFF"/>
                </a:solidFill>
              </a:rPr>
              <a:t>&amp; Time</a:t>
            </a:r>
          </a:p>
        </p:txBody>
      </p:sp>
    </p:spTree>
    <p:extLst>
      <p:ext uri="{BB962C8B-B14F-4D97-AF65-F5344CB8AC3E}">
        <p14:creationId xmlns="" xmlns:p14="http://schemas.microsoft.com/office/powerpoint/2010/main" val="207577787"/>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5"/>
          <p:cNvSpPr txBox="1">
            <a:spLocks noChangeArrowheads="1"/>
          </p:cNvSpPr>
          <p:nvPr/>
        </p:nvSpPr>
        <p:spPr bwMode="auto">
          <a:xfrm>
            <a:off x="4572000" y="2052638"/>
            <a:ext cx="4191000" cy="366712"/>
          </a:xfrm>
          <a:prstGeom prst="rect">
            <a:avLst/>
          </a:prstGeom>
          <a:noFill/>
          <a:ln w="9525">
            <a:noFill/>
            <a:miter lim="800000"/>
            <a:headEnd/>
            <a:tailEnd/>
          </a:ln>
        </p:spPr>
        <p:txBody>
          <a:bodyPr>
            <a:spAutoFit/>
          </a:bodyPr>
          <a:lstStyle/>
          <a:p>
            <a:pPr marL="168275" indent="-168275">
              <a:spcBef>
                <a:spcPct val="50000"/>
              </a:spcBef>
              <a:buFontTx/>
              <a:buChar char="•"/>
            </a:pPr>
            <a:endParaRPr lang="en-US" dirty="0"/>
          </a:p>
        </p:txBody>
      </p:sp>
      <p:sp>
        <p:nvSpPr>
          <p:cNvPr id="54" name="Title 6"/>
          <p:cNvSpPr txBox="1">
            <a:spLocks/>
          </p:cNvSpPr>
          <p:nvPr/>
        </p:nvSpPr>
        <p:spPr bwMode="auto">
          <a:xfrm>
            <a:off x="921496" y="270028"/>
            <a:ext cx="7307358" cy="908777"/>
          </a:xfrm>
          <a:prstGeom prst="rect">
            <a:avLst/>
          </a:prstGeom>
          <a:solidFill>
            <a:schemeClr val="tx2"/>
          </a:solidFill>
          <a:ln w="9525">
            <a:noFill/>
            <a:miter lim="800000"/>
            <a:headEnd/>
            <a:tailEnd/>
          </a:ln>
        </p:spPr>
        <p:txBody>
          <a:bodyPr/>
          <a:lstStyle/>
          <a:p>
            <a:pPr algn="ctr"/>
            <a:r>
              <a:rPr lang="en-US" sz="2400" b="1" dirty="0" smtClean="0">
                <a:solidFill>
                  <a:schemeClr val="bg1"/>
                </a:solidFill>
              </a:rPr>
              <a:t>Supporting Contexts [4/4]</a:t>
            </a:r>
            <a:r>
              <a:rPr lang="en-US" sz="2400" baseline="30000" dirty="0" smtClean="0">
                <a:solidFill>
                  <a:schemeClr val="bg1"/>
                </a:solidFill>
                <a:effectLst>
                  <a:outerShdw blurRad="38100" dist="38100" dir="2700000" algn="tl">
                    <a:srgbClr val="000000">
                      <a:alpha val="43137"/>
                    </a:srgbClr>
                  </a:outerShdw>
                </a:effectLst>
              </a:rPr>
              <a:t> </a:t>
            </a:r>
            <a:r>
              <a:rPr lang="en-US" sz="2400" b="1" baseline="30000" dirty="0" smtClean="0">
                <a:solidFill>
                  <a:schemeClr val="bg1"/>
                </a:solidFill>
                <a:effectLst>
                  <a:outerShdw blurRad="38100" dist="38100" dir="2700000" algn="tl">
                    <a:srgbClr val="000000">
                      <a:alpha val="43137"/>
                    </a:srgbClr>
                  </a:outerShdw>
                </a:effectLst>
              </a:rPr>
              <a:t>‡</a:t>
            </a:r>
            <a:endParaRPr lang="en-US" sz="2400" b="1" dirty="0" smtClean="0">
              <a:solidFill>
                <a:schemeClr val="bg1"/>
              </a:solidFill>
            </a:endParaRPr>
          </a:p>
          <a:p>
            <a:pPr algn="ctr">
              <a:spcBef>
                <a:spcPts val="600"/>
              </a:spcBef>
            </a:pPr>
            <a:r>
              <a:rPr lang="en-US" sz="2000" b="1" dirty="0" smtClean="0">
                <a:solidFill>
                  <a:schemeClr val="bg1"/>
                </a:solidFill>
              </a:rPr>
              <a:t>Level 6: Environment- Military, Civil, Physical, .  .  .</a:t>
            </a:r>
            <a:endParaRPr lang="en-US" sz="2000" b="1" dirty="0">
              <a:solidFill>
                <a:schemeClr val="bg1"/>
              </a:solidFill>
            </a:endParaRPr>
          </a:p>
        </p:txBody>
      </p:sp>
      <p:sp>
        <p:nvSpPr>
          <p:cNvPr id="55" name="TextBox 32"/>
          <p:cNvSpPr txBox="1">
            <a:spLocks noChangeArrowheads="1"/>
          </p:cNvSpPr>
          <p:nvPr/>
        </p:nvSpPr>
        <p:spPr bwMode="auto">
          <a:xfrm>
            <a:off x="5334000" y="6109121"/>
            <a:ext cx="3106258" cy="6463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8100">
            <a:solidFill>
              <a:schemeClr val="tx1"/>
            </a:solidFill>
            <a:miter lim="800000"/>
            <a:headEnd/>
            <a:tailEnd/>
          </a:ln>
        </p:spPr>
        <p:txBody>
          <a:bodyPr wrap="square">
            <a:spAutoFit/>
          </a:bodyPr>
          <a:lstStyle/>
          <a:p>
            <a:pPr algn="ctr"/>
            <a:r>
              <a:rPr lang="en-US" b="1" dirty="0" smtClean="0">
                <a:solidFill>
                  <a:schemeClr val="bg1"/>
                </a:solidFill>
              </a:rPr>
              <a:t>Context is critical for </a:t>
            </a:r>
            <a:r>
              <a:rPr lang="en-US" b="1" u="sng" dirty="0" smtClean="0">
                <a:solidFill>
                  <a:schemeClr val="bg1"/>
                </a:solidFill>
              </a:rPr>
              <a:t>all</a:t>
            </a:r>
            <a:r>
              <a:rPr lang="en-US" b="1" dirty="0" smtClean="0">
                <a:solidFill>
                  <a:schemeClr val="bg1"/>
                </a:solidFill>
              </a:rPr>
              <a:t> mapping levels!</a:t>
            </a:r>
            <a:endParaRPr lang="en-US" b="1" dirty="0">
              <a:solidFill>
                <a:schemeClr val="bg1"/>
              </a:solidFill>
            </a:endParaRPr>
          </a:p>
        </p:txBody>
      </p:sp>
      <p:grpSp>
        <p:nvGrpSpPr>
          <p:cNvPr id="10" name="Group 9"/>
          <p:cNvGrpSpPr/>
          <p:nvPr/>
        </p:nvGrpSpPr>
        <p:grpSpPr>
          <a:xfrm>
            <a:off x="1395412" y="1333500"/>
            <a:ext cx="6353175" cy="4610100"/>
            <a:chOff x="1395412" y="1352550"/>
            <a:chExt cx="6353175" cy="4610100"/>
          </a:xfrm>
        </p:grpSpPr>
        <p:sp>
          <p:nvSpPr>
            <p:cNvPr id="56" name="Rectangle 55"/>
            <p:cNvSpPr/>
            <p:nvPr/>
          </p:nvSpPr>
          <p:spPr bwMode="auto">
            <a:xfrm>
              <a:off x="1395412" y="1352550"/>
              <a:ext cx="6353175" cy="4610100"/>
            </a:xfrm>
            <a:prstGeom prst="rect">
              <a:avLst/>
            </a:prstGeom>
            <a:solidFill>
              <a:srgbClr val="B2B2B2"/>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000" b="1" dirty="0" smtClean="0">
                <a:solidFill>
                  <a:srgbClr val="000000"/>
                </a:solidFill>
                <a:ea typeface="ＭＳ Ｐゴシック" pitchFamily="34" charset="-128"/>
              </a:endParaRPr>
            </a:p>
          </p:txBody>
        </p:sp>
        <p:sp>
          <p:nvSpPr>
            <p:cNvPr id="57" name="Rounded Rectangle 66"/>
            <p:cNvSpPr>
              <a:spLocks noChangeArrowheads="1"/>
            </p:cNvSpPr>
            <p:nvPr/>
          </p:nvSpPr>
          <p:spPr bwMode="auto">
            <a:xfrm>
              <a:off x="1645443" y="1838325"/>
              <a:ext cx="5875337" cy="3971926"/>
            </a:xfrm>
            <a:prstGeom prst="roundRect">
              <a:avLst>
                <a:gd name="adj" fmla="val 0"/>
              </a:avLst>
            </a:prstGeom>
            <a:solidFill>
              <a:srgbClr val="FFFFCC"/>
            </a:solidFill>
            <a:ln w="57150" algn="ctr">
              <a:solidFill>
                <a:srgbClr val="0066FF"/>
              </a:solidFill>
              <a:round/>
              <a:headEnd/>
              <a:tailEnd/>
            </a:ln>
          </p:spPr>
          <p:txBody>
            <a:bodyPr/>
            <a:lstStyle/>
            <a:p>
              <a:pPr eaLnBrk="0" hangingPunct="0"/>
              <a:endParaRPr lang="en-US" sz="2000" b="1" dirty="0">
                <a:solidFill>
                  <a:srgbClr val="000000"/>
                </a:solidFill>
              </a:endParaRPr>
            </a:p>
          </p:txBody>
        </p:sp>
        <p:sp>
          <p:nvSpPr>
            <p:cNvPr id="58" name="Rectangle 57"/>
            <p:cNvSpPr/>
            <p:nvPr/>
          </p:nvSpPr>
          <p:spPr bwMode="auto">
            <a:xfrm>
              <a:off x="2053430" y="2400301"/>
              <a:ext cx="5153025" cy="3219450"/>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000" b="1" dirty="0" smtClean="0">
                <a:solidFill>
                  <a:srgbClr val="000000"/>
                </a:solidFill>
                <a:ea typeface="ＭＳ Ｐゴシック" pitchFamily="34" charset="-128"/>
              </a:endParaRPr>
            </a:p>
          </p:txBody>
        </p:sp>
        <p:sp>
          <p:nvSpPr>
            <p:cNvPr id="59" name="Rounded Rectangle 65"/>
            <p:cNvSpPr>
              <a:spLocks noChangeArrowheads="1"/>
            </p:cNvSpPr>
            <p:nvPr/>
          </p:nvSpPr>
          <p:spPr bwMode="auto">
            <a:xfrm>
              <a:off x="2309018" y="2771775"/>
              <a:ext cx="4629150" cy="2697163"/>
            </a:xfrm>
            <a:prstGeom prst="roundRect">
              <a:avLst>
                <a:gd name="adj" fmla="val 16667"/>
              </a:avLst>
            </a:prstGeom>
            <a:solidFill>
              <a:srgbClr val="CCECFF"/>
            </a:solidFill>
            <a:ln w="57150" algn="ctr">
              <a:solidFill>
                <a:srgbClr val="0066FF"/>
              </a:solidFill>
              <a:round/>
              <a:headEnd/>
              <a:tailEnd/>
            </a:ln>
          </p:spPr>
          <p:txBody>
            <a:bodyPr/>
            <a:lstStyle/>
            <a:p>
              <a:pPr eaLnBrk="0" hangingPunct="0"/>
              <a:endParaRPr lang="en-US" sz="2000" b="1" dirty="0">
                <a:solidFill>
                  <a:srgbClr val="000000"/>
                </a:solidFill>
              </a:endParaRPr>
            </a:p>
          </p:txBody>
        </p:sp>
        <p:sp>
          <p:nvSpPr>
            <p:cNvPr id="60" name="Text Box 10"/>
            <p:cNvSpPr txBox="1">
              <a:spLocks noChangeArrowheads="1"/>
            </p:cNvSpPr>
            <p:nvPr/>
          </p:nvSpPr>
          <p:spPr bwMode="auto">
            <a:xfrm>
              <a:off x="3501230" y="2022475"/>
              <a:ext cx="2241550" cy="257175"/>
            </a:xfrm>
            <a:prstGeom prst="rect">
              <a:avLst/>
            </a:prstGeom>
            <a:solidFill>
              <a:srgbClr val="7E307E"/>
            </a:solidFill>
            <a:ln w="9525">
              <a:noFill/>
              <a:miter lim="800000"/>
              <a:headEnd/>
              <a:tailEnd/>
            </a:ln>
          </p:spPr>
          <p:txBody>
            <a:bodyPr lIns="86493" tIns="43247" rIns="86493" bIns="43247">
              <a:spAutoFit/>
            </a:bodyPr>
            <a:lstStyle/>
            <a:p>
              <a:pPr algn="ctr" defTabSz="865188" eaLnBrk="0" hangingPunct="0"/>
              <a:r>
                <a:rPr lang="en-US" sz="1100" b="1" dirty="0" smtClean="0">
                  <a:solidFill>
                    <a:srgbClr val="FFFFFF"/>
                  </a:solidFill>
                </a:rPr>
                <a:t>7. Why = Purpose, Mission</a:t>
              </a:r>
              <a:endParaRPr lang="en-US" sz="1100" b="1" dirty="0">
                <a:solidFill>
                  <a:srgbClr val="FFFFFF"/>
                </a:solidFill>
              </a:endParaRPr>
            </a:p>
          </p:txBody>
        </p:sp>
        <p:grpSp>
          <p:nvGrpSpPr>
            <p:cNvPr id="61" name="Group 28"/>
            <p:cNvGrpSpPr/>
            <p:nvPr/>
          </p:nvGrpSpPr>
          <p:grpSpPr>
            <a:xfrm>
              <a:off x="2607202" y="3099866"/>
              <a:ext cx="4064000" cy="1997075"/>
              <a:chOff x="2593016" y="2701297"/>
              <a:chExt cx="4064000" cy="1997075"/>
            </a:xfrm>
          </p:grpSpPr>
          <p:grpSp>
            <p:nvGrpSpPr>
              <p:cNvPr id="65" name="Group 41"/>
              <p:cNvGrpSpPr>
                <a:grpSpLocks/>
              </p:cNvGrpSpPr>
              <p:nvPr/>
            </p:nvGrpSpPr>
            <p:grpSpPr bwMode="auto">
              <a:xfrm>
                <a:off x="3727922" y="2778505"/>
                <a:ext cx="1608896" cy="286327"/>
                <a:chOff x="1063" y="1829"/>
                <a:chExt cx="1064" cy="192"/>
              </a:xfrm>
            </p:grpSpPr>
            <p:sp>
              <p:nvSpPr>
                <p:cNvPr id="84"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solidFill>
                      <a:srgbClr val="000000"/>
                    </a:solidFill>
                  </a:endParaRPr>
                </a:p>
              </p:txBody>
            </p:sp>
            <p:sp>
              <p:nvSpPr>
                <p:cNvPr id="85" name="Text Box 43"/>
                <p:cNvSpPr txBox="1">
                  <a:spLocks noChangeArrowheads="1"/>
                </p:cNvSpPr>
                <p:nvPr/>
              </p:nvSpPr>
              <p:spPr bwMode="auto">
                <a:xfrm>
                  <a:off x="1063" y="1849"/>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solidFill>
                        <a:srgbClr val="000000"/>
                      </a:solidFill>
                    </a:rPr>
                    <a:t>  </a:t>
                  </a:r>
                  <a:r>
                    <a:rPr lang="en-US" sz="1100" b="1" dirty="0">
                      <a:solidFill>
                        <a:srgbClr val="000000"/>
                      </a:solidFill>
                    </a:rPr>
                    <a:t>4. Tasks, Operations</a:t>
                  </a:r>
                </a:p>
              </p:txBody>
            </p:sp>
          </p:grpSp>
          <p:grpSp>
            <p:nvGrpSpPr>
              <p:cNvPr id="66" name="Group 44"/>
              <p:cNvGrpSpPr>
                <a:grpSpLocks/>
              </p:cNvGrpSpPr>
              <p:nvPr/>
            </p:nvGrpSpPr>
            <p:grpSpPr bwMode="auto">
              <a:xfrm>
                <a:off x="5282241" y="3525210"/>
                <a:ext cx="1266825" cy="428625"/>
                <a:chOff x="1887" y="1983"/>
                <a:chExt cx="798" cy="270"/>
              </a:xfrm>
            </p:grpSpPr>
            <p:sp>
              <p:nvSpPr>
                <p:cNvPr id="82"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solidFill>
                      <a:srgbClr val="000000"/>
                    </a:solidFill>
                  </a:endParaRPr>
                </a:p>
              </p:txBody>
            </p:sp>
            <p:sp>
              <p:nvSpPr>
                <p:cNvPr id="83"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FFFFFF"/>
                      </a:solidFill>
                    </a:rPr>
                    <a:t>1. Interactions,</a:t>
                  </a:r>
                </a:p>
                <a:p>
                  <a:pPr algn="ctr" defTabSz="865188" eaLnBrk="0" hangingPunct="0"/>
                  <a:r>
                    <a:rPr lang="en-US" sz="1100" b="1" dirty="0">
                      <a:solidFill>
                        <a:srgbClr val="FFFFFF"/>
                      </a:solidFill>
                    </a:rPr>
                    <a:t>Effects</a:t>
                  </a:r>
                </a:p>
              </p:txBody>
            </p:sp>
          </p:grpSp>
          <p:grpSp>
            <p:nvGrpSpPr>
              <p:cNvPr id="67" name="Group 85"/>
              <p:cNvGrpSpPr>
                <a:grpSpLocks/>
              </p:cNvGrpSpPr>
              <p:nvPr/>
            </p:nvGrpSpPr>
            <p:grpSpPr bwMode="auto">
              <a:xfrm>
                <a:off x="3715378" y="4245935"/>
                <a:ext cx="1757363" cy="452437"/>
                <a:chOff x="5192713" y="5326336"/>
                <a:chExt cx="1757363" cy="452164"/>
              </a:xfrm>
            </p:grpSpPr>
            <p:sp>
              <p:nvSpPr>
                <p:cNvPr id="80"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solidFill>
                      <a:srgbClr val="000000"/>
                    </a:solidFill>
                  </a:endParaRPr>
                </a:p>
              </p:txBody>
            </p:sp>
            <p:sp>
              <p:nvSpPr>
                <p:cNvPr id="81"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2. Personnel, Units</a:t>
                  </a:r>
                </a:p>
                <a:p>
                  <a:pPr algn="ctr" defTabSz="865188" eaLnBrk="0" hangingPunct="0"/>
                  <a:r>
                    <a:rPr lang="en-US" sz="1100" b="1" dirty="0">
                      <a:solidFill>
                        <a:srgbClr val="000000"/>
                      </a:solidFill>
                    </a:rPr>
                    <a:t>Components, Systems</a:t>
                  </a:r>
                </a:p>
              </p:txBody>
            </p:sp>
          </p:grpSp>
          <p:grpSp>
            <p:nvGrpSpPr>
              <p:cNvPr id="69" name="Group 50"/>
              <p:cNvGrpSpPr>
                <a:grpSpLocks/>
              </p:cNvGrpSpPr>
              <p:nvPr/>
            </p:nvGrpSpPr>
            <p:grpSpPr bwMode="auto">
              <a:xfrm>
                <a:off x="2693028" y="3510923"/>
                <a:ext cx="1089025" cy="439444"/>
                <a:chOff x="814" y="2638"/>
                <a:chExt cx="720" cy="295"/>
              </a:xfrm>
            </p:grpSpPr>
            <p:sp>
              <p:nvSpPr>
                <p:cNvPr id="78"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solidFill>
                      <a:srgbClr val="000000"/>
                    </a:solidFill>
                  </a:endParaRPr>
                </a:p>
              </p:txBody>
            </p:sp>
            <p:sp>
              <p:nvSpPr>
                <p:cNvPr id="79"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rgbClr val="000000"/>
                      </a:solidFill>
                    </a:rPr>
                    <a:t>3. Functions,</a:t>
                  </a:r>
                </a:p>
                <a:p>
                  <a:pPr algn="ctr" defTabSz="865188" eaLnBrk="0" hangingPunct="0"/>
                  <a:r>
                    <a:rPr lang="en-US" sz="1100" b="1" dirty="0">
                      <a:solidFill>
                        <a:srgbClr val="000000"/>
                      </a:solidFill>
                    </a:rPr>
                    <a:t>Services</a:t>
                  </a:r>
                </a:p>
              </p:txBody>
            </p:sp>
          </p:grpSp>
          <p:sp>
            <p:nvSpPr>
              <p:cNvPr id="70" name="Bent Arrow 69"/>
              <p:cNvSpPr/>
              <p:nvPr/>
            </p:nvSpPr>
            <p:spPr bwMode="auto">
              <a:xfrm>
                <a:off x="3115304" y="278702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71" name="Bent Arrow 70"/>
              <p:cNvSpPr/>
              <p:nvPr/>
            </p:nvSpPr>
            <p:spPr bwMode="auto">
              <a:xfrm rot="16200000">
                <a:off x="3047042" y="3977646"/>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72" name="Bent Arrow 71"/>
              <p:cNvSpPr/>
              <p:nvPr/>
            </p:nvSpPr>
            <p:spPr bwMode="auto">
              <a:xfrm rot="10800000">
                <a:off x="5423529" y="398717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73" name="Bent Arrow 72"/>
              <p:cNvSpPr/>
              <p:nvPr/>
            </p:nvSpPr>
            <p:spPr bwMode="auto">
              <a:xfrm rot="5400000">
                <a:off x="5436229" y="2836234"/>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solidFill>
                    <a:srgbClr val="000000"/>
                  </a:solidFill>
                  <a:ea typeface="ＭＳ Ｐゴシック" pitchFamily="34" charset="-128"/>
                  <a:cs typeface="Arial"/>
                </a:endParaRPr>
              </a:p>
            </p:txBody>
          </p:sp>
          <p:sp>
            <p:nvSpPr>
              <p:cNvPr id="74" name="Text Box 30"/>
              <p:cNvSpPr txBox="1">
                <a:spLocks noChangeArrowheads="1"/>
              </p:cNvSpPr>
              <p:nvPr/>
            </p:nvSpPr>
            <p:spPr bwMode="auto">
              <a:xfrm>
                <a:off x="2593016" y="42443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2,3</a:t>
                </a:r>
              </a:p>
            </p:txBody>
          </p:sp>
          <p:sp>
            <p:nvSpPr>
              <p:cNvPr id="75" name="Text Box 30"/>
              <p:cNvSpPr txBox="1">
                <a:spLocks noChangeArrowheads="1"/>
              </p:cNvSpPr>
              <p:nvPr/>
            </p:nvSpPr>
            <p:spPr bwMode="auto">
              <a:xfrm>
                <a:off x="5896603" y="270129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4,1</a:t>
                </a:r>
              </a:p>
            </p:txBody>
          </p:sp>
          <p:sp>
            <p:nvSpPr>
              <p:cNvPr id="76" name="Text Box 30"/>
              <p:cNvSpPr txBox="1">
                <a:spLocks noChangeArrowheads="1"/>
              </p:cNvSpPr>
              <p:nvPr/>
            </p:nvSpPr>
            <p:spPr bwMode="auto">
              <a:xfrm>
                <a:off x="2612066" y="2748922"/>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3,4</a:t>
                </a:r>
              </a:p>
            </p:txBody>
          </p:sp>
          <p:sp>
            <p:nvSpPr>
              <p:cNvPr id="77" name="Text Box 30"/>
              <p:cNvSpPr txBox="1">
                <a:spLocks noChangeArrowheads="1"/>
              </p:cNvSpPr>
              <p:nvPr/>
            </p:nvSpPr>
            <p:spPr bwMode="auto">
              <a:xfrm>
                <a:off x="5974391" y="42824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solidFill>
                      <a:srgbClr val="000000"/>
                    </a:solidFill>
                  </a:rPr>
                  <a:t>O</a:t>
                </a:r>
                <a:r>
                  <a:rPr lang="en-US" b="1" baseline="-25000" dirty="0">
                    <a:solidFill>
                      <a:srgbClr val="000000"/>
                    </a:solidFill>
                  </a:rPr>
                  <a:t>1,2</a:t>
                </a:r>
              </a:p>
            </p:txBody>
          </p:sp>
        </p:grpSp>
        <p:sp>
          <p:nvSpPr>
            <p:cNvPr id="62" name="Text Box 9"/>
            <p:cNvSpPr txBox="1">
              <a:spLocks noChangeArrowheads="1"/>
            </p:cNvSpPr>
            <p:nvPr/>
          </p:nvSpPr>
          <p:spPr bwMode="auto">
            <a:xfrm>
              <a:off x="4120029" y="2859088"/>
              <a:ext cx="892822" cy="256616"/>
            </a:xfrm>
            <a:prstGeom prst="rect">
              <a:avLst/>
            </a:prstGeom>
            <a:solidFill>
              <a:srgbClr val="7E307E"/>
            </a:solidFill>
            <a:ln w="9525">
              <a:noFill/>
              <a:miter lim="800000"/>
              <a:headEnd/>
              <a:tailEnd/>
            </a:ln>
          </p:spPr>
          <p:txBody>
            <a:bodyPr wrap="none" lIns="86493" tIns="43247" rIns="86493" bIns="43247">
              <a:spAutoFit/>
            </a:bodyPr>
            <a:lstStyle/>
            <a:p>
              <a:pPr algn="ctr" defTabSz="865188" eaLnBrk="0" hangingPunct="0"/>
              <a:r>
                <a:rPr lang="en-US" sz="1100" b="1" dirty="0" smtClean="0">
                  <a:solidFill>
                    <a:srgbClr val="FFFFFF"/>
                  </a:solidFill>
                </a:rPr>
                <a:t>7.  </a:t>
              </a:r>
              <a:r>
                <a:rPr lang="en-US" sz="1100" b="1" dirty="0">
                  <a:solidFill>
                    <a:srgbClr val="FFFFFF"/>
                  </a:solidFill>
                </a:rPr>
                <a:t>Mission</a:t>
              </a:r>
            </a:p>
          </p:txBody>
        </p:sp>
        <p:sp>
          <p:nvSpPr>
            <p:cNvPr id="63" name="Text Box 10"/>
            <p:cNvSpPr txBox="1">
              <a:spLocks noChangeArrowheads="1"/>
            </p:cNvSpPr>
            <p:nvPr/>
          </p:nvSpPr>
          <p:spPr bwMode="auto">
            <a:xfrm>
              <a:off x="3514327" y="2459726"/>
              <a:ext cx="2091135" cy="256616"/>
            </a:xfrm>
            <a:prstGeom prst="rect">
              <a:avLst/>
            </a:prstGeom>
            <a:solidFill>
              <a:srgbClr val="7E307E"/>
            </a:solidFill>
            <a:ln w="9525">
              <a:noFill/>
              <a:miter lim="800000"/>
              <a:headEnd/>
              <a:tailEnd/>
            </a:ln>
          </p:spPr>
          <p:txBody>
            <a:bodyPr wrap="square" lIns="86493" tIns="43247" rIns="86493" bIns="43247">
              <a:spAutoFit/>
            </a:bodyPr>
            <a:lstStyle/>
            <a:p>
              <a:pPr algn="ctr" defTabSz="865188" eaLnBrk="0" hangingPunct="0"/>
              <a:r>
                <a:rPr lang="en-US" sz="1100" b="1" dirty="0">
                  <a:solidFill>
                    <a:srgbClr val="FFFFFF"/>
                  </a:solidFill>
                </a:rPr>
                <a:t>5. Index:  </a:t>
              </a:r>
              <a:r>
                <a:rPr lang="en-US" sz="1100" b="1" dirty="0" smtClean="0">
                  <a:solidFill>
                    <a:srgbClr val="FFFFFF"/>
                  </a:solidFill>
                </a:rPr>
                <a:t>Location </a:t>
              </a:r>
              <a:r>
                <a:rPr lang="en-US" sz="1100" b="1" dirty="0">
                  <a:solidFill>
                    <a:srgbClr val="FFFFFF"/>
                  </a:solidFill>
                </a:rPr>
                <a:t>&amp; Time</a:t>
              </a:r>
            </a:p>
          </p:txBody>
        </p:sp>
        <p:sp>
          <p:nvSpPr>
            <p:cNvPr id="86" name="Text Box 8"/>
            <p:cNvSpPr txBox="1">
              <a:spLocks noChangeArrowheads="1"/>
            </p:cNvSpPr>
            <p:nvPr/>
          </p:nvSpPr>
          <p:spPr bwMode="auto">
            <a:xfrm>
              <a:off x="2625326" y="1480506"/>
              <a:ext cx="3874406" cy="256616"/>
            </a:xfrm>
            <a:prstGeom prst="rect">
              <a:avLst/>
            </a:prstGeom>
            <a:solidFill>
              <a:srgbClr val="7E307E"/>
            </a:solidFill>
            <a:ln w="9525">
              <a:noFill/>
              <a:miter lim="800000"/>
              <a:headEnd/>
              <a:tailEnd/>
            </a:ln>
          </p:spPr>
          <p:txBody>
            <a:bodyPr wrap="none" lIns="86493" tIns="43247" rIns="86493" bIns="43247">
              <a:spAutoFit/>
            </a:bodyPr>
            <a:lstStyle/>
            <a:p>
              <a:pPr algn="ctr" defTabSz="865188" eaLnBrk="0" hangingPunct="0"/>
              <a:r>
                <a:rPr lang="en-US" sz="1100" b="1" dirty="0"/>
                <a:t>   </a:t>
              </a:r>
              <a:r>
                <a:rPr lang="en-US" sz="1100" b="1" dirty="0">
                  <a:solidFill>
                    <a:schemeClr val="bg1"/>
                  </a:solidFill>
                </a:rPr>
                <a:t>6. Context, Environment (Military, Civil, Physical, etc.)</a:t>
              </a:r>
            </a:p>
          </p:txBody>
        </p:sp>
      </p:grpSp>
      <p:sp>
        <p:nvSpPr>
          <p:cNvPr id="37" name="TextBox 36"/>
          <p:cNvSpPr txBox="1"/>
          <p:nvPr/>
        </p:nvSpPr>
        <p:spPr>
          <a:xfrm>
            <a:off x="463824" y="6189633"/>
            <a:ext cx="3248949" cy="369332"/>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l="100000" b="100000"/>
            </a:path>
            <a:tileRect t="-100000" r="-100000"/>
          </a:gradFill>
          <a:ln w="19050">
            <a:solidFill>
              <a:schemeClr val="tx1"/>
            </a:solidFill>
          </a:ln>
        </p:spPr>
        <p:txBody>
          <a:bodyPr wrap="square" rtlCol="0">
            <a:spAutoFit/>
          </a:bodyPr>
          <a:lstStyle/>
          <a:p>
            <a:pPr algn="ctr"/>
            <a:r>
              <a:rPr lang="en-US" sz="2000" b="1" baseline="30000" dirty="0" smtClean="0"/>
              <a:t>‡ </a:t>
            </a:r>
            <a:r>
              <a:rPr lang="en-US" b="1" dirty="0" smtClean="0"/>
              <a:t>The OPFOR is not shown!</a:t>
            </a:r>
            <a:endParaRPr lang="en-US" b="1" dirty="0"/>
          </a:p>
        </p:txBody>
      </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77872" y="737711"/>
            <a:ext cx="7781905" cy="5663089"/>
          </a:xfrm>
          <a:prstGeom prst="rect">
            <a:avLst/>
          </a:prstGeom>
          <a:noFill/>
          <a:ln w="9525">
            <a:noFill/>
            <a:miter lim="800000"/>
            <a:headEnd/>
            <a:tailEnd/>
          </a:ln>
        </p:spPr>
        <p:txBody>
          <a:bodyPr wrap="square">
            <a:spAutoFit/>
          </a:bodyPr>
          <a:lstStyle/>
          <a:p>
            <a:pPr marL="228600" indent="-228600">
              <a:spcBef>
                <a:spcPts val="1200"/>
              </a:spcBef>
              <a:buFont typeface="Wingdings" pitchFamily="2" charset="2"/>
              <a:buChar char="§"/>
            </a:pPr>
            <a:r>
              <a:rPr lang="en-US" sz="2000" dirty="0" smtClean="0">
                <a:solidFill>
                  <a:srgbClr val="000000"/>
                </a:solidFill>
              </a:rPr>
              <a:t>In the main, acquisition programs are pursued </a:t>
            </a:r>
            <a:r>
              <a:rPr lang="en-US" sz="2000" u="sng" dirty="0" smtClean="0"/>
              <a:t>without detailed explanation</a:t>
            </a:r>
            <a:r>
              <a:rPr lang="en-US" sz="2000" dirty="0" smtClean="0"/>
              <a:t> of the value added in </a:t>
            </a:r>
            <a:r>
              <a:rPr lang="en-US" sz="2000" u="sng" dirty="0" smtClean="0"/>
              <a:t>operational context</a:t>
            </a:r>
            <a:r>
              <a:rPr lang="en-US" sz="2000" dirty="0" smtClean="0"/>
              <a:t>, relative to higher and lower level missions, using a standard language. </a:t>
            </a:r>
          </a:p>
          <a:p>
            <a:pPr marL="228600" indent="-228600">
              <a:spcBef>
                <a:spcPts val="1200"/>
              </a:spcBef>
              <a:buFont typeface="Wingdings" pitchFamily="2" charset="2"/>
              <a:buChar char="§"/>
            </a:pPr>
            <a:r>
              <a:rPr lang="en-US" sz="2000" dirty="0" smtClean="0">
                <a:solidFill>
                  <a:srgbClr val="000000"/>
                </a:solidFill>
              </a:rPr>
              <a:t>Effectiveness analyses (e.g., requirements, wargames, test, evaluation </a:t>
            </a:r>
            <a:r>
              <a:rPr lang="en-US" sz="2000" dirty="0" smtClean="0"/>
              <a:t>activities) are therefore not documented in a way that clearly </a:t>
            </a:r>
            <a:r>
              <a:rPr lang="en-US" sz="2000" u="sng" dirty="0" smtClean="0"/>
              <a:t>relates system requirements</a:t>
            </a:r>
            <a:r>
              <a:rPr lang="en-US" sz="2000" dirty="0" smtClean="0"/>
              <a:t> to </a:t>
            </a:r>
            <a:r>
              <a:rPr lang="en-US" sz="2000" u="sng" dirty="0" smtClean="0"/>
              <a:t>operational necessity </a:t>
            </a:r>
            <a:r>
              <a:rPr lang="en-US" sz="2000" dirty="0" smtClean="0"/>
              <a:t>using approved doctrinal terms.</a:t>
            </a:r>
            <a:endParaRPr lang="en-US" sz="2000" strike="sngStrike" dirty="0" smtClean="0"/>
          </a:p>
          <a:p>
            <a:pPr marL="228600" indent="-228600">
              <a:spcBef>
                <a:spcPts val="1200"/>
              </a:spcBef>
              <a:buFont typeface="Wingdings" pitchFamily="2" charset="2"/>
              <a:buChar char="§"/>
            </a:pPr>
            <a:r>
              <a:rPr lang="en-US" sz="2000" dirty="0" smtClean="0">
                <a:solidFill>
                  <a:srgbClr val="000000"/>
                </a:solidFill>
              </a:rPr>
              <a:t>Absent formal mission descriptions:</a:t>
            </a:r>
          </a:p>
          <a:p>
            <a:pPr lvl="1" indent="-228600">
              <a:spcBef>
                <a:spcPts val="600"/>
              </a:spcBef>
              <a:buFont typeface="Arial" pitchFamily="34" charset="0"/>
              <a:buChar char="•"/>
            </a:pPr>
            <a:r>
              <a:rPr lang="en-US" dirty="0" smtClean="0">
                <a:solidFill>
                  <a:srgbClr val="000000"/>
                </a:solidFill>
              </a:rPr>
              <a:t>Material and soldier performance metrics are evaluated with </a:t>
            </a:r>
            <a:r>
              <a:rPr lang="en-US" u="sng" dirty="0" smtClean="0">
                <a:solidFill>
                  <a:srgbClr val="000000"/>
                </a:solidFill>
              </a:rPr>
              <a:t>incomplete </a:t>
            </a:r>
            <a:r>
              <a:rPr lang="en-US" u="sng" dirty="0" smtClean="0"/>
              <a:t>knowledge</a:t>
            </a:r>
            <a:r>
              <a:rPr lang="en-US" dirty="0" smtClean="0"/>
              <a:t> of risk vs. reward trade-offs</a:t>
            </a:r>
            <a:endParaRPr lang="en-US" u="sng" dirty="0" smtClean="0"/>
          </a:p>
          <a:p>
            <a:pPr lvl="1" indent="-228600">
              <a:spcBef>
                <a:spcPts val="600"/>
              </a:spcBef>
              <a:buFont typeface="Arial" pitchFamily="34" charset="0"/>
              <a:buChar char="•"/>
            </a:pPr>
            <a:r>
              <a:rPr lang="en-US" dirty="0" smtClean="0">
                <a:solidFill>
                  <a:srgbClr val="000000"/>
                </a:solidFill>
              </a:rPr>
              <a:t>Acquisition activities proceed without standard, shareable </a:t>
            </a:r>
            <a:r>
              <a:rPr lang="en-US" dirty="0" smtClean="0"/>
              <a:t>performance and effectiveness metrics</a:t>
            </a:r>
          </a:p>
          <a:p>
            <a:pPr lvl="1" indent="-228600">
              <a:spcBef>
                <a:spcPts val="600"/>
              </a:spcBef>
              <a:buFont typeface="Arial" pitchFamily="34" charset="0"/>
              <a:buChar char="•"/>
            </a:pPr>
            <a:r>
              <a:rPr lang="en-US" dirty="0" smtClean="0">
                <a:solidFill>
                  <a:srgbClr val="000000"/>
                </a:solidFill>
              </a:rPr>
              <a:t>Specific analytic and test activities are prosecuted in isolation without the ability to </a:t>
            </a:r>
            <a:r>
              <a:rPr lang="en-US" u="sng" dirty="0" smtClean="0">
                <a:solidFill>
                  <a:srgbClr val="000000"/>
                </a:solidFill>
              </a:rPr>
              <a:t>integrate</a:t>
            </a:r>
            <a:r>
              <a:rPr lang="en-US" dirty="0" smtClean="0">
                <a:solidFill>
                  <a:srgbClr val="000000"/>
                </a:solidFill>
              </a:rPr>
              <a:t> them holistically.</a:t>
            </a:r>
          </a:p>
          <a:p>
            <a:pPr lvl="1" indent="-228600">
              <a:spcBef>
                <a:spcPts val="600"/>
              </a:spcBef>
              <a:buFont typeface="Arial" pitchFamily="34" charset="0"/>
              <a:buChar char="•"/>
            </a:pPr>
            <a:r>
              <a:rPr lang="en-US" dirty="0" smtClean="0">
                <a:solidFill>
                  <a:srgbClr val="000000"/>
                </a:solidFill>
              </a:rPr>
              <a:t>System-of-System analyses proceed in the absence of requisite operational “team” context obtainable only from formal operational specification.</a:t>
            </a:r>
          </a:p>
        </p:txBody>
      </p:sp>
      <p:sp>
        <p:nvSpPr>
          <p:cNvPr id="2" name="Title 6"/>
          <p:cNvSpPr txBox="1">
            <a:spLocks/>
          </p:cNvSpPr>
          <p:nvPr/>
        </p:nvSpPr>
        <p:spPr>
          <a:xfrm>
            <a:off x="1704975" y="173620"/>
            <a:ext cx="5753100" cy="370390"/>
          </a:xfrm>
          <a:prstGeom prst="rect">
            <a:avLst/>
          </a:prstGeom>
          <a:solidFill>
            <a:schemeClr val="tx2"/>
          </a:solidFill>
        </p:spPr>
        <p:txBody>
          <a:bodyPr/>
          <a:lstStyle/>
          <a:p>
            <a:pPr algn="ctr" eaLnBrk="0" hangingPunct="0">
              <a:lnSpc>
                <a:spcPct val="85000"/>
              </a:lnSpc>
              <a:spcBef>
                <a:spcPts val="1800"/>
              </a:spcBef>
              <a:spcAft>
                <a:spcPts val="600"/>
              </a:spcAft>
              <a:defRPr/>
            </a:pPr>
            <a:r>
              <a:rPr lang="en-US" sz="2400" b="1" kern="0" dirty="0" smtClean="0">
                <a:solidFill>
                  <a:srgbClr val="FFFFFF"/>
                </a:solidFill>
                <a:latin typeface="Arial"/>
                <a:ea typeface="MS PGothic" pitchFamily="34" charset="-128"/>
                <a:cs typeface="Arial"/>
              </a:rPr>
              <a:t>Problem Statement</a:t>
            </a:r>
            <a:endParaRPr lang="en-US" sz="2400" b="1" kern="0" dirty="0">
              <a:solidFill>
                <a:srgbClr val="FFFFFF"/>
              </a:solidFill>
              <a:latin typeface="Arial"/>
              <a:ea typeface="MS PGothic" pitchFamily="34" charset="-128"/>
              <a:cs typeface="Arial"/>
            </a:endParaRPr>
          </a:p>
        </p:txBody>
      </p:sp>
    </p:spTree>
    <p:extLst>
      <p:ext uri="{BB962C8B-B14F-4D97-AF65-F5344CB8AC3E}">
        <p14:creationId xmlns="" xmlns:p14="http://schemas.microsoft.com/office/powerpoint/2010/main" val="432679457"/>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bwMode="auto">
          <a:xfrm>
            <a:off x="534987" y="504343"/>
            <a:ext cx="8105775" cy="438150"/>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Interactions between Opposing Forces</a:t>
            </a:r>
          </a:p>
        </p:txBody>
      </p:sp>
      <p:sp>
        <p:nvSpPr>
          <p:cNvPr id="95" name="AutoShape 3"/>
          <p:cNvSpPr>
            <a:spLocks noChangeArrowheads="1"/>
          </p:cNvSpPr>
          <p:nvPr/>
        </p:nvSpPr>
        <p:spPr bwMode="auto">
          <a:xfrm>
            <a:off x="4631814" y="1844291"/>
            <a:ext cx="3611300" cy="2635170"/>
          </a:xfrm>
          <a:prstGeom prst="flowChartAlternateProcess">
            <a:avLst/>
          </a:prstGeom>
          <a:solidFill>
            <a:srgbClr val="FFCCCC">
              <a:alpha val="60000"/>
            </a:srgbClr>
          </a:solidFill>
          <a:ln w="57150">
            <a:solidFill>
              <a:srgbClr val="FF0000"/>
            </a:solidFill>
            <a:miter lim="800000"/>
            <a:headEnd/>
            <a:tailEnd/>
          </a:ln>
          <a:effectLst/>
        </p:spPr>
        <p:txBody>
          <a:bodyPr wrap="none" anchor="ctr"/>
          <a:lstStyle/>
          <a:p>
            <a:endParaRPr lang="en-US" dirty="0"/>
          </a:p>
        </p:txBody>
      </p:sp>
      <p:sp>
        <p:nvSpPr>
          <p:cNvPr id="93" name="AutoShape 3"/>
          <p:cNvSpPr>
            <a:spLocks noChangeArrowheads="1"/>
          </p:cNvSpPr>
          <p:nvPr/>
        </p:nvSpPr>
        <p:spPr bwMode="auto">
          <a:xfrm>
            <a:off x="902838" y="1840316"/>
            <a:ext cx="3611300" cy="2635170"/>
          </a:xfrm>
          <a:prstGeom prst="flowChartAlternateProcess">
            <a:avLst/>
          </a:prstGeom>
          <a:solidFill>
            <a:srgbClr val="CCECFF">
              <a:alpha val="60000"/>
            </a:srgbClr>
          </a:solidFill>
          <a:ln w="57150">
            <a:solidFill>
              <a:srgbClr val="0000FF"/>
            </a:solidFill>
            <a:miter lim="800000"/>
            <a:headEnd/>
            <a:tailEnd/>
          </a:ln>
          <a:effectLst/>
        </p:spPr>
        <p:txBody>
          <a:bodyPr wrap="none" anchor="ctr"/>
          <a:lstStyle/>
          <a:p>
            <a:endParaRPr lang="en-US" dirty="0"/>
          </a:p>
        </p:txBody>
      </p:sp>
      <p:sp>
        <p:nvSpPr>
          <p:cNvPr id="32770" name="Text Box 25"/>
          <p:cNvSpPr txBox="1">
            <a:spLocks noChangeArrowheads="1"/>
          </p:cNvSpPr>
          <p:nvPr/>
        </p:nvSpPr>
        <p:spPr bwMode="auto">
          <a:xfrm>
            <a:off x="4572000" y="2052638"/>
            <a:ext cx="4191000" cy="366712"/>
          </a:xfrm>
          <a:prstGeom prst="rect">
            <a:avLst/>
          </a:prstGeom>
          <a:noFill/>
          <a:ln w="9525">
            <a:noFill/>
            <a:miter lim="800000"/>
            <a:headEnd/>
            <a:tailEnd/>
          </a:ln>
        </p:spPr>
        <p:txBody>
          <a:bodyPr>
            <a:spAutoFit/>
          </a:bodyPr>
          <a:lstStyle/>
          <a:p>
            <a:pPr marL="168275" indent="-168275">
              <a:spcBef>
                <a:spcPct val="50000"/>
              </a:spcBef>
              <a:buFontTx/>
              <a:buChar char="•"/>
            </a:pPr>
            <a:endParaRPr lang="en-US" dirty="0"/>
          </a:p>
        </p:txBody>
      </p:sp>
      <p:sp>
        <p:nvSpPr>
          <p:cNvPr id="30" name="Bent Arrow 29"/>
          <p:cNvSpPr/>
          <p:nvPr/>
        </p:nvSpPr>
        <p:spPr bwMode="auto">
          <a:xfrm>
            <a:off x="1532313" y="2343233"/>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1" name="Bent Arrow 30"/>
          <p:cNvSpPr/>
          <p:nvPr/>
        </p:nvSpPr>
        <p:spPr bwMode="auto">
          <a:xfrm rot="16200000">
            <a:off x="1487201" y="3510707"/>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2" name="Bent Arrow 31"/>
          <p:cNvSpPr/>
          <p:nvPr/>
        </p:nvSpPr>
        <p:spPr bwMode="auto">
          <a:xfrm rot="10800000">
            <a:off x="3794238" y="3566533"/>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3" name="Bent Arrow 32"/>
          <p:cNvSpPr/>
          <p:nvPr/>
        </p:nvSpPr>
        <p:spPr bwMode="auto">
          <a:xfrm rot="5400000">
            <a:off x="3853238" y="2392445"/>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4" name="Text Box 30"/>
          <p:cNvSpPr txBox="1">
            <a:spLocks noChangeArrowheads="1"/>
          </p:cNvSpPr>
          <p:nvPr/>
        </p:nvSpPr>
        <p:spPr bwMode="auto">
          <a:xfrm>
            <a:off x="1010025" y="3800558"/>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2,3</a:t>
            </a:r>
          </a:p>
        </p:txBody>
      </p:sp>
      <p:sp>
        <p:nvSpPr>
          <p:cNvPr id="36" name="Text Box 30"/>
          <p:cNvSpPr txBox="1">
            <a:spLocks noChangeArrowheads="1"/>
          </p:cNvSpPr>
          <p:nvPr/>
        </p:nvSpPr>
        <p:spPr bwMode="auto">
          <a:xfrm>
            <a:off x="1029075" y="2305133"/>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3,4</a:t>
            </a:r>
          </a:p>
        </p:txBody>
      </p:sp>
      <p:grpSp>
        <p:nvGrpSpPr>
          <p:cNvPr id="2" name="Group 41"/>
          <p:cNvGrpSpPr>
            <a:grpSpLocks/>
          </p:cNvGrpSpPr>
          <p:nvPr/>
        </p:nvGrpSpPr>
        <p:grpSpPr bwMode="auto">
          <a:xfrm>
            <a:off x="5348916" y="2324060"/>
            <a:ext cx="1608896" cy="295275"/>
            <a:chOff x="1076" y="1823"/>
            <a:chExt cx="1064" cy="198"/>
          </a:xfrm>
        </p:grpSpPr>
        <p:sp>
          <p:nvSpPr>
            <p:cNvPr id="65"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66" name="Text Box 43"/>
            <p:cNvSpPr txBox="1">
              <a:spLocks noChangeArrowheads="1"/>
            </p:cNvSpPr>
            <p:nvPr/>
          </p:nvSpPr>
          <p:spPr bwMode="auto">
            <a:xfrm>
              <a:off x="1076" y="1823"/>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Tasks, Operations</a:t>
              </a:r>
            </a:p>
          </p:txBody>
        </p:sp>
      </p:grpSp>
      <p:grpSp>
        <p:nvGrpSpPr>
          <p:cNvPr id="3" name="Group 85"/>
          <p:cNvGrpSpPr>
            <a:grpSpLocks/>
          </p:cNvGrpSpPr>
          <p:nvPr/>
        </p:nvGrpSpPr>
        <p:grpSpPr bwMode="auto">
          <a:xfrm>
            <a:off x="5409310" y="3818342"/>
            <a:ext cx="1757363" cy="452437"/>
            <a:chOff x="5192713" y="5326336"/>
            <a:chExt cx="1757363" cy="452164"/>
          </a:xfrm>
        </p:grpSpPr>
        <p:sp>
          <p:nvSpPr>
            <p:cNvPr id="61"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62"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sp>
        <p:nvSpPr>
          <p:cNvPr id="52" name="Bent Arrow 51"/>
          <p:cNvSpPr/>
          <p:nvPr/>
        </p:nvSpPr>
        <p:spPr bwMode="auto">
          <a:xfrm rot="10800000" flipH="1">
            <a:off x="4734061" y="3575230"/>
            <a:ext cx="591909" cy="663395"/>
          </a:xfrm>
          <a:prstGeom prst="bentArrow">
            <a:avLst>
              <a:gd name="adj1" fmla="val 25000"/>
              <a:gd name="adj2" fmla="val 25000"/>
              <a:gd name="adj3" fmla="val 19134"/>
              <a:gd name="adj4" fmla="val 43750"/>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54" name="Bent Arrow 53"/>
          <p:cNvSpPr/>
          <p:nvPr/>
        </p:nvSpPr>
        <p:spPr bwMode="auto">
          <a:xfrm rot="16200000" flipH="1">
            <a:off x="4637829" y="2430405"/>
            <a:ext cx="613460" cy="583033"/>
          </a:xfrm>
          <a:prstGeom prst="bentArrow">
            <a:avLst>
              <a:gd name="adj1" fmla="val 28236"/>
              <a:gd name="adj2" fmla="val 25000"/>
              <a:gd name="adj3" fmla="val 29854"/>
              <a:gd name="adj4" fmla="val 52441"/>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55" name="Text Box 30"/>
          <p:cNvSpPr txBox="1">
            <a:spLocks noChangeArrowheads="1"/>
          </p:cNvSpPr>
          <p:nvPr/>
        </p:nvSpPr>
        <p:spPr bwMode="auto">
          <a:xfrm>
            <a:off x="7643601" y="3740975"/>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2,3</a:t>
            </a:r>
          </a:p>
        </p:txBody>
      </p:sp>
      <p:sp>
        <p:nvSpPr>
          <p:cNvPr id="57" name="Text Box 30"/>
          <p:cNvSpPr txBox="1">
            <a:spLocks noChangeArrowheads="1"/>
          </p:cNvSpPr>
          <p:nvPr/>
        </p:nvSpPr>
        <p:spPr bwMode="auto">
          <a:xfrm>
            <a:off x="7581635" y="2233973"/>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3,4</a:t>
            </a:r>
          </a:p>
        </p:txBody>
      </p:sp>
      <p:grpSp>
        <p:nvGrpSpPr>
          <p:cNvPr id="4" name="Group 50"/>
          <p:cNvGrpSpPr>
            <a:grpSpLocks/>
          </p:cNvGrpSpPr>
          <p:nvPr/>
        </p:nvGrpSpPr>
        <p:grpSpPr bwMode="auto">
          <a:xfrm>
            <a:off x="7107655" y="3069063"/>
            <a:ext cx="1089025" cy="439444"/>
            <a:chOff x="814" y="2638"/>
            <a:chExt cx="720" cy="295"/>
          </a:xfrm>
        </p:grpSpPr>
        <p:sp>
          <p:nvSpPr>
            <p:cNvPr id="91"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92"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sp>
        <p:nvSpPr>
          <p:cNvPr id="94" name="Text Box 19"/>
          <p:cNvSpPr txBox="1">
            <a:spLocks noChangeArrowheads="1"/>
          </p:cNvSpPr>
          <p:nvPr/>
        </p:nvSpPr>
        <p:spPr bwMode="auto">
          <a:xfrm>
            <a:off x="2339463" y="3077762"/>
            <a:ext cx="1387596" cy="395115"/>
          </a:xfrm>
          <a:prstGeom prst="rect">
            <a:avLst/>
          </a:prstGeom>
          <a:noFill/>
          <a:ln w="9525">
            <a:noFill/>
            <a:miter lim="800000"/>
            <a:headEnd/>
            <a:tailEnd/>
          </a:ln>
          <a:effectLst/>
        </p:spPr>
        <p:txBody>
          <a:bodyPr wrap="square" lIns="86493" tIns="43247" rIns="86493" bIns="43247">
            <a:spAutoFit/>
          </a:bodyPr>
          <a:lstStyle/>
          <a:p>
            <a:pPr algn="ctr" defTabSz="865188"/>
            <a:r>
              <a:rPr lang="en-US" sz="2000" b="1" dirty="0">
                <a:solidFill>
                  <a:srgbClr val="0000FF"/>
                </a:solidFill>
              </a:rPr>
              <a:t>OWNFOR</a:t>
            </a:r>
          </a:p>
        </p:txBody>
      </p:sp>
      <p:sp>
        <p:nvSpPr>
          <p:cNvPr id="96" name="Text Box 19"/>
          <p:cNvSpPr txBox="1">
            <a:spLocks noChangeArrowheads="1"/>
          </p:cNvSpPr>
          <p:nvPr/>
        </p:nvSpPr>
        <p:spPr bwMode="auto">
          <a:xfrm>
            <a:off x="5408684" y="3068116"/>
            <a:ext cx="1387596" cy="395115"/>
          </a:xfrm>
          <a:prstGeom prst="rect">
            <a:avLst/>
          </a:prstGeom>
          <a:noFill/>
          <a:ln w="9525">
            <a:noFill/>
            <a:miter lim="800000"/>
            <a:headEnd/>
            <a:tailEnd/>
          </a:ln>
          <a:effectLst/>
        </p:spPr>
        <p:txBody>
          <a:bodyPr wrap="square" lIns="86493" tIns="43247" rIns="86493" bIns="43247">
            <a:spAutoFit/>
          </a:bodyPr>
          <a:lstStyle/>
          <a:p>
            <a:pPr algn="ctr" defTabSz="865188"/>
            <a:r>
              <a:rPr lang="en-US" sz="2000" b="1" dirty="0" smtClean="0">
                <a:solidFill>
                  <a:srgbClr val="FF0000"/>
                </a:solidFill>
              </a:rPr>
              <a:t>OPFOR</a:t>
            </a:r>
            <a:endParaRPr lang="en-US" sz="2000" b="1" dirty="0">
              <a:solidFill>
                <a:srgbClr val="FF0000"/>
              </a:solidFill>
            </a:endParaRPr>
          </a:p>
        </p:txBody>
      </p:sp>
      <p:sp>
        <p:nvSpPr>
          <p:cNvPr id="50" name="Text Box 19"/>
          <p:cNvSpPr txBox="1">
            <a:spLocks noChangeArrowheads="1"/>
          </p:cNvSpPr>
          <p:nvPr/>
        </p:nvSpPr>
        <p:spPr bwMode="auto">
          <a:xfrm>
            <a:off x="2500297" y="1208510"/>
            <a:ext cx="4175155" cy="395115"/>
          </a:xfrm>
          <a:prstGeom prst="rect">
            <a:avLst/>
          </a:prstGeom>
          <a:noFill/>
          <a:ln w="9525">
            <a:noFill/>
            <a:miter lim="800000"/>
            <a:headEnd/>
            <a:tailEnd/>
          </a:ln>
          <a:effectLst/>
        </p:spPr>
        <p:txBody>
          <a:bodyPr wrap="square" lIns="86493" tIns="43247" rIns="86493" bIns="43247">
            <a:spAutoFit/>
          </a:bodyPr>
          <a:lstStyle/>
          <a:p>
            <a:pPr algn="ctr" defTabSz="865188"/>
            <a:r>
              <a:rPr lang="en-US" sz="2000" b="1" dirty="0" smtClean="0"/>
              <a:t>Self and Cross Interactions</a:t>
            </a:r>
            <a:endParaRPr lang="en-US" sz="2000" b="1" dirty="0"/>
          </a:p>
        </p:txBody>
      </p:sp>
      <p:grpSp>
        <p:nvGrpSpPr>
          <p:cNvPr id="5" name="Group 41"/>
          <p:cNvGrpSpPr>
            <a:grpSpLocks/>
          </p:cNvGrpSpPr>
          <p:nvPr/>
        </p:nvGrpSpPr>
        <p:grpSpPr bwMode="auto">
          <a:xfrm>
            <a:off x="2164589" y="2325771"/>
            <a:ext cx="1608896" cy="295275"/>
            <a:chOff x="1076" y="1823"/>
            <a:chExt cx="1064" cy="198"/>
          </a:xfrm>
        </p:grpSpPr>
        <p:sp>
          <p:nvSpPr>
            <p:cNvPr id="44"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45" name="Text Box 43"/>
            <p:cNvSpPr txBox="1">
              <a:spLocks noChangeArrowheads="1"/>
            </p:cNvSpPr>
            <p:nvPr/>
          </p:nvSpPr>
          <p:spPr bwMode="auto">
            <a:xfrm>
              <a:off x="1076" y="1823"/>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Tasks, Operations</a:t>
              </a:r>
            </a:p>
          </p:txBody>
        </p:sp>
      </p:grpSp>
      <p:grpSp>
        <p:nvGrpSpPr>
          <p:cNvPr id="6" name="Group 85"/>
          <p:cNvGrpSpPr>
            <a:grpSpLocks/>
          </p:cNvGrpSpPr>
          <p:nvPr/>
        </p:nvGrpSpPr>
        <p:grpSpPr bwMode="auto">
          <a:xfrm>
            <a:off x="2132387" y="3802146"/>
            <a:ext cx="1757363" cy="452437"/>
            <a:chOff x="5192713" y="5326336"/>
            <a:chExt cx="1757363" cy="452164"/>
          </a:xfrm>
        </p:grpSpPr>
        <p:sp>
          <p:nvSpPr>
            <p:cNvPr id="40"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41"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grpSp>
        <p:nvGrpSpPr>
          <p:cNvPr id="7" name="Group 44"/>
          <p:cNvGrpSpPr>
            <a:grpSpLocks/>
          </p:cNvGrpSpPr>
          <p:nvPr/>
        </p:nvGrpSpPr>
        <p:grpSpPr bwMode="auto">
          <a:xfrm>
            <a:off x="3907600" y="3081421"/>
            <a:ext cx="1266825" cy="428625"/>
            <a:chOff x="1887" y="1983"/>
            <a:chExt cx="798" cy="270"/>
          </a:xfrm>
        </p:grpSpPr>
        <p:sp>
          <p:nvSpPr>
            <p:cNvPr id="42"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43"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chemeClr val="bg1"/>
                  </a:solidFill>
                </a:rPr>
                <a:t>1. Interactions,</a:t>
              </a:r>
            </a:p>
            <a:p>
              <a:pPr algn="ctr" defTabSz="865188" eaLnBrk="0" hangingPunct="0"/>
              <a:r>
                <a:rPr lang="en-US" sz="1100" b="1" dirty="0">
                  <a:solidFill>
                    <a:schemeClr val="bg1"/>
                  </a:solidFill>
                </a:rPr>
                <a:t>Effects</a:t>
              </a:r>
            </a:p>
          </p:txBody>
        </p:sp>
      </p:grpSp>
      <p:grpSp>
        <p:nvGrpSpPr>
          <p:cNvPr id="8" name="Group 50"/>
          <p:cNvGrpSpPr>
            <a:grpSpLocks/>
          </p:cNvGrpSpPr>
          <p:nvPr/>
        </p:nvGrpSpPr>
        <p:grpSpPr bwMode="auto">
          <a:xfrm>
            <a:off x="1110037" y="3067134"/>
            <a:ext cx="1089025" cy="439444"/>
            <a:chOff x="814" y="2638"/>
            <a:chExt cx="720" cy="295"/>
          </a:xfrm>
        </p:grpSpPr>
        <p:sp>
          <p:nvSpPr>
            <p:cNvPr id="38"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39"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9" name="Group 81"/>
          <p:cNvGrpSpPr/>
          <p:nvPr/>
        </p:nvGrpSpPr>
        <p:grpSpPr>
          <a:xfrm>
            <a:off x="3681044" y="3509478"/>
            <a:ext cx="1772562" cy="390202"/>
            <a:chOff x="3681044" y="3825912"/>
            <a:chExt cx="1772562" cy="390202"/>
          </a:xfrm>
        </p:grpSpPr>
        <p:sp>
          <p:nvSpPr>
            <p:cNvPr id="83" name="Text Box 30"/>
            <p:cNvSpPr txBox="1">
              <a:spLocks noChangeArrowheads="1"/>
            </p:cNvSpPr>
            <p:nvPr/>
          </p:nvSpPr>
          <p:spPr bwMode="auto">
            <a:xfrm>
              <a:off x="3681044" y="3825912"/>
              <a:ext cx="597289" cy="365125"/>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b="1" dirty="0"/>
                <a:t>O</a:t>
              </a:r>
              <a:r>
                <a:rPr lang="en-US" b="1" baseline="-25000" dirty="0"/>
                <a:t>1,2</a:t>
              </a:r>
            </a:p>
          </p:txBody>
        </p:sp>
        <p:sp>
          <p:nvSpPr>
            <p:cNvPr id="84" name="Text Box 30"/>
            <p:cNvSpPr txBox="1">
              <a:spLocks noChangeArrowheads="1"/>
            </p:cNvSpPr>
            <p:nvPr/>
          </p:nvSpPr>
          <p:spPr bwMode="auto">
            <a:xfrm>
              <a:off x="4856317" y="3850989"/>
              <a:ext cx="597289" cy="365125"/>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b="1" dirty="0"/>
                <a:t>O</a:t>
              </a:r>
              <a:r>
                <a:rPr lang="en-US" b="1" baseline="-25000" dirty="0"/>
                <a:t>1,2</a:t>
              </a:r>
            </a:p>
          </p:txBody>
        </p:sp>
      </p:grpSp>
      <p:grpSp>
        <p:nvGrpSpPr>
          <p:cNvPr id="11" name="Group 98"/>
          <p:cNvGrpSpPr/>
          <p:nvPr/>
        </p:nvGrpSpPr>
        <p:grpSpPr>
          <a:xfrm>
            <a:off x="3569596" y="2581600"/>
            <a:ext cx="1969344" cy="378629"/>
            <a:chOff x="3569596" y="2874884"/>
            <a:chExt cx="1969344" cy="378629"/>
          </a:xfrm>
        </p:grpSpPr>
        <p:sp>
          <p:nvSpPr>
            <p:cNvPr id="35" name="Text Box 30"/>
            <p:cNvSpPr txBox="1">
              <a:spLocks noChangeArrowheads="1"/>
            </p:cNvSpPr>
            <p:nvPr/>
          </p:nvSpPr>
          <p:spPr bwMode="auto">
            <a:xfrm>
              <a:off x="3569596" y="2874884"/>
              <a:ext cx="682625" cy="365125"/>
            </a:xfrm>
            <a:prstGeom prst="rect">
              <a:avLst/>
            </a:prstGeom>
            <a:noFill/>
            <a:ln w="9525">
              <a:noFill/>
              <a:miter lim="800000"/>
              <a:headEnd/>
              <a:tailEnd/>
            </a:ln>
          </p:spPr>
          <p:txBody>
            <a:bodyPr lIns="86493" tIns="43247" rIns="86493" bIns="43247">
              <a:spAutoFit/>
            </a:bodyPr>
            <a:lstStyle/>
            <a:p>
              <a:pPr algn="ctr" defTabSz="865188" eaLnBrk="0" hangingPunct="0"/>
              <a:r>
                <a:rPr lang="en-US" b="1" dirty="0"/>
                <a:t>O</a:t>
              </a:r>
              <a:r>
                <a:rPr lang="en-US" b="1" baseline="-25000" dirty="0"/>
                <a:t>4,1</a:t>
              </a:r>
            </a:p>
          </p:txBody>
        </p:sp>
        <p:sp>
          <p:nvSpPr>
            <p:cNvPr id="97" name="Text Box 30"/>
            <p:cNvSpPr txBox="1">
              <a:spLocks noChangeArrowheads="1"/>
            </p:cNvSpPr>
            <p:nvPr/>
          </p:nvSpPr>
          <p:spPr bwMode="auto">
            <a:xfrm>
              <a:off x="4856315" y="2888388"/>
              <a:ext cx="682625" cy="365125"/>
            </a:xfrm>
            <a:prstGeom prst="rect">
              <a:avLst/>
            </a:prstGeom>
            <a:noFill/>
            <a:ln w="9525">
              <a:noFill/>
              <a:miter lim="800000"/>
              <a:headEnd/>
              <a:tailEnd/>
            </a:ln>
          </p:spPr>
          <p:txBody>
            <a:bodyPr lIns="86493" tIns="43247" rIns="86493" bIns="43247">
              <a:spAutoFit/>
            </a:bodyPr>
            <a:lstStyle/>
            <a:p>
              <a:pPr algn="ctr" defTabSz="865188" eaLnBrk="0" hangingPunct="0"/>
              <a:r>
                <a:rPr lang="en-US" b="1" dirty="0"/>
                <a:t>O</a:t>
              </a:r>
              <a:r>
                <a:rPr lang="en-US" b="1" baseline="-25000" dirty="0"/>
                <a:t>4,1</a:t>
              </a:r>
            </a:p>
          </p:txBody>
        </p:sp>
      </p:grpSp>
      <p:sp>
        <p:nvSpPr>
          <p:cNvPr id="101" name="Bent Arrow 100"/>
          <p:cNvSpPr/>
          <p:nvPr/>
        </p:nvSpPr>
        <p:spPr bwMode="auto">
          <a:xfrm flipH="1">
            <a:off x="7024830" y="2319546"/>
            <a:ext cx="615633" cy="705028"/>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102" name="Bent Arrow 101"/>
          <p:cNvSpPr/>
          <p:nvPr/>
        </p:nvSpPr>
        <p:spPr bwMode="auto">
          <a:xfrm rot="5400000" flipH="1">
            <a:off x="7093020" y="3503204"/>
            <a:ext cx="615633" cy="634236"/>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grpSp>
        <p:nvGrpSpPr>
          <p:cNvPr id="10" name="Group 68"/>
          <p:cNvGrpSpPr/>
          <p:nvPr/>
        </p:nvGrpSpPr>
        <p:grpSpPr>
          <a:xfrm>
            <a:off x="304800" y="4925688"/>
            <a:ext cx="1547149" cy="1523999"/>
            <a:chOff x="3123235" y="4994478"/>
            <a:chExt cx="1547149" cy="1523999"/>
          </a:xfrm>
        </p:grpSpPr>
        <p:sp>
          <p:nvSpPr>
            <p:cNvPr id="74" name="Bent Arrow 73"/>
            <p:cNvSpPr/>
            <p:nvPr/>
          </p:nvSpPr>
          <p:spPr bwMode="auto">
            <a:xfrm rot="5400000">
              <a:off x="3946967" y="5185459"/>
              <a:ext cx="844952" cy="601883"/>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9" name="Bent Arrow 78"/>
            <p:cNvSpPr/>
            <p:nvPr/>
          </p:nvSpPr>
          <p:spPr bwMode="auto">
            <a:xfrm rot="10800000">
              <a:off x="3742923" y="5916594"/>
              <a:ext cx="844952" cy="601883"/>
            </a:xfrm>
            <a:prstGeom prst="ben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0" name="Bent Arrow 79"/>
            <p:cNvSpPr/>
            <p:nvPr/>
          </p:nvSpPr>
          <p:spPr bwMode="auto">
            <a:xfrm rot="16200000">
              <a:off x="3001701" y="5733330"/>
              <a:ext cx="844952" cy="601883"/>
            </a:xfrm>
            <a:prstGeom prst="ben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1" name="Bent Arrow 80"/>
            <p:cNvSpPr/>
            <p:nvPr/>
          </p:nvSpPr>
          <p:spPr bwMode="auto">
            <a:xfrm>
              <a:off x="3211975" y="4994478"/>
              <a:ext cx="844952" cy="601883"/>
            </a:xfrm>
            <a:prstGeom prst="ben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grpSp>
        <p:nvGrpSpPr>
          <p:cNvPr id="59" name="Group 50"/>
          <p:cNvGrpSpPr/>
          <p:nvPr/>
        </p:nvGrpSpPr>
        <p:grpSpPr>
          <a:xfrm flipH="1">
            <a:off x="7239000" y="4925688"/>
            <a:ext cx="1591520" cy="1529788"/>
            <a:chOff x="3123235" y="4994478"/>
            <a:chExt cx="1547149" cy="1523999"/>
          </a:xfrm>
          <a:solidFill>
            <a:srgbClr val="FF0000"/>
          </a:solidFill>
        </p:grpSpPr>
        <p:sp>
          <p:nvSpPr>
            <p:cNvPr id="60" name="Bent Arrow 59"/>
            <p:cNvSpPr/>
            <p:nvPr/>
          </p:nvSpPr>
          <p:spPr bwMode="auto">
            <a:xfrm rot="5400000">
              <a:off x="3946967" y="5185459"/>
              <a:ext cx="844952" cy="601883"/>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8" name="Bent Arrow 67"/>
            <p:cNvSpPr/>
            <p:nvPr/>
          </p:nvSpPr>
          <p:spPr bwMode="auto">
            <a:xfrm rot="10800000">
              <a:off x="3742923" y="5916594"/>
              <a:ext cx="844952" cy="601883"/>
            </a:xfrm>
            <a:prstGeom prst="bentArrow">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9" name="Bent Arrow 68"/>
            <p:cNvSpPr/>
            <p:nvPr/>
          </p:nvSpPr>
          <p:spPr bwMode="auto">
            <a:xfrm rot="16200000">
              <a:off x="3001701" y="5733330"/>
              <a:ext cx="844952" cy="601883"/>
            </a:xfrm>
            <a:prstGeom prst="bentArrow">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0" name="Bent Arrow 69"/>
            <p:cNvSpPr/>
            <p:nvPr/>
          </p:nvSpPr>
          <p:spPr bwMode="auto">
            <a:xfrm>
              <a:off x="3211975" y="4994478"/>
              <a:ext cx="844952" cy="601883"/>
            </a:xfrm>
            <a:prstGeom prst="bent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grpSp>
        <p:nvGrpSpPr>
          <p:cNvPr id="71" name="Group 70"/>
          <p:cNvGrpSpPr/>
          <p:nvPr/>
        </p:nvGrpSpPr>
        <p:grpSpPr>
          <a:xfrm>
            <a:off x="1991069" y="4925688"/>
            <a:ext cx="2428531" cy="1529788"/>
            <a:chOff x="3844944" y="4988690"/>
            <a:chExt cx="2428531" cy="1529788"/>
          </a:xfrm>
        </p:grpSpPr>
        <p:grpSp>
          <p:nvGrpSpPr>
            <p:cNvPr id="72" name="Group 50"/>
            <p:cNvGrpSpPr/>
            <p:nvPr/>
          </p:nvGrpSpPr>
          <p:grpSpPr>
            <a:xfrm flipH="1">
              <a:off x="4766830" y="4988690"/>
              <a:ext cx="1506645" cy="1529788"/>
              <a:chOff x="3123235" y="4994478"/>
              <a:chExt cx="1464640" cy="1523999"/>
            </a:xfrm>
            <a:solidFill>
              <a:srgbClr val="FF0000"/>
            </a:solidFill>
          </p:grpSpPr>
          <p:sp>
            <p:nvSpPr>
              <p:cNvPr id="75" name="Bent Arrow 74"/>
              <p:cNvSpPr/>
              <p:nvPr/>
            </p:nvSpPr>
            <p:spPr bwMode="auto">
              <a:xfrm rot="10800000">
                <a:off x="3742923" y="5916594"/>
                <a:ext cx="844952" cy="601883"/>
              </a:xfrm>
              <a:prstGeom prst="bentArrow">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6" name="Bent Arrow 75"/>
              <p:cNvSpPr/>
              <p:nvPr/>
            </p:nvSpPr>
            <p:spPr bwMode="auto">
              <a:xfrm rot="16200000">
                <a:off x="3001701" y="5733330"/>
                <a:ext cx="844952" cy="601883"/>
              </a:xfrm>
              <a:prstGeom prst="bentArrow">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7" name="Bent Arrow 76"/>
              <p:cNvSpPr/>
              <p:nvPr/>
            </p:nvSpPr>
            <p:spPr bwMode="auto">
              <a:xfrm>
                <a:off x="3211975" y="4994478"/>
                <a:ext cx="844952" cy="601883"/>
              </a:xfrm>
              <a:prstGeom prst="bent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sp>
          <p:nvSpPr>
            <p:cNvPr id="73" name="Bent Arrow 72"/>
            <p:cNvSpPr/>
            <p:nvPr/>
          </p:nvSpPr>
          <p:spPr bwMode="auto">
            <a:xfrm rot="5400000">
              <a:off x="4022202" y="4885280"/>
              <a:ext cx="844952" cy="1199468"/>
            </a:xfrm>
            <a:prstGeom prst="bentArrow">
              <a:avLst>
                <a:gd name="adj1" fmla="val 19521"/>
                <a:gd name="adj2" fmla="val 25000"/>
                <a:gd name="adj3" fmla="val 25000"/>
                <a:gd name="adj4" fmla="val 41010"/>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grpSp>
        <p:nvGrpSpPr>
          <p:cNvPr id="78" name="Group 77"/>
          <p:cNvGrpSpPr/>
          <p:nvPr/>
        </p:nvGrpSpPr>
        <p:grpSpPr>
          <a:xfrm>
            <a:off x="4724400" y="4925688"/>
            <a:ext cx="2376126" cy="1523999"/>
            <a:chOff x="2924976" y="4994477"/>
            <a:chExt cx="2376126" cy="1523999"/>
          </a:xfrm>
        </p:grpSpPr>
        <p:grpSp>
          <p:nvGrpSpPr>
            <p:cNvPr id="82" name="Group 68"/>
            <p:cNvGrpSpPr/>
            <p:nvPr/>
          </p:nvGrpSpPr>
          <p:grpSpPr>
            <a:xfrm>
              <a:off x="2924976" y="4994477"/>
              <a:ext cx="1464640" cy="1523999"/>
              <a:chOff x="3123235" y="4994478"/>
              <a:chExt cx="1464640" cy="1523999"/>
            </a:xfrm>
          </p:grpSpPr>
          <p:sp>
            <p:nvSpPr>
              <p:cNvPr id="86" name="Bent Arrow 85"/>
              <p:cNvSpPr/>
              <p:nvPr/>
            </p:nvSpPr>
            <p:spPr bwMode="auto">
              <a:xfrm rot="10800000">
                <a:off x="3742923" y="5916594"/>
                <a:ext cx="844952" cy="601883"/>
              </a:xfrm>
              <a:prstGeom prst="ben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7" name="Bent Arrow 86"/>
              <p:cNvSpPr/>
              <p:nvPr/>
            </p:nvSpPr>
            <p:spPr bwMode="auto">
              <a:xfrm rot="16200000">
                <a:off x="3001701" y="5733330"/>
                <a:ext cx="844952" cy="601883"/>
              </a:xfrm>
              <a:prstGeom prst="ben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8" name="Bent Arrow 87"/>
              <p:cNvSpPr/>
              <p:nvPr/>
            </p:nvSpPr>
            <p:spPr bwMode="auto">
              <a:xfrm>
                <a:off x="3211975" y="4994478"/>
                <a:ext cx="844952" cy="601883"/>
              </a:xfrm>
              <a:prstGeom prst="ben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sp>
          <p:nvSpPr>
            <p:cNvPr id="85" name="Bent Arrow 84"/>
            <p:cNvSpPr/>
            <p:nvPr/>
          </p:nvSpPr>
          <p:spPr bwMode="auto">
            <a:xfrm rot="16200000" flipH="1">
              <a:off x="4275191" y="4880652"/>
              <a:ext cx="848162" cy="1203660"/>
            </a:xfrm>
            <a:prstGeom prst="bentArrow">
              <a:avLst>
                <a:gd name="adj1" fmla="val 22271"/>
                <a:gd name="adj2" fmla="val 25682"/>
                <a:gd name="adj3" fmla="val 25000"/>
                <a:gd name="adj4" fmla="val 39656"/>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spTree>
    <p:extLst>
      <p:ext uri="{BB962C8B-B14F-4D97-AF65-F5344CB8AC3E}">
        <p14:creationId xmlns="" xmlns:p14="http://schemas.microsoft.com/office/powerpoint/2010/main" val="1634235768"/>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4000"/>
                            </p:stCondLst>
                            <p:childTnLst>
                              <p:par>
                                <p:cTn id="9" presetID="10" presetClass="entr" presetSubtype="0" fill="hold" nodeType="afterEffect">
                                  <p:stCondLst>
                                    <p:cond delay="10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2000"/>
                                        <p:tgtEl>
                                          <p:spTgt spid="59"/>
                                        </p:tgtEl>
                                      </p:cBhvr>
                                    </p:animEffect>
                                  </p:childTnLst>
                                </p:cTn>
                              </p:par>
                            </p:childTnLst>
                          </p:cTn>
                        </p:par>
                        <p:par>
                          <p:cTn id="12" fill="hold">
                            <p:stCondLst>
                              <p:cond delay="7000"/>
                            </p:stCondLst>
                            <p:childTnLst>
                              <p:par>
                                <p:cTn id="13" presetID="10" presetClass="entr" presetSubtype="0" fill="hold" nodeType="afterEffect">
                                  <p:stCondLst>
                                    <p:cond delay="100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2000"/>
                                        <p:tgtEl>
                                          <p:spTgt spid="71"/>
                                        </p:tgtEl>
                                      </p:cBhvr>
                                    </p:animEffect>
                                  </p:childTnLst>
                                </p:cTn>
                              </p:par>
                            </p:childTnLst>
                          </p:cTn>
                        </p:par>
                        <p:par>
                          <p:cTn id="16" fill="hold">
                            <p:stCondLst>
                              <p:cond delay="10000"/>
                            </p:stCondLst>
                            <p:childTnLst>
                              <p:par>
                                <p:cTn id="17" presetID="10" presetClass="entr" presetSubtype="0" fill="hold" nodeType="afterEffect">
                                  <p:stCondLst>
                                    <p:cond delay="10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2"/>
          <p:cNvGrpSpPr/>
          <p:nvPr/>
        </p:nvGrpSpPr>
        <p:grpSpPr>
          <a:xfrm>
            <a:off x="2798443" y="2633141"/>
            <a:ext cx="4064000" cy="1949450"/>
            <a:chOff x="2593016" y="2748922"/>
            <a:chExt cx="4064000" cy="1949450"/>
          </a:xfrm>
        </p:grpSpPr>
        <p:grpSp>
          <p:nvGrpSpPr>
            <p:cNvPr id="11" name="Group 41"/>
            <p:cNvGrpSpPr>
              <a:grpSpLocks/>
            </p:cNvGrpSpPr>
            <p:nvPr/>
          </p:nvGrpSpPr>
          <p:grpSpPr bwMode="auto">
            <a:xfrm>
              <a:off x="3747580" y="2778505"/>
              <a:ext cx="1608896" cy="286327"/>
              <a:chOff x="1076" y="1829"/>
              <a:chExt cx="1064" cy="192"/>
            </a:xfrm>
          </p:grpSpPr>
          <p:sp>
            <p:nvSpPr>
              <p:cNvPr id="212"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213" name="Text Box 43"/>
              <p:cNvSpPr txBox="1">
                <a:spLocks noChangeArrowheads="1"/>
              </p:cNvSpPr>
              <p:nvPr/>
            </p:nvSpPr>
            <p:spPr bwMode="auto">
              <a:xfrm>
                <a:off x="1076" y="1836"/>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Tasks, Operations</a:t>
                </a:r>
              </a:p>
            </p:txBody>
          </p:sp>
        </p:grpSp>
        <p:grpSp>
          <p:nvGrpSpPr>
            <p:cNvPr id="12" name="Group 44"/>
            <p:cNvGrpSpPr>
              <a:grpSpLocks/>
            </p:cNvGrpSpPr>
            <p:nvPr/>
          </p:nvGrpSpPr>
          <p:grpSpPr bwMode="auto">
            <a:xfrm>
              <a:off x="5282241" y="3525210"/>
              <a:ext cx="1266825" cy="428625"/>
              <a:chOff x="1887" y="1983"/>
              <a:chExt cx="798" cy="270"/>
            </a:xfrm>
          </p:grpSpPr>
          <p:sp>
            <p:nvSpPr>
              <p:cNvPr id="210"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211"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chemeClr val="bg1"/>
                    </a:solidFill>
                  </a:rPr>
                  <a:t>1. Interactions,</a:t>
                </a:r>
              </a:p>
              <a:p>
                <a:pPr algn="ctr" defTabSz="865188" eaLnBrk="0" hangingPunct="0"/>
                <a:r>
                  <a:rPr lang="en-US" sz="1100" b="1" dirty="0">
                    <a:solidFill>
                      <a:schemeClr val="bg1"/>
                    </a:solidFill>
                  </a:rPr>
                  <a:t>Effects</a:t>
                </a:r>
              </a:p>
            </p:txBody>
          </p:sp>
        </p:grpSp>
        <p:grpSp>
          <p:nvGrpSpPr>
            <p:cNvPr id="13" name="Group 85"/>
            <p:cNvGrpSpPr>
              <a:grpSpLocks/>
            </p:cNvGrpSpPr>
            <p:nvPr/>
          </p:nvGrpSpPr>
          <p:grpSpPr bwMode="auto">
            <a:xfrm>
              <a:off x="3715378" y="4245935"/>
              <a:ext cx="1757363" cy="452437"/>
              <a:chOff x="5192713" y="5326336"/>
              <a:chExt cx="1757363" cy="452164"/>
            </a:xfrm>
          </p:grpSpPr>
          <p:sp>
            <p:nvSpPr>
              <p:cNvPr id="208"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209"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grpSp>
          <p:nvGrpSpPr>
            <p:cNvPr id="14" name="Group 50"/>
            <p:cNvGrpSpPr>
              <a:grpSpLocks/>
            </p:cNvGrpSpPr>
            <p:nvPr/>
          </p:nvGrpSpPr>
          <p:grpSpPr bwMode="auto">
            <a:xfrm>
              <a:off x="2693028" y="3510923"/>
              <a:ext cx="1089025" cy="439444"/>
              <a:chOff x="814" y="2638"/>
              <a:chExt cx="720" cy="295"/>
            </a:xfrm>
          </p:grpSpPr>
          <p:sp>
            <p:nvSpPr>
              <p:cNvPr id="206"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207"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sp>
          <p:nvSpPr>
            <p:cNvPr id="198" name="Bent Arrow 197"/>
            <p:cNvSpPr/>
            <p:nvPr/>
          </p:nvSpPr>
          <p:spPr bwMode="auto">
            <a:xfrm>
              <a:off x="3115304" y="278702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199" name="Bent Arrow 198"/>
            <p:cNvSpPr/>
            <p:nvPr/>
          </p:nvSpPr>
          <p:spPr bwMode="auto">
            <a:xfrm rot="16200000">
              <a:off x="3047042" y="3977646"/>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0" name="Bent Arrow 199"/>
            <p:cNvSpPr/>
            <p:nvPr/>
          </p:nvSpPr>
          <p:spPr bwMode="auto">
            <a:xfrm rot="10800000">
              <a:off x="5423529" y="398717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1" name="Bent Arrow 200"/>
            <p:cNvSpPr/>
            <p:nvPr/>
          </p:nvSpPr>
          <p:spPr bwMode="auto">
            <a:xfrm rot="5400000">
              <a:off x="5436229" y="2836234"/>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202" name="Text Box 30"/>
            <p:cNvSpPr txBox="1">
              <a:spLocks noChangeArrowheads="1"/>
            </p:cNvSpPr>
            <p:nvPr/>
          </p:nvSpPr>
          <p:spPr bwMode="auto">
            <a:xfrm>
              <a:off x="2593016" y="42443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2,3</a:t>
              </a:r>
            </a:p>
          </p:txBody>
        </p:sp>
        <p:sp>
          <p:nvSpPr>
            <p:cNvPr id="203" name="Text Box 30"/>
            <p:cNvSpPr txBox="1">
              <a:spLocks noChangeArrowheads="1"/>
            </p:cNvSpPr>
            <p:nvPr/>
          </p:nvSpPr>
          <p:spPr bwMode="auto">
            <a:xfrm>
              <a:off x="5915653" y="27965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4,1</a:t>
              </a:r>
            </a:p>
          </p:txBody>
        </p:sp>
        <p:sp>
          <p:nvSpPr>
            <p:cNvPr id="204" name="Text Box 30"/>
            <p:cNvSpPr txBox="1">
              <a:spLocks noChangeArrowheads="1"/>
            </p:cNvSpPr>
            <p:nvPr/>
          </p:nvSpPr>
          <p:spPr bwMode="auto">
            <a:xfrm>
              <a:off x="2612066" y="2748922"/>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3,4</a:t>
              </a:r>
            </a:p>
          </p:txBody>
        </p:sp>
        <p:sp>
          <p:nvSpPr>
            <p:cNvPr id="205" name="Text Box 30"/>
            <p:cNvSpPr txBox="1">
              <a:spLocks noChangeArrowheads="1"/>
            </p:cNvSpPr>
            <p:nvPr/>
          </p:nvSpPr>
          <p:spPr bwMode="auto">
            <a:xfrm>
              <a:off x="5974391" y="4282447"/>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1,2</a:t>
              </a:r>
            </a:p>
          </p:txBody>
        </p:sp>
      </p:grpSp>
      <p:sp>
        <p:nvSpPr>
          <p:cNvPr id="57" name="Rectangle 2"/>
          <p:cNvSpPr txBox="1">
            <a:spLocks noChangeArrowheads="1"/>
          </p:cNvSpPr>
          <p:nvPr/>
        </p:nvSpPr>
        <p:spPr bwMode="auto">
          <a:xfrm>
            <a:off x="527050" y="381000"/>
            <a:ext cx="8105775" cy="438150"/>
          </a:xfrm>
          <a:prstGeom prst="rect">
            <a:avLst/>
          </a:prstGeom>
          <a:solidFill>
            <a:schemeClr val="tx2"/>
          </a:solidFill>
          <a:ln w="9525">
            <a:noFill/>
            <a:miter lim="800000"/>
            <a:headEnd/>
            <a:tailEnd/>
          </a:ln>
        </p:spPr>
        <p:txBody>
          <a:bodyPr vert="horz" wrap="square" lIns="91440" tIns="9144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S PGothic" pitchFamily="34" charset="-128"/>
                <a:cs typeface="+mj-cs"/>
              </a:rPr>
              <a:t>Important Takeaway</a:t>
            </a: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0" name="TextBox 32"/>
          <p:cNvSpPr txBox="1">
            <a:spLocks noChangeArrowheads="1"/>
          </p:cNvSpPr>
          <p:nvPr/>
        </p:nvSpPr>
        <p:spPr bwMode="auto">
          <a:xfrm>
            <a:off x="5791200" y="912674"/>
            <a:ext cx="2692181" cy="175432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38100">
            <a:solidFill>
              <a:schemeClr val="tx1"/>
            </a:solidFill>
            <a:miter lim="800000"/>
            <a:headEnd/>
            <a:tailEnd/>
          </a:ln>
        </p:spPr>
        <p:txBody>
          <a:bodyPr wrap="square">
            <a:spAutoFit/>
          </a:bodyPr>
          <a:lstStyle/>
          <a:p>
            <a:pPr algn="ctr"/>
            <a:r>
              <a:rPr lang="en-US" b="1" dirty="0" smtClean="0">
                <a:solidFill>
                  <a:schemeClr val="bg1"/>
                </a:solidFill>
              </a:rPr>
              <a:t>Note: Tasks initiate interactions which directly </a:t>
            </a:r>
            <a:r>
              <a:rPr lang="en-US" b="1" u="sng" dirty="0" smtClean="0">
                <a:solidFill>
                  <a:schemeClr val="bg1"/>
                </a:solidFill>
              </a:rPr>
              <a:t>change</a:t>
            </a:r>
            <a:r>
              <a:rPr lang="en-US" b="1" dirty="0" smtClean="0">
                <a:solidFill>
                  <a:schemeClr val="bg1"/>
                </a:solidFill>
              </a:rPr>
              <a:t> the physical/biological/ psychological state of components!  </a:t>
            </a:r>
            <a:endParaRPr lang="en-US" b="1" dirty="0">
              <a:solidFill>
                <a:schemeClr val="bg1"/>
              </a:solidFill>
            </a:endParaRPr>
          </a:p>
        </p:txBody>
      </p:sp>
      <p:sp>
        <p:nvSpPr>
          <p:cNvPr id="62" name="Down Arrow 61"/>
          <p:cNvSpPr/>
          <p:nvPr/>
        </p:nvSpPr>
        <p:spPr bwMode="auto">
          <a:xfrm>
            <a:off x="4891187" y="1924216"/>
            <a:ext cx="429371" cy="691763"/>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3" name="Down Arrow 62"/>
          <p:cNvSpPr/>
          <p:nvPr/>
        </p:nvSpPr>
        <p:spPr bwMode="auto">
          <a:xfrm rot="5400000">
            <a:off x="6913745" y="3293042"/>
            <a:ext cx="429371" cy="691763"/>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4" name="Down Arrow 63"/>
          <p:cNvSpPr/>
          <p:nvPr/>
        </p:nvSpPr>
        <p:spPr bwMode="auto">
          <a:xfrm rot="10800000">
            <a:off x="4597000" y="4646217"/>
            <a:ext cx="429371" cy="691763"/>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5" name="TextBox 32"/>
          <p:cNvSpPr txBox="1">
            <a:spLocks noChangeArrowheads="1"/>
          </p:cNvSpPr>
          <p:nvPr/>
        </p:nvSpPr>
        <p:spPr bwMode="auto">
          <a:xfrm>
            <a:off x="152400" y="1447800"/>
            <a:ext cx="3186087" cy="1200329"/>
          </a:xfrm>
          <a:prstGeom prst="rect">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2700000" scaled="1"/>
            <a:tileRect/>
          </a:gradFill>
          <a:ln w="38100">
            <a:solidFill>
              <a:schemeClr val="tx1"/>
            </a:solidFill>
            <a:miter lim="800000"/>
            <a:headEnd/>
            <a:tailEnd/>
          </a:ln>
        </p:spPr>
        <p:txBody>
          <a:bodyPr wrap="square">
            <a:spAutoFit/>
          </a:bodyPr>
          <a:lstStyle/>
          <a:p>
            <a:pPr algn="ctr"/>
            <a:r>
              <a:rPr lang="en-US" b="1" dirty="0" smtClean="0">
                <a:solidFill>
                  <a:schemeClr val="bg1"/>
                </a:solidFill>
              </a:rPr>
              <a:t>Capabilities (Functions) &amp; Tasks (i.e., Utilities) </a:t>
            </a:r>
            <a:r>
              <a:rPr lang="en-US" b="1" u="sng" dirty="0" smtClean="0">
                <a:solidFill>
                  <a:schemeClr val="bg1"/>
                </a:solidFill>
              </a:rPr>
              <a:t>derive</a:t>
            </a:r>
            <a:r>
              <a:rPr lang="en-US" b="1" dirty="0" smtClean="0">
                <a:solidFill>
                  <a:schemeClr val="bg1"/>
                </a:solidFill>
              </a:rPr>
              <a:t> from component physical &amp; functional state changes.</a:t>
            </a:r>
            <a:endParaRPr lang="en-US" b="1" dirty="0">
              <a:solidFill>
                <a:schemeClr val="bg1"/>
              </a:solidFill>
            </a:endParaRPr>
          </a:p>
        </p:txBody>
      </p:sp>
      <p:sp>
        <p:nvSpPr>
          <p:cNvPr id="66" name="Down Arrow 65"/>
          <p:cNvSpPr/>
          <p:nvPr/>
        </p:nvSpPr>
        <p:spPr bwMode="auto">
          <a:xfrm>
            <a:off x="4280272" y="1925541"/>
            <a:ext cx="429371" cy="691763"/>
          </a:xfrm>
          <a:prstGeom prst="downArrow">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2700000" scaled="1"/>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7" name="Down Arrow 66"/>
          <p:cNvSpPr/>
          <p:nvPr/>
        </p:nvSpPr>
        <p:spPr bwMode="auto">
          <a:xfrm rot="16200000">
            <a:off x="2269916" y="3261238"/>
            <a:ext cx="429371" cy="691763"/>
          </a:xfrm>
          <a:prstGeom prst="downArrow">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1" name="&quot;No&quot; Symbol 70"/>
          <p:cNvSpPr/>
          <p:nvPr/>
        </p:nvSpPr>
        <p:spPr bwMode="auto">
          <a:xfrm>
            <a:off x="3815351" y="2419147"/>
            <a:ext cx="1888472" cy="771525"/>
          </a:xfrm>
          <a:prstGeom prst="noSmoking">
            <a:avLst>
              <a:gd name="adj" fmla="val 1009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3" name="Donut 72"/>
          <p:cNvSpPr/>
          <p:nvPr/>
        </p:nvSpPr>
        <p:spPr bwMode="auto">
          <a:xfrm>
            <a:off x="3624323" y="3880235"/>
            <a:ext cx="2271682" cy="930304"/>
          </a:xfrm>
          <a:prstGeom prst="donut">
            <a:avLst>
              <a:gd name="adj" fmla="val 1014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38" name="&quot;No&quot; Symbol 37"/>
          <p:cNvSpPr/>
          <p:nvPr/>
        </p:nvSpPr>
        <p:spPr bwMode="auto">
          <a:xfrm>
            <a:off x="2468134" y="3200654"/>
            <a:ext cx="1888472" cy="771525"/>
          </a:xfrm>
          <a:prstGeom prst="noSmoking">
            <a:avLst>
              <a:gd name="adj" fmla="val 1009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61" name="Group 60"/>
          <p:cNvGrpSpPr/>
          <p:nvPr/>
        </p:nvGrpSpPr>
        <p:grpSpPr>
          <a:xfrm>
            <a:off x="2801722" y="5493716"/>
            <a:ext cx="4082684" cy="943662"/>
            <a:chOff x="2801722" y="5493716"/>
            <a:chExt cx="4082684" cy="943662"/>
          </a:xfrm>
        </p:grpSpPr>
        <p:sp>
          <p:nvSpPr>
            <p:cNvPr id="44" name="Rectangle 43"/>
            <p:cNvSpPr/>
            <p:nvPr/>
          </p:nvSpPr>
          <p:spPr bwMode="auto">
            <a:xfrm>
              <a:off x="2801722" y="5493716"/>
              <a:ext cx="4067251" cy="943662"/>
            </a:xfrm>
            <a:prstGeom prst="rect">
              <a:avLst/>
            </a:prstGeom>
            <a:solidFill>
              <a:srgbClr val="C0C0C0">
                <a:alpha val="8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8" name="TextBox 32"/>
            <p:cNvSpPr txBox="1">
              <a:spLocks noChangeArrowheads="1"/>
            </p:cNvSpPr>
            <p:nvPr/>
          </p:nvSpPr>
          <p:spPr bwMode="auto">
            <a:xfrm>
              <a:off x="2814661" y="5502286"/>
              <a:ext cx="4069745" cy="923330"/>
            </a:xfrm>
            <a:prstGeom prst="rect">
              <a:avLst/>
            </a:prstGeom>
            <a:noFill/>
            <a:ln w="38100">
              <a:solidFill>
                <a:schemeClr val="tx1"/>
              </a:solidFill>
              <a:miter lim="800000"/>
              <a:headEnd/>
              <a:tailEnd/>
            </a:ln>
          </p:spPr>
          <p:txBody>
            <a:bodyPr wrap="square">
              <a:spAutoFit/>
            </a:bodyPr>
            <a:lstStyle/>
            <a:p>
              <a:pPr algn="ctr"/>
              <a:r>
                <a:rPr lang="en-US" b="1" dirty="0" smtClean="0">
                  <a:solidFill>
                    <a:srgbClr val="000000"/>
                  </a:solidFill>
                </a:rPr>
                <a:t>Aggregation/integration of multiple interactions/effects must take place at Level 2., </a:t>
              </a:r>
              <a:r>
                <a:rPr lang="en-US" b="1" u="sng" dirty="0" smtClean="0">
                  <a:solidFill>
                    <a:srgbClr val="000000"/>
                  </a:solidFill>
                </a:rPr>
                <a:t>NOT</a:t>
              </a:r>
              <a:r>
                <a:rPr lang="en-US" b="1" dirty="0" smtClean="0">
                  <a:solidFill>
                    <a:srgbClr val="000000"/>
                  </a:solidFill>
                </a:rPr>
                <a:t> Levels 3. or 4.!</a:t>
              </a:r>
              <a:endParaRPr lang="en-US" b="1" dirty="0">
                <a:solidFill>
                  <a:srgbClr val="000000"/>
                </a:solidFill>
              </a:endParaRPr>
            </a:p>
          </p:txBody>
        </p:sp>
      </p:grpSp>
      <p:grpSp>
        <p:nvGrpSpPr>
          <p:cNvPr id="54" name="Group 53"/>
          <p:cNvGrpSpPr/>
          <p:nvPr/>
        </p:nvGrpSpPr>
        <p:grpSpPr>
          <a:xfrm>
            <a:off x="3284525" y="6060389"/>
            <a:ext cx="1104595" cy="369332"/>
            <a:chOff x="1536192" y="5705856"/>
            <a:chExt cx="1104595" cy="369332"/>
          </a:xfrm>
        </p:grpSpPr>
        <p:sp>
          <p:nvSpPr>
            <p:cNvPr id="43" name="Rectangle 42"/>
            <p:cNvSpPr>
              <a:spLocks noChangeArrowheads="1"/>
            </p:cNvSpPr>
            <p:nvPr/>
          </p:nvSpPr>
          <p:spPr bwMode="auto">
            <a:xfrm>
              <a:off x="1629956" y="5733247"/>
              <a:ext cx="886471" cy="305450"/>
            </a:xfrm>
            <a:prstGeom prst="rect">
              <a:avLst/>
            </a:prstGeom>
            <a:solidFill>
              <a:srgbClr val="00B050">
                <a:alpha val="89020"/>
              </a:srgbClr>
            </a:solidFill>
            <a:ln w="9525" algn="ctr">
              <a:solidFill>
                <a:schemeClr val="tx1"/>
              </a:solidFill>
              <a:round/>
              <a:headEnd/>
              <a:tailEnd/>
            </a:ln>
          </p:spPr>
          <p:txBody>
            <a:bodyPr/>
            <a:lstStyle/>
            <a:p>
              <a:pPr eaLnBrk="0" hangingPunct="0"/>
              <a:endParaRPr lang="en-US" sz="2000" b="1" dirty="0"/>
            </a:p>
          </p:txBody>
        </p:sp>
        <p:sp>
          <p:nvSpPr>
            <p:cNvPr id="51" name="TextBox 50"/>
            <p:cNvSpPr txBox="1"/>
            <p:nvPr/>
          </p:nvSpPr>
          <p:spPr>
            <a:xfrm>
              <a:off x="1536192" y="5705856"/>
              <a:ext cx="1104595" cy="369332"/>
            </a:xfrm>
            <a:prstGeom prst="rect">
              <a:avLst/>
            </a:prstGeom>
            <a:noFill/>
          </p:spPr>
          <p:txBody>
            <a:bodyPr wrap="square" rtlCol="0">
              <a:spAutoFit/>
            </a:bodyPr>
            <a:lstStyle/>
            <a:p>
              <a:pPr algn="ctr"/>
              <a:r>
                <a:rPr lang="en-US" b="1" dirty="0" smtClean="0">
                  <a:solidFill>
                    <a:srgbClr val="000000"/>
                  </a:solidFill>
                </a:rPr>
                <a:t>Level 2.</a:t>
              </a:r>
              <a:endParaRPr lang="en-US" dirty="0"/>
            </a:p>
          </p:txBody>
        </p:sp>
      </p:grpSp>
      <p:grpSp>
        <p:nvGrpSpPr>
          <p:cNvPr id="55" name="Group 54"/>
          <p:cNvGrpSpPr/>
          <p:nvPr/>
        </p:nvGrpSpPr>
        <p:grpSpPr>
          <a:xfrm>
            <a:off x="4835346" y="6057083"/>
            <a:ext cx="1185062" cy="369332"/>
            <a:chOff x="5457140" y="4784141"/>
            <a:chExt cx="1185062" cy="369332"/>
          </a:xfrm>
        </p:grpSpPr>
        <p:sp>
          <p:nvSpPr>
            <p:cNvPr id="40" name="Rectangle 39"/>
            <p:cNvSpPr>
              <a:spLocks noChangeArrowheads="1"/>
            </p:cNvSpPr>
            <p:nvPr/>
          </p:nvSpPr>
          <p:spPr bwMode="auto">
            <a:xfrm>
              <a:off x="5531397" y="4811533"/>
              <a:ext cx="1023023" cy="305450"/>
            </a:xfrm>
            <a:prstGeom prst="rect">
              <a:avLst/>
            </a:prstGeom>
            <a:solidFill>
              <a:srgbClr val="FF0000">
                <a:alpha val="89020"/>
              </a:srgbClr>
            </a:solidFill>
            <a:ln w="9525" algn="ctr">
              <a:solidFill>
                <a:schemeClr val="tx1"/>
              </a:solidFill>
              <a:round/>
              <a:headEnd/>
              <a:tailEnd/>
            </a:ln>
          </p:spPr>
          <p:txBody>
            <a:bodyPr/>
            <a:lstStyle/>
            <a:p>
              <a:pPr eaLnBrk="0" hangingPunct="0"/>
              <a:endParaRPr lang="en-US" sz="2000" b="1" dirty="0"/>
            </a:p>
          </p:txBody>
        </p:sp>
        <p:sp>
          <p:nvSpPr>
            <p:cNvPr id="52" name="TextBox 51"/>
            <p:cNvSpPr txBox="1"/>
            <p:nvPr/>
          </p:nvSpPr>
          <p:spPr>
            <a:xfrm>
              <a:off x="5457140" y="4784141"/>
              <a:ext cx="1185062" cy="369332"/>
            </a:xfrm>
            <a:prstGeom prst="rect">
              <a:avLst/>
            </a:prstGeom>
            <a:noFill/>
          </p:spPr>
          <p:txBody>
            <a:bodyPr wrap="square" rtlCol="0">
              <a:spAutoFit/>
            </a:bodyPr>
            <a:lstStyle/>
            <a:p>
              <a:pPr algn="ctr"/>
              <a:r>
                <a:rPr lang="en-US" b="1" dirty="0" smtClean="0">
                  <a:solidFill>
                    <a:srgbClr val="000000"/>
                  </a:solidFill>
                </a:rPr>
                <a:t>Levels 3.</a:t>
              </a:r>
              <a:endParaRPr lang="en-US" dirty="0"/>
            </a:p>
          </p:txBody>
        </p:sp>
      </p:grpSp>
      <p:grpSp>
        <p:nvGrpSpPr>
          <p:cNvPr id="56" name="Group 55"/>
          <p:cNvGrpSpPr/>
          <p:nvPr/>
        </p:nvGrpSpPr>
        <p:grpSpPr>
          <a:xfrm>
            <a:off x="5874111" y="6057083"/>
            <a:ext cx="768096" cy="369332"/>
            <a:chOff x="7417614" y="5047487"/>
            <a:chExt cx="768096" cy="369332"/>
          </a:xfrm>
        </p:grpSpPr>
        <p:sp>
          <p:nvSpPr>
            <p:cNvPr id="42" name="Rectangle 41"/>
            <p:cNvSpPr>
              <a:spLocks noChangeArrowheads="1"/>
            </p:cNvSpPr>
            <p:nvPr/>
          </p:nvSpPr>
          <p:spPr bwMode="auto">
            <a:xfrm>
              <a:off x="7476021" y="5070653"/>
              <a:ext cx="643852" cy="309676"/>
            </a:xfrm>
            <a:prstGeom prst="rect">
              <a:avLst/>
            </a:prstGeom>
            <a:solidFill>
              <a:srgbClr val="FF0000">
                <a:alpha val="89020"/>
              </a:srgbClr>
            </a:solidFill>
            <a:ln w="9525" algn="ctr">
              <a:solidFill>
                <a:schemeClr val="tx1"/>
              </a:solidFill>
              <a:round/>
              <a:headEnd/>
              <a:tailEnd/>
            </a:ln>
          </p:spPr>
          <p:txBody>
            <a:bodyPr/>
            <a:lstStyle/>
            <a:p>
              <a:pPr eaLnBrk="0" hangingPunct="0"/>
              <a:endParaRPr lang="en-US" sz="2000" b="1" dirty="0"/>
            </a:p>
          </p:txBody>
        </p:sp>
        <p:sp>
          <p:nvSpPr>
            <p:cNvPr id="53" name="TextBox 52"/>
            <p:cNvSpPr txBox="1"/>
            <p:nvPr/>
          </p:nvSpPr>
          <p:spPr>
            <a:xfrm>
              <a:off x="7417614" y="5047487"/>
              <a:ext cx="768096" cy="369332"/>
            </a:xfrm>
            <a:prstGeom prst="rect">
              <a:avLst/>
            </a:prstGeom>
            <a:noFill/>
          </p:spPr>
          <p:txBody>
            <a:bodyPr wrap="square" rtlCol="0">
              <a:spAutoFit/>
            </a:bodyPr>
            <a:lstStyle/>
            <a:p>
              <a:pPr algn="ctr"/>
              <a:r>
                <a:rPr lang="en-US" b="1" dirty="0" smtClean="0">
                  <a:solidFill>
                    <a:srgbClr val="000000"/>
                  </a:solidFill>
                </a:rPr>
                <a:t>or 4.!</a:t>
              </a:r>
              <a:endParaRPr lang="en-US" dirty="0"/>
            </a:p>
          </p:txBody>
        </p:sp>
      </p:grpSp>
    </p:spTree>
    <p:extLst>
      <p:ext uri="{BB962C8B-B14F-4D97-AF65-F5344CB8AC3E}">
        <p14:creationId xmlns="" xmlns:p14="http://schemas.microsoft.com/office/powerpoint/2010/main" val="2747295596"/>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1000"/>
                                        <p:tgtEl>
                                          <p:spTgt spid="62"/>
                                        </p:tgtEl>
                                      </p:cBhvr>
                                    </p:animEffect>
                                  </p:childTnLst>
                                </p:cTn>
                              </p:par>
                            </p:childTnLst>
                          </p:cTn>
                        </p:par>
                        <p:par>
                          <p:cTn id="12" fill="hold">
                            <p:stCondLst>
                              <p:cond delay="4000"/>
                            </p:stCondLst>
                            <p:childTnLst>
                              <p:par>
                                <p:cTn id="13" presetID="22" presetClass="entr" presetSubtype="2"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right)">
                                      <p:cBhvr>
                                        <p:cTn id="15" dur="1000"/>
                                        <p:tgtEl>
                                          <p:spTgt spid="63"/>
                                        </p:tgtEl>
                                      </p:cBhvr>
                                    </p:animEffect>
                                  </p:childTnLst>
                                </p:cTn>
                              </p:par>
                            </p:childTnLst>
                          </p:cTn>
                        </p:par>
                        <p:par>
                          <p:cTn id="16" fill="hold">
                            <p:stCondLst>
                              <p:cond delay="5000"/>
                            </p:stCondLst>
                            <p:childTnLst>
                              <p:par>
                                <p:cTn id="17" presetID="22" presetClass="entr" presetSubtype="4" fill="hold" grpId="0" nodeType="afterEffect">
                                  <p:stCondLst>
                                    <p:cond delay="1500"/>
                                  </p:stCondLst>
                                  <p:childTnLst>
                                    <p:set>
                                      <p:cBhvr>
                                        <p:cTn id="18" dur="1" fill="hold">
                                          <p:stCondLst>
                                            <p:cond delay="0"/>
                                          </p:stCondLst>
                                        </p:cTn>
                                        <p:tgtEl>
                                          <p:spTgt spid="64"/>
                                        </p:tgtEl>
                                        <p:attrNameLst>
                                          <p:attrName>style.visibility</p:attrName>
                                        </p:attrNameLst>
                                      </p:cBhvr>
                                      <p:to>
                                        <p:strVal val="visible"/>
                                      </p:to>
                                    </p:set>
                                    <p:animEffect transition="in" filter="wipe(down)">
                                      <p:cBhvr>
                                        <p:cTn id="19" dur="1000"/>
                                        <p:tgtEl>
                                          <p:spTgt spid="64"/>
                                        </p:tgtEl>
                                      </p:cBhvr>
                                    </p:animEffect>
                                  </p:childTnLst>
                                </p:cTn>
                              </p:par>
                            </p:childTnLst>
                          </p:cTn>
                        </p:par>
                        <p:par>
                          <p:cTn id="20" fill="hold">
                            <p:stCondLst>
                              <p:cond delay="7500"/>
                            </p:stCondLst>
                            <p:childTnLst>
                              <p:par>
                                <p:cTn id="21" presetID="10" presetClass="entr" presetSubtype="0" fill="hold" grpId="0" nodeType="afterEffect">
                                  <p:stCondLst>
                                    <p:cond delay="400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3500"/>
                            </p:stCondLst>
                            <p:childTnLst>
                              <p:par>
                                <p:cTn id="25" presetID="22" presetClass="entr" presetSubtype="8"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1000"/>
                                        <p:tgtEl>
                                          <p:spTgt spid="67"/>
                                        </p:tgtEl>
                                      </p:cBhvr>
                                    </p:animEffect>
                                  </p:childTnLst>
                                </p:cTn>
                              </p:par>
                            </p:childTnLst>
                          </p:cTn>
                        </p:par>
                        <p:par>
                          <p:cTn id="28" fill="hold">
                            <p:stCondLst>
                              <p:cond delay="14500"/>
                            </p:stCondLst>
                            <p:childTnLst>
                              <p:par>
                                <p:cTn id="29" presetID="22" presetClass="entr" presetSubtype="1"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1000"/>
                                        <p:tgtEl>
                                          <p:spTgt spid="66"/>
                                        </p:tgtEl>
                                      </p:cBhvr>
                                    </p:animEffect>
                                  </p:childTnLst>
                                </p:cTn>
                              </p:par>
                            </p:childTnLst>
                          </p:cTn>
                        </p:par>
                        <p:par>
                          <p:cTn id="32" fill="hold">
                            <p:stCondLst>
                              <p:cond delay="15500"/>
                            </p:stCondLst>
                            <p:childTnLst>
                              <p:par>
                                <p:cTn id="33" presetID="10" presetClass="entr" presetSubtype="0" fill="hold" nodeType="afterEffect">
                                  <p:stCondLst>
                                    <p:cond delay="300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2000"/>
                                        <p:tgtEl>
                                          <p:spTgt spid="61"/>
                                        </p:tgtEl>
                                      </p:cBhvr>
                                    </p:animEffect>
                                  </p:childTnLst>
                                </p:cTn>
                              </p:par>
                            </p:childTnLst>
                          </p:cTn>
                        </p:par>
                        <p:par>
                          <p:cTn id="36" fill="hold">
                            <p:stCondLst>
                              <p:cond delay="20500"/>
                            </p:stCondLst>
                            <p:childTnLst>
                              <p:par>
                                <p:cTn id="37" presetID="10"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000"/>
                                        <p:tgtEl>
                                          <p:spTgt spid="73"/>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childTnLst>
                                </p:cTn>
                              </p:par>
                            </p:childTnLst>
                          </p:cTn>
                        </p:par>
                        <p:par>
                          <p:cTn id="43" fill="hold">
                            <p:stCondLst>
                              <p:cond delay="21500"/>
                            </p:stCondLst>
                            <p:childTnLst>
                              <p:par>
                                <p:cTn id="44" presetID="10" presetClass="entr" presetSubtype="0" fill="hold" grpId="0" nodeType="afterEffect">
                                  <p:stCondLst>
                                    <p:cond delay="20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par>
                                <p:cTn id="47" presetID="10" presetClass="entr" presetSubtype="0" fill="hold" nodeType="withEffect">
                                  <p:stCondLst>
                                    <p:cond delay="100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childTnLst>
                                </p:cTn>
                              </p:par>
                            </p:childTnLst>
                          </p:cTn>
                        </p:par>
                        <p:par>
                          <p:cTn id="50" fill="hold">
                            <p:stCondLst>
                              <p:cond delay="24500"/>
                            </p:stCondLst>
                            <p:childTnLst>
                              <p:par>
                                <p:cTn id="51" presetID="10" presetClass="entr" presetSubtype="0" fill="hold" grpId="0" nodeType="afterEffect">
                                  <p:stCondLst>
                                    <p:cond delay="200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P spid="64" grpId="0" animBg="1"/>
      <p:bldP spid="65" grpId="0" animBg="1"/>
      <p:bldP spid="66" grpId="0" animBg="1"/>
      <p:bldP spid="67" grpId="0" animBg="1"/>
      <p:bldP spid="71" grpId="0" animBg="1"/>
      <p:bldP spid="73"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5938" y="238125"/>
            <a:ext cx="8105775" cy="438150"/>
          </a:xfrm>
        </p:spPr>
        <p:txBody>
          <a:bodyPr tIns="91440"/>
          <a:lstStyle/>
          <a:p>
            <a:pPr eaLnBrk="1" hangingPunct="1">
              <a:defRPr/>
            </a:pPr>
            <a:r>
              <a:rPr lang="en-US" dirty="0" smtClean="0">
                <a:effectLst>
                  <a:outerShdw blurRad="38100" dist="38100" dir="2700000" algn="tl">
                    <a:srgbClr val="000000">
                      <a:alpha val="43137"/>
                    </a:srgbClr>
                  </a:outerShdw>
                </a:effectLst>
              </a:rPr>
              <a:t>Typical Lumped-</a:t>
            </a:r>
            <a:r>
              <a:rPr lang="en-US" dirty="0" smtClean="0">
                <a:effectLst>
                  <a:outerShdw blurRad="38100" dist="38100" dir="2700000" algn="tl">
                    <a:srgbClr val="000000">
                      <a:alpha val="43137"/>
                    </a:srgbClr>
                  </a:outerShdw>
                </a:effectLst>
                <a:ea typeface="+mj-ea"/>
              </a:rPr>
              <a:t>Task</a:t>
            </a:r>
            <a:r>
              <a:rPr lang="en-US" dirty="0" smtClean="0">
                <a:effectLst>
                  <a:outerShdw blurRad="38100" dist="38100" dir="2700000" algn="tl">
                    <a:srgbClr val="000000">
                      <a:alpha val="43137"/>
                    </a:srgbClr>
                  </a:outerShdw>
                </a:effectLst>
              </a:rPr>
              <a:t> Simulation</a:t>
            </a:r>
            <a:r>
              <a:rPr lang="en-US" dirty="0" smtClean="0">
                <a:effectLst>
                  <a:outerShdw blurRad="38100" dist="38100" dir="2700000" algn="tl">
                    <a:srgbClr val="000000">
                      <a:alpha val="43137"/>
                    </a:srgbClr>
                  </a:outerShdw>
                </a:effectLst>
                <a:ea typeface="+mj-ea"/>
              </a:rPr>
              <a:t> [1/2]</a:t>
            </a:r>
          </a:p>
        </p:txBody>
      </p:sp>
      <p:grpSp>
        <p:nvGrpSpPr>
          <p:cNvPr id="2" name="Group 1"/>
          <p:cNvGrpSpPr/>
          <p:nvPr/>
        </p:nvGrpSpPr>
        <p:grpSpPr>
          <a:xfrm>
            <a:off x="7063898" y="4600574"/>
            <a:ext cx="1622902" cy="1748919"/>
            <a:chOff x="9760688" y="4914844"/>
            <a:chExt cx="2145205" cy="2088058"/>
          </a:xfrm>
        </p:grpSpPr>
        <p:sp>
          <p:nvSpPr>
            <p:cNvPr id="28" name="Donut 27"/>
            <p:cNvSpPr/>
            <p:nvPr/>
          </p:nvSpPr>
          <p:spPr bwMode="auto">
            <a:xfrm>
              <a:off x="9760688" y="5013995"/>
              <a:ext cx="2145205" cy="1988907"/>
            </a:xfrm>
            <a:prstGeom prst="donut">
              <a:avLst>
                <a:gd name="adj" fmla="val 7194"/>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37901" name="AutoShape 56"/>
            <p:cNvSpPr>
              <a:spLocks noChangeArrowheads="1"/>
            </p:cNvSpPr>
            <p:nvPr/>
          </p:nvSpPr>
          <p:spPr bwMode="auto">
            <a:xfrm>
              <a:off x="10532724" y="4914844"/>
              <a:ext cx="601131" cy="384175"/>
            </a:xfrm>
            <a:prstGeom prst="rightArrow">
              <a:avLst>
                <a:gd name="adj1" fmla="val 50000"/>
                <a:gd name="adj2" fmla="val 24999"/>
              </a:avLst>
            </a:prstGeom>
            <a:solidFill>
              <a:srgbClr val="FF0000"/>
            </a:solidFill>
            <a:ln w="9525">
              <a:solidFill>
                <a:schemeClr val="tx1"/>
              </a:solidFill>
              <a:miter lim="800000"/>
              <a:headEnd/>
              <a:tailEnd/>
            </a:ln>
          </p:spPr>
          <p:txBody>
            <a:bodyPr wrap="none" anchor="ctr"/>
            <a:lstStyle/>
            <a:p>
              <a:pPr algn="ctr"/>
              <a:endParaRPr lang="en-US" dirty="0"/>
            </a:p>
          </p:txBody>
        </p:sp>
      </p:grpSp>
      <p:grpSp>
        <p:nvGrpSpPr>
          <p:cNvPr id="54" name="Group 41"/>
          <p:cNvGrpSpPr>
            <a:grpSpLocks/>
          </p:cNvGrpSpPr>
          <p:nvPr/>
        </p:nvGrpSpPr>
        <p:grpSpPr bwMode="auto">
          <a:xfrm>
            <a:off x="3722532" y="3220796"/>
            <a:ext cx="1608896" cy="286327"/>
            <a:chOff x="1062" y="1829"/>
            <a:chExt cx="1064" cy="192"/>
          </a:xfrm>
        </p:grpSpPr>
        <p:sp>
          <p:nvSpPr>
            <p:cNvPr id="75"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76" name="Text Box 43"/>
            <p:cNvSpPr txBox="1">
              <a:spLocks noChangeArrowheads="1"/>
            </p:cNvSpPr>
            <p:nvPr/>
          </p:nvSpPr>
          <p:spPr bwMode="auto">
            <a:xfrm>
              <a:off x="1062" y="1840"/>
              <a:ext cx="1064" cy="172"/>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Tasks, Operations</a:t>
              </a:r>
            </a:p>
          </p:txBody>
        </p:sp>
      </p:grpSp>
      <p:grpSp>
        <p:nvGrpSpPr>
          <p:cNvPr id="56" name="Group 44"/>
          <p:cNvGrpSpPr>
            <a:grpSpLocks/>
          </p:cNvGrpSpPr>
          <p:nvPr/>
        </p:nvGrpSpPr>
        <p:grpSpPr bwMode="auto">
          <a:xfrm>
            <a:off x="5278363" y="3967501"/>
            <a:ext cx="1266825" cy="428625"/>
            <a:chOff x="1887" y="1983"/>
            <a:chExt cx="798" cy="270"/>
          </a:xfrm>
        </p:grpSpPr>
        <p:sp>
          <p:nvSpPr>
            <p:cNvPr id="73" name="AutoShape 45"/>
            <p:cNvSpPr>
              <a:spLocks noChangeArrowheads="1"/>
            </p:cNvSpPr>
            <p:nvPr/>
          </p:nvSpPr>
          <p:spPr bwMode="auto">
            <a:xfrm>
              <a:off x="1956" y="1983"/>
              <a:ext cx="66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74" name="Text Box 46"/>
            <p:cNvSpPr txBox="1">
              <a:spLocks noChangeArrowheads="1"/>
            </p:cNvSpPr>
            <p:nvPr/>
          </p:nvSpPr>
          <p:spPr bwMode="auto">
            <a:xfrm>
              <a:off x="1887" y="1987"/>
              <a:ext cx="798" cy="26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solidFill>
                    <a:schemeClr val="bg1"/>
                  </a:solidFill>
                </a:rPr>
                <a:t>1. Interactions,</a:t>
              </a:r>
            </a:p>
            <a:p>
              <a:pPr algn="ctr" defTabSz="865188" eaLnBrk="0" hangingPunct="0"/>
              <a:r>
                <a:rPr lang="en-US" sz="1100" b="1" dirty="0">
                  <a:solidFill>
                    <a:schemeClr val="bg1"/>
                  </a:solidFill>
                </a:rPr>
                <a:t>Effects</a:t>
              </a:r>
            </a:p>
          </p:txBody>
        </p:sp>
      </p:grpSp>
      <p:grpSp>
        <p:nvGrpSpPr>
          <p:cNvPr id="57" name="Group 85"/>
          <p:cNvGrpSpPr>
            <a:grpSpLocks/>
          </p:cNvGrpSpPr>
          <p:nvPr/>
        </p:nvGrpSpPr>
        <p:grpSpPr bwMode="auto">
          <a:xfrm>
            <a:off x="3711500" y="4688226"/>
            <a:ext cx="1757363" cy="452437"/>
            <a:chOff x="5192713" y="5326336"/>
            <a:chExt cx="1757363" cy="452164"/>
          </a:xfrm>
        </p:grpSpPr>
        <p:sp>
          <p:nvSpPr>
            <p:cNvPr id="71"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72" name="Text Box 49"/>
            <p:cNvSpPr txBox="1">
              <a:spLocks noChangeArrowheads="1"/>
            </p:cNvSpPr>
            <p:nvPr/>
          </p:nvSpPr>
          <p:spPr bwMode="auto">
            <a:xfrm>
              <a:off x="5192713" y="5351467"/>
              <a:ext cx="1757363" cy="422334"/>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Personnel, Units</a:t>
              </a:r>
            </a:p>
            <a:p>
              <a:pPr algn="ctr" defTabSz="865188" eaLnBrk="0" hangingPunct="0"/>
              <a:r>
                <a:rPr lang="en-US" sz="1100" b="1" dirty="0"/>
                <a:t>Components, Systems</a:t>
              </a:r>
            </a:p>
          </p:txBody>
        </p:sp>
      </p:grpSp>
      <p:grpSp>
        <p:nvGrpSpPr>
          <p:cNvPr id="60" name="Group 50"/>
          <p:cNvGrpSpPr>
            <a:grpSpLocks/>
          </p:cNvGrpSpPr>
          <p:nvPr/>
        </p:nvGrpSpPr>
        <p:grpSpPr bwMode="auto">
          <a:xfrm>
            <a:off x="2689150" y="3953214"/>
            <a:ext cx="1089025" cy="439444"/>
            <a:chOff x="814" y="2638"/>
            <a:chExt cx="720" cy="295"/>
          </a:xfrm>
        </p:grpSpPr>
        <p:sp>
          <p:nvSpPr>
            <p:cNvPr id="69" name="AutoShape 51"/>
            <p:cNvSpPr>
              <a:spLocks noChangeArrowheads="1"/>
            </p:cNvSpPr>
            <p:nvPr/>
          </p:nvSpPr>
          <p:spPr bwMode="auto">
            <a:xfrm>
              <a:off x="824" y="2638"/>
              <a:ext cx="672"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70" name="Text Box 52"/>
            <p:cNvSpPr txBox="1">
              <a:spLocks noChangeArrowheads="1"/>
            </p:cNvSpPr>
            <p:nvPr/>
          </p:nvSpPr>
          <p:spPr bwMode="auto">
            <a:xfrm>
              <a:off x="814" y="2647"/>
              <a:ext cx="720" cy="2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sp>
        <p:nvSpPr>
          <p:cNvPr id="62" name="Bent Arrow 61"/>
          <p:cNvSpPr/>
          <p:nvPr/>
        </p:nvSpPr>
        <p:spPr bwMode="auto">
          <a:xfrm rot="16200000">
            <a:off x="3043164" y="4419937"/>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63" name="Bent Arrow 62"/>
          <p:cNvSpPr/>
          <p:nvPr/>
        </p:nvSpPr>
        <p:spPr bwMode="auto">
          <a:xfrm rot="10800000">
            <a:off x="5419651" y="4429463"/>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64" name="Bent Arrow 63"/>
          <p:cNvSpPr/>
          <p:nvPr/>
        </p:nvSpPr>
        <p:spPr bwMode="auto">
          <a:xfrm rot="5400000">
            <a:off x="5432351" y="3278525"/>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65" name="Text Box 30"/>
          <p:cNvSpPr txBox="1">
            <a:spLocks noChangeArrowheads="1"/>
          </p:cNvSpPr>
          <p:nvPr/>
        </p:nvSpPr>
        <p:spPr bwMode="auto">
          <a:xfrm>
            <a:off x="2589138" y="4686638"/>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2,3</a:t>
            </a:r>
          </a:p>
        </p:txBody>
      </p:sp>
      <p:sp>
        <p:nvSpPr>
          <p:cNvPr id="66" name="Text Box 30"/>
          <p:cNvSpPr txBox="1">
            <a:spLocks noChangeArrowheads="1"/>
          </p:cNvSpPr>
          <p:nvPr/>
        </p:nvSpPr>
        <p:spPr bwMode="auto">
          <a:xfrm>
            <a:off x="5892725" y="3143588"/>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4,1</a:t>
            </a:r>
          </a:p>
        </p:txBody>
      </p:sp>
      <p:sp>
        <p:nvSpPr>
          <p:cNvPr id="68" name="Text Box 30"/>
          <p:cNvSpPr txBox="1">
            <a:spLocks noChangeArrowheads="1"/>
          </p:cNvSpPr>
          <p:nvPr/>
        </p:nvSpPr>
        <p:spPr bwMode="auto">
          <a:xfrm>
            <a:off x="5970513" y="4724738"/>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1,2</a:t>
            </a:r>
          </a:p>
        </p:txBody>
      </p:sp>
      <p:grpSp>
        <p:nvGrpSpPr>
          <p:cNvPr id="55" name="Group 54"/>
          <p:cNvGrpSpPr>
            <a:grpSpLocks/>
          </p:cNvGrpSpPr>
          <p:nvPr/>
        </p:nvGrpSpPr>
        <p:grpSpPr bwMode="auto">
          <a:xfrm>
            <a:off x="6515261" y="2863996"/>
            <a:ext cx="1981238" cy="1225818"/>
            <a:chOff x="6537281" y="2419877"/>
            <a:chExt cx="1981496" cy="1226154"/>
          </a:xfrm>
        </p:grpSpPr>
        <p:sp>
          <p:nvSpPr>
            <p:cNvPr id="37907" name="Right Arrow 42"/>
            <p:cNvSpPr>
              <a:spLocks noChangeArrowheads="1"/>
            </p:cNvSpPr>
            <p:nvPr/>
          </p:nvSpPr>
          <p:spPr bwMode="auto">
            <a:xfrm rot="8085028">
              <a:off x="6058335" y="2898823"/>
              <a:ext cx="1226154" cy="268261"/>
            </a:xfrm>
            <a:prstGeom prst="rightArrow">
              <a:avLst>
                <a:gd name="adj1" fmla="val 50000"/>
                <a:gd name="adj2" fmla="val 49998"/>
              </a:avLst>
            </a:prstGeom>
            <a:gradFill flip="none" rotWithShape="1">
              <a:gsLst>
                <a:gs pos="0">
                  <a:srgbClr val="7ABC32">
                    <a:shade val="30000"/>
                    <a:satMod val="115000"/>
                  </a:srgbClr>
                </a:gs>
                <a:gs pos="50000">
                  <a:srgbClr val="7ABC32">
                    <a:shade val="67500"/>
                    <a:satMod val="115000"/>
                  </a:srgbClr>
                </a:gs>
                <a:gs pos="100000">
                  <a:srgbClr val="7ABC32">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sp>
          <p:nvSpPr>
            <p:cNvPr id="37908" name="TextBox 38"/>
            <p:cNvSpPr txBox="1">
              <a:spLocks noChangeArrowheads="1"/>
            </p:cNvSpPr>
            <p:nvPr/>
          </p:nvSpPr>
          <p:spPr bwMode="auto">
            <a:xfrm>
              <a:off x="7019498" y="2490467"/>
              <a:ext cx="1499279" cy="646331"/>
            </a:xfrm>
            <a:prstGeom prst="rect">
              <a:avLst/>
            </a:prstGeom>
            <a:gradFill flip="none" rotWithShape="1">
              <a:gsLst>
                <a:gs pos="0">
                  <a:srgbClr val="7ABC32">
                    <a:shade val="30000"/>
                    <a:satMod val="115000"/>
                  </a:srgbClr>
                </a:gs>
                <a:gs pos="50000">
                  <a:srgbClr val="7ABC32">
                    <a:shade val="67500"/>
                    <a:satMod val="115000"/>
                  </a:srgbClr>
                </a:gs>
                <a:gs pos="100000">
                  <a:srgbClr val="7ABC32">
                    <a:shade val="100000"/>
                    <a:satMod val="115000"/>
                  </a:srgbClr>
                </a:gs>
              </a:gsLst>
              <a:lin ang="2700000" scaled="1"/>
              <a:tileRect/>
            </a:gradFill>
            <a:ln w="38100">
              <a:solidFill>
                <a:schemeClr val="tx1"/>
              </a:solidFill>
              <a:miter lim="800000"/>
              <a:headEnd/>
              <a:tailEnd/>
            </a:ln>
          </p:spPr>
          <p:txBody>
            <a:bodyPr>
              <a:spAutoFit/>
            </a:bodyPr>
            <a:lstStyle/>
            <a:p>
              <a:pPr algn="ctr"/>
              <a:r>
                <a:rPr lang="en-US" b="1" dirty="0">
                  <a:solidFill>
                    <a:schemeClr val="bg1"/>
                  </a:solidFill>
                </a:rPr>
                <a:t>Test </a:t>
              </a:r>
              <a:r>
                <a:rPr lang="en-US" b="1" dirty="0" smtClean="0">
                  <a:solidFill>
                    <a:schemeClr val="bg1"/>
                  </a:solidFill>
                </a:rPr>
                <a:t>initial conditions</a:t>
              </a:r>
              <a:endParaRPr lang="en-US" b="1" dirty="0">
                <a:solidFill>
                  <a:schemeClr val="bg1"/>
                </a:solidFill>
              </a:endParaRPr>
            </a:p>
          </p:txBody>
        </p:sp>
      </p:grpSp>
      <p:grpSp>
        <p:nvGrpSpPr>
          <p:cNvPr id="59" name="Group 58"/>
          <p:cNvGrpSpPr/>
          <p:nvPr/>
        </p:nvGrpSpPr>
        <p:grpSpPr>
          <a:xfrm>
            <a:off x="1905000" y="1600200"/>
            <a:ext cx="2262586" cy="1430314"/>
            <a:chOff x="1905000" y="1276350"/>
            <a:chExt cx="2262586" cy="1430314"/>
          </a:xfrm>
        </p:grpSpPr>
        <p:sp>
          <p:nvSpPr>
            <p:cNvPr id="37905" name="Right Arrow 45"/>
            <p:cNvSpPr>
              <a:spLocks noChangeArrowheads="1"/>
            </p:cNvSpPr>
            <p:nvPr/>
          </p:nvSpPr>
          <p:spPr bwMode="auto">
            <a:xfrm rot="3254637">
              <a:off x="3520790" y="2059867"/>
              <a:ext cx="995920" cy="297673"/>
            </a:xfrm>
            <a:prstGeom prst="rightArrow">
              <a:avLst>
                <a:gd name="adj1" fmla="val 50000"/>
                <a:gd name="adj2" fmla="val 49998"/>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sp>
          <p:nvSpPr>
            <p:cNvPr id="37906" name="TextBox 46"/>
            <p:cNvSpPr txBox="1">
              <a:spLocks noChangeArrowheads="1"/>
            </p:cNvSpPr>
            <p:nvPr/>
          </p:nvSpPr>
          <p:spPr bwMode="auto">
            <a:xfrm>
              <a:off x="1905000" y="1276350"/>
              <a:ext cx="1983011" cy="6463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8100">
              <a:solidFill>
                <a:schemeClr val="tx1"/>
              </a:solidFill>
              <a:miter lim="800000"/>
              <a:headEnd/>
              <a:tailEnd/>
            </a:ln>
          </p:spPr>
          <p:txBody>
            <a:bodyPr wrap="square">
              <a:spAutoFit/>
            </a:bodyPr>
            <a:lstStyle/>
            <a:p>
              <a:pPr algn="ctr"/>
              <a:r>
                <a:rPr lang="en-US" b="1" dirty="0">
                  <a:solidFill>
                    <a:schemeClr val="bg1"/>
                  </a:solidFill>
                </a:rPr>
                <a:t>Single </a:t>
              </a:r>
              <a:r>
                <a:rPr lang="en-US" b="1" dirty="0" smtClean="0">
                  <a:solidFill>
                    <a:schemeClr val="bg1"/>
                  </a:solidFill>
                </a:rPr>
                <a:t>estimate or test result!</a:t>
              </a:r>
              <a:endParaRPr lang="en-US" b="1" dirty="0">
                <a:solidFill>
                  <a:schemeClr val="bg1"/>
                </a:solidFill>
              </a:endParaRPr>
            </a:p>
          </p:txBody>
        </p:sp>
      </p:grpSp>
      <p:sp>
        <p:nvSpPr>
          <p:cNvPr id="37902" name="Right Arrow 49"/>
          <p:cNvSpPr>
            <a:spLocks noChangeArrowheads="1"/>
          </p:cNvSpPr>
          <p:nvPr/>
        </p:nvSpPr>
        <p:spPr bwMode="auto">
          <a:xfrm rot="18795060">
            <a:off x="1192716" y="4796947"/>
            <a:ext cx="1656770" cy="253142"/>
          </a:xfrm>
          <a:prstGeom prst="rightArrow">
            <a:avLst>
              <a:gd name="adj1" fmla="val 69185"/>
              <a:gd name="adj2" fmla="val 4999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grpSp>
        <p:nvGrpSpPr>
          <p:cNvPr id="81" name="Group 80"/>
          <p:cNvGrpSpPr/>
          <p:nvPr/>
        </p:nvGrpSpPr>
        <p:grpSpPr>
          <a:xfrm>
            <a:off x="558991" y="5303040"/>
            <a:ext cx="3146425" cy="646331"/>
            <a:chOff x="581025" y="4859268"/>
            <a:chExt cx="3146425" cy="646331"/>
          </a:xfrm>
        </p:grpSpPr>
        <p:sp>
          <p:nvSpPr>
            <p:cNvPr id="37903" name="Right Arrow 47"/>
            <p:cNvSpPr>
              <a:spLocks noChangeArrowheads="1"/>
            </p:cNvSpPr>
            <p:nvPr/>
          </p:nvSpPr>
          <p:spPr bwMode="auto">
            <a:xfrm rot="20327790">
              <a:off x="2426185" y="4928019"/>
              <a:ext cx="1301265" cy="330973"/>
            </a:xfrm>
            <a:prstGeom prst="rightArrow">
              <a:avLst>
                <a:gd name="adj1" fmla="val 50000"/>
                <a:gd name="adj2" fmla="val 4999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sp>
          <p:nvSpPr>
            <p:cNvPr id="37904" name="TextBox 48"/>
            <p:cNvSpPr txBox="1">
              <a:spLocks noChangeArrowheads="1"/>
            </p:cNvSpPr>
            <p:nvPr/>
          </p:nvSpPr>
          <p:spPr bwMode="auto">
            <a:xfrm>
              <a:off x="581025" y="4859268"/>
              <a:ext cx="2032569" cy="6463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8100">
              <a:solidFill>
                <a:schemeClr val="tx1"/>
              </a:solidFill>
              <a:miter lim="800000"/>
              <a:headEnd/>
              <a:tailEnd/>
            </a:ln>
          </p:spPr>
          <p:txBody>
            <a:bodyPr wrap="square">
              <a:spAutoFit/>
            </a:bodyPr>
            <a:lstStyle/>
            <a:p>
              <a:pPr algn="ctr"/>
              <a:r>
                <a:rPr lang="en-US" b="1" dirty="0">
                  <a:solidFill>
                    <a:schemeClr val="bg1"/>
                  </a:solidFill>
                </a:rPr>
                <a:t>No </a:t>
              </a:r>
              <a:r>
                <a:rPr lang="en-US" b="1" dirty="0" smtClean="0">
                  <a:solidFill>
                    <a:schemeClr val="bg1"/>
                  </a:solidFill>
                </a:rPr>
                <a:t>intermediate results!</a:t>
              </a:r>
              <a:endParaRPr lang="en-US" b="1" dirty="0">
                <a:solidFill>
                  <a:schemeClr val="bg1"/>
                </a:solidFill>
              </a:endParaRPr>
            </a:p>
          </p:txBody>
        </p:sp>
      </p:grpSp>
      <p:grpSp>
        <p:nvGrpSpPr>
          <p:cNvPr id="37913" name="Group 85"/>
          <p:cNvGrpSpPr>
            <a:grpSpLocks/>
          </p:cNvGrpSpPr>
          <p:nvPr/>
        </p:nvGrpSpPr>
        <p:grpSpPr bwMode="auto">
          <a:xfrm>
            <a:off x="3733991" y="4693263"/>
            <a:ext cx="1757363" cy="452437"/>
            <a:chOff x="5192713" y="5326336"/>
            <a:chExt cx="1757363" cy="452164"/>
          </a:xfrm>
        </p:grpSpPr>
        <p:sp>
          <p:nvSpPr>
            <p:cNvPr id="37915" name="AutoShape 48"/>
            <p:cNvSpPr>
              <a:spLocks noChangeArrowheads="1"/>
            </p:cNvSpPr>
            <p:nvPr/>
          </p:nvSpPr>
          <p:spPr bwMode="auto">
            <a:xfrm>
              <a:off x="5210149" y="5326336"/>
              <a:ext cx="1610406" cy="452164"/>
            </a:xfrm>
            <a:prstGeom prst="roundRect">
              <a:avLst>
                <a:gd name="adj" fmla="val 16667"/>
              </a:avLst>
            </a:prstGeom>
            <a:solidFill>
              <a:srgbClr val="993300"/>
            </a:solidFill>
            <a:ln w="28575">
              <a:solidFill>
                <a:srgbClr val="993300"/>
              </a:solidFill>
              <a:round/>
              <a:headEnd/>
              <a:tailEnd/>
            </a:ln>
          </p:spPr>
          <p:txBody>
            <a:bodyPr wrap="none" anchor="ctr"/>
            <a:lstStyle/>
            <a:p>
              <a:pPr algn="ctr"/>
              <a:endParaRPr lang="en-US" dirty="0"/>
            </a:p>
          </p:txBody>
        </p:sp>
        <p:sp>
          <p:nvSpPr>
            <p:cNvPr id="37916" name="Text Box 49"/>
            <p:cNvSpPr txBox="1">
              <a:spLocks noChangeArrowheads="1"/>
            </p:cNvSpPr>
            <p:nvPr/>
          </p:nvSpPr>
          <p:spPr bwMode="auto">
            <a:xfrm>
              <a:off x="5192713" y="5351463"/>
              <a:ext cx="1757363" cy="256461"/>
            </a:xfrm>
            <a:prstGeom prst="rect">
              <a:avLst/>
            </a:prstGeom>
            <a:noFill/>
            <a:ln w="9525">
              <a:noFill/>
              <a:miter lim="800000"/>
              <a:headEnd/>
              <a:tailEnd/>
            </a:ln>
          </p:spPr>
          <p:txBody>
            <a:bodyPr lIns="86493" tIns="43247" rIns="86493" bIns="43247">
              <a:spAutoFit/>
            </a:bodyPr>
            <a:lstStyle/>
            <a:p>
              <a:pPr algn="ctr" defTabSz="865188" eaLnBrk="0" hangingPunct="0"/>
              <a:endParaRPr lang="en-US" sz="1100" dirty="0"/>
            </a:p>
          </p:txBody>
        </p:sp>
      </p:grpSp>
      <p:grpSp>
        <p:nvGrpSpPr>
          <p:cNvPr id="82" name="Group 81"/>
          <p:cNvGrpSpPr/>
          <p:nvPr/>
        </p:nvGrpSpPr>
        <p:grpSpPr>
          <a:xfrm>
            <a:off x="2695712" y="3958250"/>
            <a:ext cx="1016000" cy="1087438"/>
            <a:chOff x="2717746" y="3514478"/>
            <a:chExt cx="1016000" cy="1087438"/>
          </a:xfrm>
        </p:grpSpPr>
        <p:sp>
          <p:nvSpPr>
            <p:cNvPr id="38" name="AutoShape 51"/>
            <p:cNvSpPr>
              <a:spLocks noChangeArrowheads="1"/>
            </p:cNvSpPr>
            <p:nvPr/>
          </p:nvSpPr>
          <p:spPr bwMode="auto">
            <a:xfrm>
              <a:off x="2717746" y="3514478"/>
              <a:ext cx="1016000" cy="428625"/>
            </a:xfrm>
            <a:prstGeom prst="roundRect">
              <a:avLst>
                <a:gd name="adj" fmla="val 16667"/>
              </a:avLst>
            </a:prstGeom>
            <a:solidFill>
              <a:srgbClr val="993300"/>
            </a:solidFill>
            <a:ln w="28575">
              <a:solidFill>
                <a:srgbClr val="993300"/>
              </a:solidFill>
              <a:round/>
              <a:headEnd/>
              <a:tailEnd/>
            </a:ln>
          </p:spPr>
          <p:txBody>
            <a:bodyPr wrap="none" anchor="ctr"/>
            <a:lstStyle/>
            <a:p>
              <a:pPr algn="ctr"/>
              <a:endParaRPr lang="en-US" dirty="0"/>
            </a:p>
          </p:txBody>
        </p:sp>
        <p:sp>
          <p:nvSpPr>
            <p:cNvPr id="31" name="Bent Arrow 30"/>
            <p:cNvSpPr/>
            <p:nvPr/>
          </p:nvSpPr>
          <p:spPr bwMode="auto">
            <a:xfrm rot="16200000">
              <a:off x="3065409" y="3981203"/>
              <a:ext cx="603250" cy="638175"/>
            </a:xfrm>
            <a:prstGeom prst="bentArrow">
              <a:avLst/>
            </a:prstGeom>
            <a:solidFill>
              <a:srgbClr val="99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grpSp>
      <p:grpSp>
        <p:nvGrpSpPr>
          <p:cNvPr id="58" name="Group 57"/>
          <p:cNvGrpSpPr>
            <a:grpSpLocks/>
          </p:cNvGrpSpPr>
          <p:nvPr/>
        </p:nvGrpSpPr>
        <p:grpSpPr bwMode="auto">
          <a:xfrm>
            <a:off x="5386673" y="3972538"/>
            <a:ext cx="1050925" cy="1090612"/>
            <a:chOff x="5334001" y="3519488"/>
            <a:chExt cx="1050925" cy="1090612"/>
          </a:xfrm>
        </p:grpSpPr>
        <p:sp>
          <p:nvSpPr>
            <p:cNvPr id="37911" name="AutoShape 45"/>
            <p:cNvSpPr>
              <a:spLocks noChangeArrowheads="1"/>
            </p:cNvSpPr>
            <p:nvPr/>
          </p:nvSpPr>
          <p:spPr bwMode="auto">
            <a:xfrm>
              <a:off x="5334001" y="3519488"/>
              <a:ext cx="1050925" cy="428625"/>
            </a:xfrm>
            <a:prstGeom prst="roundRect">
              <a:avLst>
                <a:gd name="adj" fmla="val 16667"/>
              </a:avLst>
            </a:prstGeom>
            <a:solidFill>
              <a:srgbClr val="993300"/>
            </a:solidFill>
            <a:ln w="28575">
              <a:solidFill>
                <a:srgbClr val="993300"/>
              </a:solidFill>
              <a:round/>
              <a:headEnd/>
              <a:tailEnd/>
            </a:ln>
          </p:spPr>
          <p:txBody>
            <a:bodyPr wrap="none" anchor="ctr"/>
            <a:lstStyle/>
            <a:p>
              <a:pPr algn="ctr"/>
              <a:endParaRPr lang="en-US" dirty="0"/>
            </a:p>
          </p:txBody>
        </p:sp>
        <p:sp>
          <p:nvSpPr>
            <p:cNvPr id="32" name="Bent Arrow 31"/>
            <p:cNvSpPr/>
            <p:nvPr/>
          </p:nvSpPr>
          <p:spPr bwMode="auto">
            <a:xfrm rot="10800000">
              <a:off x="5375276" y="3971925"/>
              <a:ext cx="603250" cy="638175"/>
            </a:xfrm>
            <a:prstGeom prst="bentArrow">
              <a:avLst/>
            </a:prstGeom>
            <a:solidFill>
              <a:srgbClr val="99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grpSp>
      <p:sp>
        <p:nvSpPr>
          <p:cNvPr id="61" name="Bent Arrow 60"/>
          <p:cNvSpPr/>
          <p:nvPr/>
        </p:nvSpPr>
        <p:spPr bwMode="auto">
          <a:xfrm>
            <a:off x="3111426" y="3229313"/>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105" name="TextBox 46"/>
          <p:cNvSpPr txBox="1">
            <a:spLocks noChangeArrowheads="1"/>
          </p:cNvSpPr>
          <p:nvPr/>
        </p:nvSpPr>
        <p:spPr bwMode="auto">
          <a:xfrm>
            <a:off x="2057400" y="2477360"/>
            <a:ext cx="1686835" cy="646331"/>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8100000" scaled="1"/>
            <a:tileRect/>
          </a:gradFill>
          <a:ln w="38100">
            <a:solidFill>
              <a:schemeClr val="tx1"/>
            </a:solidFill>
            <a:miter lim="800000"/>
            <a:headEnd/>
            <a:tailEnd/>
          </a:ln>
        </p:spPr>
        <p:txBody>
          <a:bodyPr wrap="square">
            <a:spAutoFit/>
          </a:bodyPr>
          <a:lstStyle/>
          <a:p>
            <a:pPr algn="ctr"/>
            <a:r>
              <a:rPr lang="en-US" b="1" dirty="0" smtClean="0"/>
              <a:t>Atypically task related!</a:t>
            </a:r>
            <a:endParaRPr lang="en-US" b="1" dirty="0"/>
          </a:p>
        </p:txBody>
      </p:sp>
      <p:sp>
        <p:nvSpPr>
          <p:cNvPr id="107" name="TextBox 46"/>
          <p:cNvSpPr txBox="1">
            <a:spLocks noChangeArrowheads="1"/>
          </p:cNvSpPr>
          <p:nvPr/>
        </p:nvSpPr>
        <p:spPr bwMode="auto">
          <a:xfrm>
            <a:off x="4178167" y="1450259"/>
            <a:ext cx="4827610" cy="923330"/>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r="100000" b="100000"/>
            </a:path>
            <a:tileRect l="-100000" t="-100000"/>
          </a:gradFill>
          <a:ln w="38100">
            <a:solidFill>
              <a:schemeClr val="tx1"/>
            </a:solidFill>
            <a:miter lim="800000"/>
            <a:headEnd/>
            <a:tailEnd/>
          </a:ln>
        </p:spPr>
        <p:txBody>
          <a:bodyPr wrap="square">
            <a:spAutoFit/>
          </a:bodyPr>
          <a:lstStyle/>
          <a:p>
            <a:pPr algn="ctr"/>
            <a:r>
              <a:rPr lang="en-US" b="1" dirty="0" smtClean="0"/>
              <a:t>In vulnerability/lethality analyses, this metric is often “defined” as a probability!</a:t>
            </a:r>
          </a:p>
          <a:p>
            <a:pPr algn="ctr"/>
            <a:r>
              <a:rPr lang="en-US" b="1" dirty="0" smtClean="0"/>
              <a:t>As such, it is an ill-defined utility!</a:t>
            </a:r>
            <a:endParaRPr lang="en-US" b="1" dirty="0"/>
          </a:p>
        </p:txBody>
      </p:sp>
      <p:sp>
        <p:nvSpPr>
          <p:cNvPr id="67" name="Text Box 30"/>
          <p:cNvSpPr txBox="1">
            <a:spLocks noChangeArrowheads="1"/>
          </p:cNvSpPr>
          <p:nvPr/>
        </p:nvSpPr>
        <p:spPr bwMode="auto">
          <a:xfrm>
            <a:off x="2608188" y="3191213"/>
            <a:ext cx="682625" cy="365125"/>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3,4</a:t>
            </a:r>
          </a:p>
        </p:txBody>
      </p:sp>
      <p:grpSp>
        <p:nvGrpSpPr>
          <p:cNvPr id="79" name="Group 78"/>
          <p:cNvGrpSpPr/>
          <p:nvPr/>
        </p:nvGrpSpPr>
        <p:grpSpPr>
          <a:xfrm>
            <a:off x="3115108" y="3170133"/>
            <a:ext cx="2204348" cy="694480"/>
            <a:chOff x="1076236" y="3096981"/>
            <a:chExt cx="2204348" cy="694480"/>
          </a:xfrm>
        </p:grpSpPr>
        <p:sp>
          <p:nvSpPr>
            <p:cNvPr id="77" name="AutoShape 42"/>
            <p:cNvSpPr>
              <a:spLocks noChangeArrowheads="1"/>
            </p:cNvSpPr>
            <p:nvPr/>
          </p:nvSpPr>
          <p:spPr bwMode="auto">
            <a:xfrm>
              <a:off x="1753342" y="3147647"/>
              <a:ext cx="1527242" cy="286327"/>
            </a:xfrm>
            <a:prstGeom prst="flowChartAlternateProcess">
              <a:avLst/>
            </a:prstGeom>
            <a:solidFill>
              <a:srgbClr val="FFC000"/>
            </a:solidFill>
            <a:ln w="28575">
              <a:solidFill>
                <a:schemeClr val="tx1"/>
              </a:solidFill>
              <a:miter lim="800000"/>
              <a:headEnd/>
              <a:tailEnd/>
            </a:ln>
          </p:spPr>
          <p:txBody>
            <a:bodyPr wrap="none" anchor="ctr"/>
            <a:lstStyle/>
            <a:p>
              <a:pPr algn="ctr"/>
              <a:endParaRPr lang="en-US" dirty="0"/>
            </a:p>
          </p:txBody>
        </p:sp>
        <p:sp>
          <p:nvSpPr>
            <p:cNvPr id="51" name="Bent Arrow 50"/>
            <p:cNvSpPr/>
            <p:nvPr/>
          </p:nvSpPr>
          <p:spPr bwMode="auto">
            <a:xfrm>
              <a:off x="1076236" y="3153286"/>
              <a:ext cx="603250" cy="638175"/>
            </a:xfrm>
            <a:prstGeom prst="bentArrow">
              <a:avLst/>
            </a:prstGeom>
            <a:solidFill>
              <a:srgbClr val="99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78" name="TextBox 77"/>
            <p:cNvSpPr txBox="1"/>
            <p:nvPr/>
          </p:nvSpPr>
          <p:spPr>
            <a:xfrm>
              <a:off x="2162293" y="3096981"/>
              <a:ext cx="723900" cy="369332"/>
            </a:xfrm>
            <a:prstGeom prst="rect">
              <a:avLst/>
            </a:prstGeom>
            <a:noFill/>
          </p:spPr>
          <p:txBody>
            <a:bodyPr wrap="square" rtlCol="0">
              <a:spAutoFit/>
            </a:bodyPr>
            <a:lstStyle/>
            <a:p>
              <a:r>
                <a:rPr lang="en-US" b="1" dirty="0" smtClean="0"/>
                <a:t>Task</a:t>
              </a:r>
              <a:endParaRPr lang="en-US" b="1" dirty="0"/>
            </a:p>
          </p:txBody>
        </p:sp>
      </p:grpSp>
      <p:sp>
        <p:nvSpPr>
          <p:cNvPr id="80" name="&quot;No&quot; Symbol 79"/>
          <p:cNvSpPr/>
          <p:nvPr/>
        </p:nvSpPr>
        <p:spPr bwMode="auto">
          <a:xfrm>
            <a:off x="4120380" y="2981536"/>
            <a:ext cx="847725" cy="771525"/>
          </a:xfrm>
          <a:prstGeom prst="noSmoking">
            <a:avLst>
              <a:gd name="adj" fmla="val 1009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52" name="Group 51"/>
          <p:cNvGrpSpPr/>
          <p:nvPr/>
        </p:nvGrpSpPr>
        <p:grpSpPr>
          <a:xfrm>
            <a:off x="7029086" y="5282244"/>
            <a:ext cx="1676400" cy="533400"/>
            <a:chOff x="5853761" y="5775575"/>
            <a:chExt cx="1676400" cy="533400"/>
          </a:xfrm>
        </p:grpSpPr>
        <p:sp>
          <p:nvSpPr>
            <p:cNvPr id="53" name="Oval 52"/>
            <p:cNvSpPr/>
            <p:nvPr/>
          </p:nvSpPr>
          <p:spPr bwMode="auto">
            <a:xfrm>
              <a:off x="6070101" y="5775575"/>
              <a:ext cx="1238250" cy="533400"/>
            </a:xfrm>
            <a:prstGeom prst="ellipse">
              <a:avLst/>
            </a:prstGeom>
            <a:solidFill>
              <a:srgbClr val="951CA5"/>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3" name="TextBox 82"/>
            <p:cNvSpPr txBox="1"/>
            <p:nvPr/>
          </p:nvSpPr>
          <p:spPr>
            <a:xfrm>
              <a:off x="5853761" y="5883662"/>
              <a:ext cx="1676400" cy="307777"/>
            </a:xfrm>
            <a:prstGeom prst="rect">
              <a:avLst/>
            </a:prstGeom>
            <a:noFill/>
          </p:spPr>
          <p:txBody>
            <a:bodyPr wrap="square" rtlCol="0">
              <a:spAutoFit/>
            </a:bodyPr>
            <a:lstStyle/>
            <a:p>
              <a:pPr algn="ctr"/>
              <a:r>
                <a:rPr lang="en-US" sz="1400" b="1" dirty="0" smtClean="0">
                  <a:solidFill>
                    <a:schemeClr val="bg1"/>
                  </a:solidFill>
                </a:rPr>
                <a:t>Task Cycle</a:t>
              </a:r>
              <a:endParaRPr lang="en-US" sz="1400" b="1" dirty="0">
                <a:solidFill>
                  <a:schemeClr val="bg1"/>
                </a:solidFill>
              </a:endParaRPr>
            </a:p>
          </p:txBody>
        </p:sp>
      </p:grpSp>
    </p:spTree>
    <p:extLst>
      <p:ext uri="{BB962C8B-B14F-4D97-AF65-F5344CB8AC3E}">
        <p14:creationId xmlns="" xmlns:p14="http://schemas.microsoft.com/office/powerpoint/2010/main" val="3366063378"/>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3000"/>
                                  </p:stCondLst>
                                  <p:childTnLst>
                                    <p:set>
                                      <p:cBhvr>
                                        <p:cTn id="6" dur="1" fill="hold">
                                          <p:stCondLst>
                                            <p:cond delay="0"/>
                                          </p:stCondLst>
                                        </p:cTn>
                                        <p:tgtEl>
                                          <p:spTgt spid="55"/>
                                        </p:tgtEl>
                                        <p:attrNameLst>
                                          <p:attrName>style.visibility</p:attrName>
                                        </p:attrNameLst>
                                      </p:cBhvr>
                                      <p:to>
                                        <p:strVal val="visible"/>
                                      </p:to>
                                    </p:set>
                                    <p:animEffect transition="in" filter="wipe(right)">
                                      <p:cBhvr>
                                        <p:cTn id="7" dur="1000"/>
                                        <p:tgtEl>
                                          <p:spTgt spid="55"/>
                                        </p:tgtEl>
                                      </p:cBhvr>
                                    </p:animEffect>
                                  </p:childTnLst>
                                </p:cTn>
                              </p:par>
                            </p:childTnLst>
                          </p:cTn>
                        </p:par>
                        <p:par>
                          <p:cTn id="8" fill="hold">
                            <p:stCondLst>
                              <p:cond delay="4000"/>
                            </p:stCondLst>
                            <p:childTnLst>
                              <p:par>
                                <p:cTn id="9" presetID="22" presetClass="entr" presetSubtype="1"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up)">
                                      <p:cBhvr>
                                        <p:cTn id="11" dur="2000"/>
                                        <p:tgtEl>
                                          <p:spTgt spid="58"/>
                                        </p:tgtEl>
                                      </p:cBhvr>
                                    </p:animEffect>
                                  </p:childTnLst>
                                </p:cTn>
                              </p:par>
                            </p:childTnLst>
                          </p:cTn>
                        </p:par>
                        <p:par>
                          <p:cTn id="12" fill="hold">
                            <p:stCondLst>
                              <p:cond delay="6000"/>
                            </p:stCondLst>
                            <p:childTnLst>
                              <p:par>
                                <p:cTn id="13" presetID="22" presetClass="entr" presetSubtype="2" fill="hold" nodeType="afterEffect">
                                  <p:stCondLst>
                                    <p:cond delay="0"/>
                                  </p:stCondLst>
                                  <p:childTnLst>
                                    <p:set>
                                      <p:cBhvr>
                                        <p:cTn id="14" dur="1" fill="hold">
                                          <p:stCondLst>
                                            <p:cond delay="0"/>
                                          </p:stCondLst>
                                        </p:cTn>
                                        <p:tgtEl>
                                          <p:spTgt spid="37913"/>
                                        </p:tgtEl>
                                        <p:attrNameLst>
                                          <p:attrName>style.visibility</p:attrName>
                                        </p:attrNameLst>
                                      </p:cBhvr>
                                      <p:to>
                                        <p:strVal val="visible"/>
                                      </p:to>
                                    </p:set>
                                    <p:animEffect transition="in" filter="wipe(right)">
                                      <p:cBhvr>
                                        <p:cTn id="15" dur="2000"/>
                                        <p:tgtEl>
                                          <p:spTgt spid="37913"/>
                                        </p:tgtEl>
                                      </p:cBhvr>
                                    </p:animEffect>
                                  </p:childTnLst>
                                </p:cTn>
                              </p:par>
                            </p:childTnLst>
                          </p:cTn>
                        </p:par>
                        <p:par>
                          <p:cTn id="16" fill="hold">
                            <p:stCondLst>
                              <p:cond delay="8000"/>
                            </p:stCondLst>
                            <p:childTnLst>
                              <p:par>
                                <p:cTn id="17" presetID="22" presetClass="entr" presetSubtype="8"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2000"/>
                                        <p:tgtEl>
                                          <p:spTgt spid="81"/>
                                        </p:tgtEl>
                                      </p:cBhvr>
                                    </p:animEffect>
                                  </p:childTnLst>
                                </p:cTn>
                              </p:par>
                            </p:childTnLst>
                          </p:cTn>
                        </p:par>
                        <p:par>
                          <p:cTn id="20" fill="hold">
                            <p:stCondLst>
                              <p:cond delay="10000"/>
                            </p:stCondLst>
                            <p:childTnLst>
                              <p:par>
                                <p:cTn id="21" presetID="22" presetClass="entr" presetSubtype="4" fill="hold" nodeType="afterEffect">
                                  <p:stCondLst>
                                    <p:cond delay="2000"/>
                                  </p:stCondLst>
                                  <p:childTnLst>
                                    <p:set>
                                      <p:cBhvr>
                                        <p:cTn id="22" dur="1" fill="hold">
                                          <p:stCondLst>
                                            <p:cond delay="0"/>
                                          </p:stCondLst>
                                        </p:cTn>
                                        <p:tgtEl>
                                          <p:spTgt spid="82"/>
                                        </p:tgtEl>
                                        <p:attrNameLst>
                                          <p:attrName>style.visibility</p:attrName>
                                        </p:attrNameLst>
                                      </p:cBhvr>
                                      <p:to>
                                        <p:strVal val="visible"/>
                                      </p:to>
                                    </p:set>
                                    <p:animEffect transition="in" filter="wipe(down)">
                                      <p:cBhvr>
                                        <p:cTn id="23" dur="2000"/>
                                        <p:tgtEl>
                                          <p:spTgt spid="82"/>
                                        </p:tgtEl>
                                      </p:cBhvr>
                                    </p:animEffect>
                                  </p:childTnLst>
                                </p:cTn>
                              </p:par>
                            </p:childTnLst>
                          </p:cTn>
                        </p:par>
                        <p:par>
                          <p:cTn id="24" fill="hold">
                            <p:stCondLst>
                              <p:cond delay="14000"/>
                            </p:stCondLst>
                            <p:childTnLst>
                              <p:par>
                                <p:cTn id="25" presetID="22" presetClass="entr" presetSubtype="8" fill="hold" grpId="0" nodeType="afterEffect">
                                  <p:stCondLst>
                                    <p:cond delay="0"/>
                                  </p:stCondLst>
                                  <p:childTnLst>
                                    <p:set>
                                      <p:cBhvr>
                                        <p:cTn id="26" dur="1" fill="hold">
                                          <p:stCondLst>
                                            <p:cond delay="0"/>
                                          </p:stCondLst>
                                        </p:cTn>
                                        <p:tgtEl>
                                          <p:spTgt spid="37902"/>
                                        </p:tgtEl>
                                        <p:attrNameLst>
                                          <p:attrName>style.visibility</p:attrName>
                                        </p:attrNameLst>
                                      </p:cBhvr>
                                      <p:to>
                                        <p:strVal val="visible"/>
                                      </p:to>
                                    </p:set>
                                    <p:animEffect transition="in" filter="wipe(left)">
                                      <p:cBhvr>
                                        <p:cTn id="27" dur="1000"/>
                                        <p:tgtEl>
                                          <p:spTgt spid="37902"/>
                                        </p:tgtEl>
                                      </p:cBhvr>
                                    </p:animEffect>
                                  </p:childTnLst>
                                </p:cTn>
                              </p:par>
                            </p:childTnLst>
                          </p:cTn>
                        </p:par>
                        <p:par>
                          <p:cTn id="28" fill="hold">
                            <p:stCondLst>
                              <p:cond delay="15000"/>
                            </p:stCondLst>
                            <p:childTnLst>
                              <p:par>
                                <p:cTn id="29" presetID="22" presetClass="entr" presetSubtype="8" fill="hold" nodeType="afterEffect">
                                  <p:stCondLst>
                                    <p:cond delay="2000"/>
                                  </p:stCondLst>
                                  <p:childTnLst>
                                    <p:set>
                                      <p:cBhvr>
                                        <p:cTn id="30" dur="1" fill="hold">
                                          <p:stCondLst>
                                            <p:cond delay="0"/>
                                          </p:stCondLst>
                                        </p:cTn>
                                        <p:tgtEl>
                                          <p:spTgt spid="79"/>
                                        </p:tgtEl>
                                        <p:attrNameLst>
                                          <p:attrName>style.visibility</p:attrName>
                                        </p:attrNameLst>
                                      </p:cBhvr>
                                      <p:to>
                                        <p:strVal val="visible"/>
                                      </p:to>
                                    </p:set>
                                    <p:animEffect transition="in" filter="wipe(left)">
                                      <p:cBhvr>
                                        <p:cTn id="31" dur="1000"/>
                                        <p:tgtEl>
                                          <p:spTgt spid="79"/>
                                        </p:tgtEl>
                                      </p:cBhvr>
                                    </p:animEffect>
                                  </p:childTnLst>
                                </p:cTn>
                              </p:par>
                            </p:childTnLst>
                          </p:cTn>
                        </p:par>
                        <p:par>
                          <p:cTn id="32" fill="hold">
                            <p:stCondLst>
                              <p:cond delay="18000"/>
                            </p:stCondLst>
                            <p:childTnLst>
                              <p:par>
                                <p:cTn id="33" presetID="2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2000"/>
                                        <p:tgtEl>
                                          <p:spTgt spid="59"/>
                                        </p:tgtEl>
                                      </p:cBhvr>
                                    </p:animEffect>
                                  </p:childTnLst>
                                </p:cTn>
                              </p:par>
                            </p:childTnLst>
                          </p:cTn>
                        </p:par>
                        <p:par>
                          <p:cTn id="36" fill="hold">
                            <p:stCondLst>
                              <p:cond delay="20000"/>
                            </p:stCondLst>
                            <p:childTnLst>
                              <p:par>
                                <p:cTn id="37" presetID="10" presetClass="entr" presetSubtype="0" fill="hold" grpId="0" nodeType="afterEffect">
                                  <p:stCondLst>
                                    <p:cond delay="200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2000"/>
                                        <p:tgtEl>
                                          <p:spTgt spid="105"/>
                                        </p:tgtEl>
                                      </p:cBhvr>
                                    </p:animEffect>
                                  </p:childTnLst>
                                </p:cTn>
                              </p:par>
                            </p:childTnLst>
                          </p:cTn>
                        </p:par>
                        <p:par>
                          <p:cTn id="40" fill="hold">
                            <p:stCondLst>
                              <p:cond delay="2400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2000"/>
                                        <p:tgtEl>
                                          <p:spTgt spid="80"/>
                                        </p:tgtEl>
                                      </p:cBhvr>
                                    </p:animEffect>
                                  </p:childTnLst>
                                </p:cTn>
                              </p:par>
                            </p:childTnLst>
                          </p:cTn>
                        </p:par>
                        <p:par>
                          <p:cTn id="44" fill="hold">
                            <p:stCondLst>
                              <p:cond delay="26000"/>
                            </p:stCondLst>
                            <p:childTnLst>
                              <p:par>
                                <p:cTn id="45" presetID="10" presetClass="entr" presetSubtype="0"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2000"/>
                                        <p:tgtEl>
                                          <p:spTgt spid="107"/>
                                        </p:tgtEl>
                                      </p:cBhvr>
                                    </p:animEffect>
                                  </p:childTnLst>
                                </p:cTn>
                              </p:par>
                            </p:childTnLst>
                          </p:cTn>
                        </p:par>
                        <p:par>
                          <p:cTn id="48" fill="hold">
                            <p:stCondLst>
                              <p:cond delay="280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2000"/>
                                        <p:tgtEl>
                                          <p:spTgt spid="2"/>
                                        </p:tgtEl>
                                      </p:cBhvr>
                                    </p:animEffect>
                                  </p:childTnLst>
                                </p:cTn>
                              </p:par>
                            </p:childTnLst>
                          </p:cTn>
                        </p:par>
                        <p:par>
                          <p:cTn id="52" fill="hold">
                            <p:stCondLst>
                              <p:cond delay="30000"/>
                            </p:stCondLst>
                            <p:childTnLst>
                              <p:par>
                                <p:cTn id="53" presetID="10" presetClass="entr" presetSubtype="0"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000"/>
                                        <p:tgtEl>
                                          <p:spTgt spid="52"/>
                                        </p:tgtEl>
                                      </p:cBhvr>
                                    </p:animEffect>
                                  </p:childTnLst>
                                </p:cTn>
                              </p:par>
                            </p:childTnLst>
                          </p:cTn>
                        </p:par>
                        <p:par>
                          <p:cTn id="56" fill="hold">
                            <p:stCondLst>
                              <p:cond delay="32000"/>
                            </p:stCondLst>
                            <p:childTnLst>
                              <p:par>
                                <p:cTn id="57" presetID="8" presetClass="emph" presetSubtype="0" fill="hold" nodeType="afterEffect">
                                  <p:stCondLst>
                                    <p:cond delay="0"/>
                                  </p:stCondLst>
                                  <p:childTnLst>
                                    <p:animRot by="21600000">
                                      <p:cBhvr>
                                        <p:cTn id="58" dur="2000" fill="hold"/>
                                        <p:tgtEl>
                                          <p:spTgt spid="2"/>
                                        </p:tgtEl>
                                        <p:attrNameLst>
                                          <p:attrName>r</p:attrName>
                                        </p:attrNameLst>
                                      </p:cBhvr>
                                    </p:animRot>
                                  </p:childTnLst>
                                </p:cTn>
                              </p:par>
                              <p:par>
                                <p:cTn id="59" presetID="10"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animBg="1"/>
      <p:bldP spid="105" grpId="0" animBg="1"/>
      <p:bldP spid="107" grpId="0" animBg="1"/>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a:spLocks noChangeArrowheads="1"/>
          </p:cNvSpPr>
          <p:nvPr/>
        </p:nvSpPr>
        <p:spPr bwMode="auto">
          <a:xfrm>
            <a:off x="781050" y="1197620"/>
            <a:ext cx="7581900" cy="4462760"/>
          </a:xfrm>
          <a:prstGeom prst="rect">
            <a:avLst/>
          </a:prstGeom>
          <a:noFill/>
          <a:ln w="9525">
            <a:noFill/>
            <a:miter lim="800000"/>
            <a:headEnd/>
            <a:tailEnd/>
          </a:ln>
        </p:spPr>
        <p:txBody>
          <a:bodyPr wrap="square">
            <a:spAutoFit/>
          </a:bodyPr>
          <a:lstStyle/>
          <a:p>
            <a:pPr marL="171450" indent="-171450">
              <a:spcAft>
                <a:spcPts val="1200"/>
              </a:spcAft>
              <a:buFont typeface="Arial" charset="0"/>
              <a:buChar char="•"/>
            </a:pPr>
            <a:r>
              <a:rPr lang="en-US" sz="2400" u="sng" dirty="0" smtClean="0"/>
              <a:t>Lumped</a:t>
            </a:r>
            <a:r>
              <a:rPr lang="en-US" sz="2400" dirty="0" smtClean="0"/>
              <a:t> metrics are </a:t>
            </a:r>
            <a:r>
              <a:rPr lang="en-US" sz="2400" u="sng" dirty="0" smtClean="0"/>
              <a:t>problematic</a:t>
            </a:r>
            <a:r>
              <a:rPr lang="en-US" sz="2400" dirty="0" smtClean="0"/>
              <a:t> wrt both interpretation and integration with other parameters!</a:t>
            </a:r>
            <a:endParaRPr lang="en-US" sz="2400" dirty="0"/>
          </a:p>
          <a:p>
            <a:pPr marL="171450" indent="-171450">
              <a:spcAft>
                <a:spcPts val="1200"/>
              </a:spcAft>
              <a:buFont typeface="Arial" charset="0"/>
              <a:buChar char="•"/>
            </a:pPr>
            <a:r>
              <a:rPr lang="en-US" sz="2400" dirty="0" smtClean="0"/>
              <a:t>Without context and intermediate results, the contribution of each of the three components (physical state change, capability change, change in mission challenge) cannot be apportioned to create data extensibility.</a:t>
            </a:r>
          </a:p>
          <a:p>
            <a:pPr marL="171450" indent="-171450">
              <a:spcAft>
                <a:spcPts val="1200"/>
              </a:spcAft>
              <a:buFont typeface="Arial" charset="0"/>
              <a:buChar char="•"/>
            </a:pPr>
            <a:r>
              <a:rPr lang="en-US" sz="2400" dirty="0" smtClean="0"/>
              <a:t>The inability to define the “PK” metrics objectively/ quantitatively as well as lack of objective intermediate damage and performance metrics contributed greatly to the Live Fire Program issues in the 1980s.</a:t>
            </a:r>
            <a:endParaRPr lang="en-US" sz="2400" dirty="0"/>
          </a:p>
        </p:txBody>
      </p:sp>
      <p:sp>
        <p:nvSpPr>
          <p:cNvPr id="5" name="Rectangle 2"/>
          <p:cNvSpPr txBox="1">
            <a:spLocks noChangeArrowheads="1"/>
          </p:cNvSpPr>
          <p:nvPr/>
        </p:nvSpPr>
        <p:spPr bwMode="auto">
          <a:xfrm>
            <a:off x="525463" y="257175"/>
            <a:ext cx="8105775" cy="438150"/>
          </a:xfrm>
          <a:prstGeom prst="rect">
            <a:avLst/>
          </a:prstGeom>
          <a:solidFill>
            <a:schemeClr val="tx2"/>
          </a:solidFill>
          <a:ln w="9525">
            <a:noFill/>
            <a:miter lim="800000"/>
            <a:headEnd/>
            <a:tailEnd/>
          </a:ln>
        </p:spPr>
        <p:txBody>
          <a:bodyPr tIns="91440" anchor="ctr"/>
          <a:lstStyle/>
          <a:p>
            <a:pPr algn="ctr">
              <a:lnSpc>
                <a:spcPct val="85000"/>
              </a:lnSpc>
              <a:defRPr/>
            </a:pPr>
            <a:r>
              <a:rPr lang="en-US" sz="2400" b="1" kern="0" dirty="0" smtClean="0">
                <a:solidFill>
                  <a:schemeClr val="bg1"/>
                </a:solidFill>
                <a:effectLst>
                  <a:outerShdw blurRad="38100" dist="38100" dir="2700000" algn="tl">
                    <a:srgbClr val="000000">
                      <a:alpha val="43137"/>
                    </a:srgbClr>
                  </a:outerShdw>
                </a:effectLst>
                <a:latin typeface="+mj-lt"/>
                <a:ea typeface="MS PGothic" pitchFamily="34" charset="-128"/>
                <a:cs typeface="+mj-cs"/>
              </a:rPr>
              <a:t>Typical Lumped-</a:t>
            </a:r>
            <a:r>
              <a:rPr lang="en-US" sz="2400" b="1" kern="0" dirty="0" smtClean="0">
                <a:solidFill>
                  <a:schemeClr val="bg1"/>
                </a:solidFill>
                <a:effectLst>
                  <a:outerShdw blurRad="38100" dist="38100" dir="2700000" algn="tl">
                    <a:srgbClr val="000000">
                      <a:alpha val="43137"/>
                    </a:srgbClr>
                  </a:outerShdw>
                </a:effectLst>
                <a:latin typeface="+mj-lt"/>
                <a:ea typeface="+mj-ea"/>
                <a:cs typeface="+mj-cs"/>
              </a:rPr>
              <a:t>Task Simulation [2/2]</a:t>
            </a:r>
            <a:endParaRPr lang="en-US" sz="2400" b="1" kern="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 xmlns:p14="http://schemas.microsoft.com/office/powerpoint/2010/main" val="3694142505"/>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Line 2"/>
          <p:cNvSpPr>
            <a:spLocks noChangeShapeType="1"/>
          </p:cNvSpPr>
          <p:nvPr/>
        </p:nvSpPr>
        <p:spPr bwMode="auto">
          <a:xfrm flipV="1">
            <a:off x="3200400" y="0"/>
            <a:ext cx="1676400" cy="2667000"/>
          </a:xfrm>
          <a:prstGeom prst="line">
            <a:avLst/>
          </a:prstGeom>
          <a:noFill/>
          <a:ln w="12700">
            <a:noFill/>
            <a:round/>
            <a:headEnd/>
            <a:tailEnd type="triangle" w="med" len="med"/>
          </a:ln>
        </p:spPr>
        <p:txBody>
          <a:bodyPr wrap="none">
            <a:spAutoFit/>
          </a:bodyPr>
          <a:lstStyle/>
          <a:p>
            <a:endParaRPr lang="en-US" dirty="0"/>
          </a:p>
        </p:txBody>
      </p:sp>
      <p:grpSp>
        <p:nvGrpSpPr>
          <p:cNvPr id="5" name="Group 35"/>
          <p:cNvGrpSpPr>
            <a:grpSpLocks/>
          </p:cNvGrpSpPr>
          <p:nvPr/>
        </p:nvGrpSpPr>
        <p:grpSpPr bwMode="auto">
          <a:xfrm>
            <a:off x="6789268" y="2029417"/>
            <a:ext cx="1694332" cy="1990343"/>
            <a:chOff x="4216" y="824"/>
            <a:chExt cx="1488" cy="1656"/>
          </a:xfrm>
        </p:grpSpPr>
        <p:sp>
          <p:nvSpPr>
            <p:cNvPr id="102434" name="AutoShape 36"/>
            <p:cNvSpPr>
              <a:spLocks noChangeArrowheads="1"/>
            </p:cNvSpPr>
            <p:nvPr/>
          </p:nvSpPr>
          <p:spPr bwMode="auto">
            <a:xfrm flipH="1">
              <a:off x="5368" y="1448"/>
              <a:ext cx="336" cy="1032"/>
            </a:xfrm>
            <a:prstGeom prst="curvedRightArrow">
              <a:avLst>
                <a:gd name="adj1" fmla="val 61429"/>
                <a:gd name="adj2" fmla="val 122857"/>
                <a:gd name="adj3" fmla="val 33333"/>
              </a:avLst>
            </a:prstGeom>
            <a:gradFill rotWithShape="1">
              <a:gsLst>
                <a:gs pos="0">
                  <a:srgbClr val="CCCC00"/>
                </a:gs>
                <a:gs pos="100000">
                  <a:srgbClr val="5E5E00"/>
                </a:gs>
              </a:gsLst>
              <a:path path="rect">
                <a:fillToRect l="50000" t="50000" r="50000" b="50000"/>
              </a:path>
            </a:gradFill>
            <a:ln w="28575">
              <a:solidFill>
                <a:schemeClr val="tx1"/>
              </a:solidFill>
              <a:miter lim="800000"/>
              <a:headEnd/>
              <a:tailEnd/>
            </a:ln>
          </p:spPr>
          <p:txBody>
            <a:bodyPr wrap="none" anchor="ctr"/>
            <a:lstStyle/>
            <a:p>
              <a:endParaRPr lang="en-US" dirty="0"/>
            </a:p>
          </p:txBody>
        </p:sp>
        <p:sp>
          <p:nvSpPr>
            <p:cNvPr id="102435" name="AutoShape 37"/>
            <p:cNvSpPr>
              <a:spLocks noChangeArrowheads="1"/>
            </p:cNvSpPr>
            <p:nvPr/>
          </p:nvSpPr>
          <p:spPr bwMode="auto">
            <a:xfrm rot="1421571">
              <a:off x="4262" y="824"/>
              <a:ext cx="1420" cy="1304"/>
            </a:xfrm>
            <a:prstGeom prst="irregularSeal2">
              <a:avLst/>
            </a:prstGeom>
            <a:gradFill rotWithShape="1">
              <a:gsLst>
                <a:gs pos="0">
                  <a:srgbClr val="CCCC00"/>
                </a:gs>
                <a:gs pos="100000">
                  <a:srgbClr val="AFAF00"/>
                </a:gs>
              </a:gsLst>
              <a:path path="shape">
                <a:fillToRect l="50000" t="50000" r="50000" b="50000"/>
              </a:path>
            </a:gradFill>
            <a:ln w="28575" algn="ctr">
              <a:solidFill>
                <a:schemeClr val="tx1"/>
              </a:solidFill>
              <a:miter lim="800000"/>
              <a:headEnd/>
              <a:tailEnd/>
            </a:ln>
          </p:spPr>
          <p:txBody>
            <a:bodyPr wrap="none" anchor="ctr"/>
            <a:lstStyle/>
            <a:p>
              <a:endParaRPr lang="en-US" dirty="0"/>
            </a:p>
          </p:txBody>
        </p:sp>
        <p:sp>
          <p:nvSpPr>
            <p:cNvPr id="1052" name="Text Box 38"/>
            <p:cNvSpPr txBox="1">
              <a:spLocks noChangeArrowheads="1"/>
            </p:cNvSpPr>
            <p:nvPr/>
          </p:nvSpPr>
          <p:spPr bwMode="auto">
            <a:xfrm>
              <a:off x="4216" y="1302"/>
              <a:ext cx="1384" cy="487"/>
            </a:xfrm>
            <a:prstGeom prst="rect">
              <a:avLst/>
            </a:prstGeom>
            <a:noFill/>
            <a:ln w="12700" algn="ctr">
              <a:noFill/>
              <a:miter lim="800000"/>
              <a:headEnd/>
              <a:tailEnd/>
            </a:ln>
          </p:spPr>
          <p:txBody>
            <a:bodyPr>
              <a:spAutoFit/>
            </a:bodyPr>
            <a:lstStyle/>
            <a:p>
              <a:pPr algn="ctr">
                <a:spcBef>
                  <a:spcPct val="50000"/>
                </a:spcBef>
                <a:defRPr/>
              </a:pPr>
              <a:r>
                <a:rPr lang="en-US" sz="1600" b="1" dirty="0">
                  <a:solidFill>
                    <a:schemeClr val="bg1"/>
                  </a:solidFill>
                  <a:latin typeface="+mn-lt"/>
                  <a:ea typeface="MS PGothic" pitchFamily="34" charset="-128"/>
                  <a:cs typeface="+mn-cs"/>
                </a:rPr>
                <a:t>Where M&amp;S Reside</a:t>
              </a:r>
            </a:p>
          </p:txBody>
        </p:sp>
      </p:grpSp>
      <p:grpSp>
        <p:nvGrpSpPr>
          <p:cNvPr id="6" name="Group 39"/>
          <p:cNvGrpSpPr>
            <a:grpSpLocks/>
          </p:cNvGrpSpPr>
          <p:nvPr/>
        </p:nvGrpSpPr>
        <p:grpSpPr bwMode="auto">
          <a:xfrm>
            <a:off x="228600" y="2209800"/>
            <a:ext cx="1781369" cy="1976691"/>
            <a:chOff x="80" y="1116"/>
            <a:chExt cx="1420" cy="1567"/>
          </a:xfrm>
        </p:grpSpPr>
        <p:sp>
          <p:nvSpPr>
            <p:cNvPr id="102431" name="AutoShape 40"/>
            <p:cNvSpPr>
              <a:spLocks noChangeArrowheads="1"/>
            </p:cNvSpPr>
            <p:nvPr/>
          </p:nvSpPr>
          <p:spPr bwMode="auto">
            <a:xfrm rot="-309023">
              <a:off x="296" y="1651"/>
              <a:ext cx="312" cy="1032"/>
            </a:xfrm>
            <a:prstGeom prst="curvedRightArrow">
              <a:avLst>
                <a:gd name="adj1" fmla="val 66154"/>
                <a:gd name="adj2" fmla="val 132308"/>
                <a:gd name="adj3" fmla="val 33333"/>
              </a:avLst>
            </a:prstGeom>
            <a:gradFill rotWithShape="1">
              <a:gsLst>
                <a:gs pos="0">
                  <a:srgbClr val="00CC66"/>
                </a:gs>
                <a:gs pos="100000">
                  <a:srgbClr val="005E2F"/>
                </a:gs>
              </a:gsLst>
              <a:path path="rect">
                <a:fillToRect l="50000" t="50000" r="50000" b="50000"/>
              </a:path>
            </a:gradFill>
            <a:ln w="28575">
              <a:solidFill>
                <a:schemeClr val="tx1"/>
              </a:solidFill>
              <a:miter lim="800000"/>
              <a:headEnd/>
              <a:tailEnd/>
            </a:ln>
          </p:spPr>
          <p:txBody>
            <a:bodyPr wrap="none" anchor="ctr"/>
            <a:lstStyle/>
            <a:p>
              <a:endParaRPr lang="en-US" dirty="0"/>
            </a:p>
          </p:txBody>
        </p:sp>
        <p:sp>
          <p:nvSpPr>
            <p:cNvPr id="102432" name="AutoShape 41"/>
            <p:cNvSpPr>
              <a:spLocks noChangeArrowheads="1"/>
            </p:cNvSpPr>
            <p:nvPr/>
          </p:nvSpPr>
          <p:spPr bwMode="auto">
            <a:xfrm rot="1112549">
              <a:off x="80" y="1116"/>
              <a:ext cx="1420" cy="1304"/>
            </a:xfrm>
            <a:prstGeom prst="irregularSeal2">
              <a:avLst/>
            </a:prstGeom>
            <a:gradFill rotWithShape="1">
              <a:gsLst>
                <a:gs pos="0">
                  <a:srgbClr val="00CC66"/>
                </a:gs>
                <a:gs pos="100000">
                  <a:srgbClr val="005E2F"/>
                </a:gs>
              </a:gsLst>
              <a:path path="shape">
                <a:fillToRect l="50000" t="50000" r="50000" b="50000"/>
              </a:path>
            </a:gradFill>
            <a:ln w="28575" algn="ctr">
              <a:solidFill>
                <a:schemeClr val="tx1"/>
              </a:solidFill>
              <a:miter lim="800000"/>
              <a:headEnd/>
              <a:tailEnd/>
            </a:ln>
          </p:spPr>
          <p:txBody>
            <a:bodyPr wrap="none" anchor="ctr"/>
            <a:lstStyle/>
            <a:p>
              <a:endParaRPr lang="en-US" dirty="0"/>
            </a:p>
          </p:txBody>
        </p:sp>
        <p:sp>
          <p:nvSpPr>
            <p:cNvPr id="1049" name="Text Box 42"/>
            <p:cNvSpPr txBox="1">
              <a:spLocks noChangeArrowheads="1"/>
            </p:cNvSpPr>
            <p:nvPr/>
          </p:nvSpPr>
          <p:spPr bwMode="auto">
            <a:xfrm>
              <a:off x="83" y="1569"/>
              <a:ext cx="1383" cy="464"/>
            </a:xfrm>
            <a:prstGeom prst="rect">
              <a:avLst/>
            </a:prstGeom>
            <a:noFill/>
            <a:ln w="12700" algn="ctr">
              <a:noFill/>
              <a:miter lim="800000"/>
              <a:headEnd/>
              <a:tailEnd/>
            </a:ln>
          </p:spPr>
          <p:txBody>
            <a:bodyPr>
              <a:spAutoFit/>
            </a:bodyPr>
            <a:lstStyle/>
            <a:p>
              <a:pPr algn="ctr">
                <a:spcBef>
                  <a:spcPct val="50000"/>
                </a:spcBef>
                <a:defRPr/>
              </a:pPr>
              <a:r>
                <a:rPr lang="en-US" sz="1600" b="1" dirty="0">
                  <a:solidFill>
                    <a:schemeClr val="bg1"/>
                  </a:solidFill>
                  <a:latin typeface="+mn-lt"/>
                  <a:ea typeface="MS PGothic" pitchFamily="34" charset="-128"/>
                  <a:cs typeface="+mn-cs"/>
                </a:rPr>
                <a:t>Where “T” Resides</a:t>
              </a:r>
            </a:p>
          </p:txBody>
        </p:sp>
      </p:grpSp>
      <p:grpSp>
        <p:nvGrpSpPr>
          <p:cNvPr id="47" name="Group 46"/>
          <p:cNvGrpSpPr/>
          <p:nvPr/>
        </p:nvGrpSpPr>
        <p:grpSpPr>
          <a:xfrm>
            <a:off x="1346518" y="1037279"/>
            <a:ext cx="2566159" cy="1374429"/>
            <a:chOff x="1346518" y="1037279"/>
            <a:chExt cx="2566159" cy="1374429"/>
          </a:xfrm>
        </p:grpSpPr>
        <p:sp>
          <p:nvSpPr>
            <p:cNvPr id="102420" name="AutoShape 44"/>
            <p:cNvSpPr>
              <a:spLocks noChangeArrowheads="1"/>
            </p:cNvSpPr>
            <p:nvPr/>
          </p:nvSpPr>
          <p:spPr bwMode="auto">
            <a:xfrm rot="5400000" flipV="1">
              <a:off x="2875910" y="809090"/>
              <a:ext cx="411116" cy="1662418"/>
            </a:xfrm>
            <a:prstGeom prst="curvedRightArrow">
              <a:avLst>
                <a:gd name="adj1" fmla="val 62649"/>
                <a:gd name="adj2" fmla="val 125297"/>
                <a:gd name="adj3" fmla="val 33333"/>
              </a:avLst>
            </a:prstGeom>
            <a:gradFill rotWithShape="1">
              <a:gsLst>
                <a:gs pos="0">
                  <a:srgbClr val="996633"/>
                </a:gs>
                <a:gs pos="100000">
                  <a:srgbClr val="472F18"/>
                </a:gs>
              </a:gsLst>
              <a:lin ang="5400000" scaled="1"/>
            </a:gradFill>
            <a:ln w="28575">
              <a:solidFill>
                <a:schemeClr val="tx1"/>
              </a:solidFill>
              <a:miter lim="800000"/>
              <a:headEnd/>
              <a:tailEnd/>
            </a:ln>
          </p:spPr>
          <p:txBody>
            <a:bodyPr wrap="none" anchor="ctr"/>
            <a:lstStyle/>
            <a:p>
              <a:endParaRPr lang="en-US" dirty="0"/>
            </a:p>
          </p:txBody>
        </p:sp>
        <p:sp>
          <p:nvSpPr>
            <p:cNvPr id="102421" name="AutoShape 45"/>
            <p:cNvSpPr>
              <a:spLocks noChangeArrowheads="1"/>
            </p:cNvSpPr>
            <p:nvPr/>
          </p:nvSpPr>
          <p:spPr bwMode="auto">
            <a:xfrm rot="366167">
              <a:off x="1346518" y="1037279"/>
              <a:ext cx="1631955" cy="1374429"/>
            </a:xfrm>
            <a:prstGeom prst="irregularSeal1">
              <a:avLst/>
            </a:prstGeom>
            <a:gradFill rotWithShape="1">
              <a:gsLst>
                <a:gs pos="0">
                  <a:srgbClr val="996633"/>
                </a:gs>
                <a:gs pos="100000">
                  <a:srgbClr val="472F18"/>
                </a:gs>
              </a:gsLst>
              <a:path path="shape">
                <a:fillToRect l="50000" t="50000" r="50000" b="50000"/>
              </a:path>
            </a:gradFill>
            <a:ln w="28575" algn="ctr">
              <a:solidFill>
                <a:schemeClr val="tx1"/>
              </a:solidFill>
              <a:miter lim="800000"/>
              <a:headEnd/>
              <a:tailEnd/>
            </a:ln>
          </p:spPr>
          <p:txBody>
            <a:bodyPr wrap="none" anchor="ctr"/>
            <a:lstStyle/>
            <a:p>
              <a:endParaRPr lang="en-US" dirty="0"/>
            </a:p>
          </p:txBody>
        </p:sp>
      </p:grpSp>
      <p:sp>
        <p:nvSpPr>
          <p:cNvPr id="1046" name="Text Box 46"/>
          <p:cNvSpPr txBox="1">
            <a:spLocks noChangeArrowheads="1"/>
          </p:cNvSpPr>
          <p:nvPr/>
        </p:nvSpPr>
        <p:spPr bwMode="auto">
          <a:xfrm>
            <a:off x="1539452" y="1431706"/>
            <a:ext cx="1307014" cy="584775"/>
          </a:xfrm>
          <a:prstGeom prst="rect">
            <a:avLst/>
          </a:prstGeom>
          <a:noFill/>
          <a:ln w="12700" algn="ctr">
            <a:noFill/>
            <a:miter lim="800000"/>
            <a:headEnd/>
            <a:tailEnd/>
          </a:ln>
        </p:spPr>
        <p:txBody>
          <a:bodyPr wrap="square">
            <a:spAutoFit/>
          </a:bodyPr>
          <a:lstStyle/>
          <a:p>
            <a:pPr algn="ctr">
              <a:spcBef>
                <a:spcPct val="50000"/>
              </a:spcBef>
              <a:defRPr/>
            </a:pPr>
            <a:r>
              <a:rPr lang="en-US" sz="1600" b="1" dirty="0">
                <a:solidFill>
                  <a:schemeClr val="bg1"/>
                </a:solidFill>
                <a:latin typeface="+mn-lt"/>
                <a:ea typeface="MS PGothic" pitchFamily="34" charset="-128"/>
                <a:cs typeface="+mn-cs"/>
              </a:rPr>
              <a:t>Where “E” Resides</a:t>
            </a:r>
          </a:p>
        </p:txBody>
      </p:sp>
      <p:sp>
        <p:nvSpPr>
          <p:cNvPr id="1230860" name="AutoShape 12"/>
          <p:cNvSpPr>
            <a:spLocks noChangeAspect="1" noChangeArrowheads="1"/>
          </p:cNvSpPr>
          <p:nvPr/>
        </p:nvSpPr>
        <p:spPr bwMode="auto">
          <a:xfrm rot="10775830">
            <a:off x="2942459" y="4899733"/>
            <a:ext cx="2747486" cy="96279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gradFill rotWithShape="0">
            <a:gsLst>
              <a:gs pos="0">
                <a:srgbClr val="0066FF"/>
              </a:gs>
              <a:gs pos="100000">
                <a:srgbClr val="002F76"/>
              </a:gs>
            </a:gsLst>
            <a:path path="rect">
              <a:fillToRect l="50000" t="50000" r="50000" b="50000"/>
            </a:path>
          </a:gradFill>
          <a:ln w="12700">
            <a:solidFill>
              <a:schemeClr val="tx1"/>
            </a:solidFill>
            <a:miter lim="800000"/>
            <a:headEnd/>
            <a:tailEnd/>
          </a:ln>
        </p:spPr>
        <p:txBody>
          <a:bodyPr rot="10800000" anchor="ctr">
            <a:spAutoFit/>
          </a:bodyPr>
          <a:lstStyle/>
          <a:p>
            <a:pPr algn="ctr">
              <a:defRPr/>
            </a:pPr>
            <a:r>
              <a:rPr lang="en-US" sz="1200" b="1" dirty="0">
                <a:solidFill>
                  <a:schemeClr val="bg1"/>
                </a:solidFill>
                <a:latin typeface="+mn-lt"/>
                <a:ea typeface="MS PGothic" pitchFamily="34" charset="-128"/>
                <a:cs typeface="+mn-cs"/>
              </a:rPr>
              <a:t>Repeated VV&amp;A Process</a:t>
            </a:r>
            <a:endParaRPr lang="en-US" sz="1200" b="1" dirty="0">
              <a:latin typeface="+mn-lt"/>
              <a:ea typeface="MS PGothic" pitchFamily="34" charset="-128"/>
              <a:cs typeface="+mn-cs"/>
            </a:endParaRPr>
          </a:p>
        </p:txBody>
      </p:sp>
      <p:sp>
        <p:nvSpPr>
          <p:cNvPr id="1230873" name="Text Box 25"/>
          <p:cNvSpPr txBox="1">
            <a:spLocks noChangeAspect="1" noChangeArrowheads="1"/>
          </p:cNvSpPr>
          <p:nvPr/>
        </p:nvSpPr>
        <p:spPr bwMode="auto">
          <a:xfrm>
            <a:off x="3345733" y="5945294"/>
            <a:ext cx="1949642" cy="617431"/>
          </a:xfrm>
          <a:prstGeom prst="rect">
            <a:avLst/>
          </a:prstGeom>
          <a:gradFill rotWithShape="1">
            <a:gsLst>
              <a:gs pos="0">
                <a:srgbClr val="009900"/>
              </a:gs>
              <a:gs pos="100000">
                <a:srgbClr val="AA9B2E"/>
              </a:gs>
            </a:gsLst>
            <a:lin ang="0" scaled="1"/>
          </a:gradFill>
          <a:ln w="38100">
            <a:solidFill>
              <a:schemeClr val="tx1"/>
            </a:solidFill>
            <a:miter lim="800000"/>
            <a:headEnd/>
            <a:tailEnd/>
          </a:ln>
        </p:spPr>
        <p:txBody>
          <a:bodyPr>
            <a:spAutoFit/>
          </a:bodyPr>
          <a:lstStyle/>
          <a:p>
            <a:pPr algn="ctr">
              <a:spcBef>
                <a:spcPct val="50000"/>
              </a:spcBef>
              <a:defRPr/>
            </a:pPr>
            <a:r>
              <a:rPr lang="en-US" b="1" dirty="0">
                <a:solidFill>
                  <a:schemeClr val="bg1"/>
                </a:solidFill>
                <a:latin typeface="+mn-lt"/>
                <a:ea typeface="MS PGothic" pitchFamily="34" charset="-128"/>
                <a:cs typeface="+mn-cs"/>
              </a:rPr>
              <a:t>Single, Unified Abstraction</a:t>
            </a:r>
          </a:p>
        </p:txBody>
      </p:sp>
      <p:grpSp>
        <p:nvGrpSpPr>
          <p:cNvPr id="11" name="Group 10"/>
          <p:cNvGrpSpPr/>
          <p:nvPr/>
        </p:nvGrpSpPr>
        <p:grpSpPr>
          <a:xfrm>
            <a:off x="4567161" y="2707280"/>
            <a:ext cx="3437985" cy="2623792"/>
            <a:chOff x="4567161" y="2678705"/>
            <a:chExt cx="3437985" cy="2623792"/>
          </a:xfrm>
        </p:grpSpPr>
        <p:sp>
          <p:nvSpPr>
            <p:cNvPr id="1230852" name="Text Box 4"/>
            <p:cNvSpPr txBox="1">
              <a:spLocks noChangeAspect="1" noChangeArrowheads="1"/>
            </p:cNvSpPr>
            <p:nvPr/>
          </p:nvSpPr>
          <p:spPr bwMode="auto">
            <a:xfrm>
              <a:off x="4567161" y="4060048"/>
              <a:ext cx="3437985" cy="294304"/>
            </a:xfrm>
            <a:prstGeom prst="rect">
              <a:avLst/>
            </a:prstGeom>
            <a:gradFill rotWithShape="1">
              <a:gsLst>
                <a:gs pos="0">
                  <a:srgbClr val="CCCC00">
                    <a:alpha val="70000"/>
                  </a:srgbClr>
                </a:gs>
                <a:gs pos="100000">
                  <a:srgbClr val="5E5E00">
                    <a:alpha val="70000"/>
                  </a:srgbClr>
                </a:gs>
              </a:gsLst>
              <a:path path="shape">
                <a:fillToRect l="50000" t="50000" r="50000" b="50000"/>
              </a:path>
            </a:gradFill>
            <a:ln w="38100">
              <a:solidFill>
                <a:schemeClr val="tx1"/>
              </a:solidFill>
              <a:miter lim="800000"/>
              <a:headEnd/>
              <a:tailEnd/>
            </a:ln>
          </p:spPr>
          <p:txBody>
            <a:bodyPr>
              <a:spAutoFit/>
            </a:bodyPr>
            <a:lstStyle/>
            <a:p>
              <a:pPr algn="ctr">
                <a:spcBef>
                  <a:spcPct val="50000"/>
                </a:spcBef>
                <a:defRPr/>
              </a:pPr>
              <a:r>
                <a:rPr lang="en-US" sz="1400" b="1" dirty="0">
                  <a:solidFill>
                    <a:schemeClr val="bg1"/>
                  </a:solidFill>
                  <a:latin typeface="+mn-lt"/>
                  <a:ea typeface="MS PGothic" pitchFamily="34" charset="-128"/>
                  <a:cs typeface="+mn-cs"/>
                </a:rPr>
                <a:t>Calculate, Model, Represent, Simulate</a:t>
              </a:r>
            </a:p>
          </p:txBody>
        </p:sp>
        <p:sp>
          <p:nvSpPr>
            <p:cNvPr id="1230853" name="Text Box 5"/>
            <p:cNvSpPr txBox="1">
              <a:spLocks noChangeAspect="1" noChangeArrowheads="1"/>
            </p:cNvSpPr>
            <p:nvPr/>
          </p:nvSpPr>
          <p:spPr bwMode="auto">
            <a:xfrm>
              <a:off x="5952510" y="5008193"/>
              <a:ext cx="1447725" cy="294304"/>
            </a:xfrm>
            <a:prstGeom prst="rect">
              <a:avLst/>
            </a:prstGeom>
            <a:gradFill rotWithShape="1">
              <a:gsLst>
                <a:gs pos="0">
                  <a:srgbClr val="CCCC00"/>
                </a:gs>
                <a:gs pos="100000">
                  <a:srgbClr val="5E5E00"/>
                </a:gs>
              </a:gsLst>
              <a:path path="shape">
                <a:fillToRect l="50000" t="50000" r="50000" b="50000"/>
              </a:path>
            </a:gradFill>
            <a:ln w="38100">
              <a:solidFill>
                <a:schemeClr val="tx1"/>
              </a:solidFill>
              <a:miter lim="800000"/>
              <a:headEnd/>
              <a:tailEnd/>
            </a:ln>
          </p:spPr>
          <p:txBody>
            <a:bodyPr>
              <a:spAutoFit/>
            </a:bodyPr>
            <a:lstStyle/>
            <a:p>
              <a:pPr algn="ctr">
                <a:spcBef>
                  <a:spcPct val="50000"/>
                </a:spcBef>
                <a:defRPr/>
              </a:pPr>
              <a:r>
                <a:rPr lang="en-US" sz="1400" b="1" dirty="0">
                  <a:solidFill>
                    <a:schemeClr val="bg1"/>
                  </a:solidFill>
                  <a:latin typeface="+mn-lt"/>
                  <a:ea typeface="MS PGothic" pitchFamily="34" charset="-128"/>
                  <a:cs typeface="+mn-cs"/>
                </a:rPr>
                <a:t>Abstraction</a:t>
              </a:r>
            </a:p>
          </p:txBody>
        </p:sp>
        <p:grpSp>
          <p:nvGrpSpPr>
            <p:cNvPr id="2" name="Group 9"/>
            <p:cNvGrpSpPr>
              <a:grpSpLocks noChangeAspect="1"/>
            </p:cNvGrpSpPr>
            <p:nvPr/>
          </p:nvGrpSpPr>
          <p:grpSpPr bwMode="auto">
            <a:xfrm>
              <a:off x="6328221" y="4427445"/>
              <a:ext cx="702103" cy="517308"/>
              <a:chOff x="4169" y="2250"/>
              <a:chExt cx="589" cy="696"/>
            </a:xfrm>
          </p:grpSpPr>
          <p:sp>
            <p:nvSpPr>
              <p:cNvPr id="102442" name="AutoShape 10"/>
              <p:cNvSpPr>
                <a:spLocks noChangeAspect="1" noChangeArrowheads="1"/>
              </p:cNvSpPr>
              <p:nvPr/>
            </p:nvSpPr>
            <p:spPr bwMode="auto">
              <a:xfrm>
                <a:off x="4627" y="2250"/>
                <a:ext cx="131" cy="696"/>
              </a:xfrm>
              <a:prstGeom prst="upArrow">
                <a:avLst>
                  <a:gd name="adj1" fmla="val 50000"/>
                  <a:gd name="adj2" fmla="val 132824"/>
                </a:avLst>
              </a:prstGeom>
              <a:gradFill rotWithShape="1">
                <a:gsLst>
                  <a:gs pos="0">
                    <a:srgbClr val="760000"/>
                  </a:gs>
                  <a:gs pos="100000">
                    <a:srgbClr val="FF0000"/>
                  </a:gs>
                </a:gsLst>
                <a:lin ang="5400000" scaled="1"/>
              </a:gradFill>
              <a:ln w="12700">
                <a:solidFill>
                  <a:schemeClr val="tx1"/>
                </a:solidFill>
                <a:miter lim="800000"/>
                <a:headEnd/>
                <a:tailEnd/>
              </a:ln>
            </p:spPr>
            <p:txBody>
              <a:bodyPr anchor="ctr">
                <a:spAutoFit/>
              </a:bodyPr>
              <a:lstStyle/>
              <a:p>
                <a:endParaRPr lang="en-US" dirty="0"/>
              </a:p>
            </p:txBody>
          </p:sp>
          <p:sp>
            <p:nvSpPr>
              <p:cNvPr id="102443" name="AutoShape 11"/>
              <p:cNvSpPr>
                <a:spLocks noChangeAspect="1" noChangeArrowheads="1"/>
              </p:cNvSpPr>
              <p:nvPr/>
            </p:nvSpPr>
            <p:spPr bwMode="auto">
              <a:xfrm>
                <a:off x="4169" y="2250"/>
                <a:ext cx="132" cy="696"/>
              </a:xfrm>
              <a:prstGeom prst="downArrow">
                <a:avLst>
                  <a:gd name="adj1" fmla="val 50000"/>
                  <a:gd name="adj2" fmla="val 131818"/>
                </a:avLst>
              </a:prstGeom>
              <a:gradFill rotWithShape="0">
                <a:gsLst>
                  <a:gs pos="0">
                    <a:srgbClr val="0066FF"/>
                  </a:gs>
                  <a:gs pos="100000">
                    <a:srgbClr val="002F76"/>
                  </a:gs>
                </a:gsLst>
                <a:lin ang="5400000" scaled="1"/>
              </a:gradFill>
              <a:ln w="12700">
                <a:solidFill>
                  <a:schemeClr val="tx1"/>
                </a:solidFill>
                <a:miter lim="800000"/>
                <a:headEnd/>
                <a:tailEnd/>
              </a:ln>
            </p:spPr>
            <p:txBody>
              <a:bodyPr anchor="ctr">
                <a:spAutoFit/>
              </a:bodyPr>
              <a:lstStyle/>
              <a:p>
                <a:endParaRPr lang="en-US" dirty="0"/>
              </a:p>
            </p:txBody>
          </p:sp>
        </p:grpSp>
        <p:sp>
          <p:nvSpPr>
            <p:cNvPr id="1062" name="Text Box 15"/>
            <p:cNvSpPr txBox="1">
              <a:spLocks noChangeAspect="1" noChangeArrowheads="1"/>
            </p:cNvSpPr>
            <p:nvPr/>
          </p:nvSpPr>
          <p:spPr bwMode="auto">
            <a:xfrm rot="3385945">
              <a:off x="4573158" y="3310163"/>
              <a:ext cx="1316782" cy="281422"/>
            </a:xfrm>
            <a:prstGeom prst="rect">
              <a:avLst/>
            </a:prstGeom>
            <a:noFill/>
            <a:ln w="12700">
              <a:noFill/>
              <a:miter lim="800000"/>
              <a:headEnd/>
              <a:tailEnd/>
            </a:ln>
          </p:spPr>
          <p:txBody>
            <a:bodyPr wrap="none">
              <a:spAutoFit/>
            </a:bodyPr>
            <a:lstStyle/>
            <a:p>
              <a:pPr>
                <a:spcBef>
                  <a:spcPct val="50000"/>
                </a:spcBef>
                <a:defRPr/>
              </a:pPr>
              <a:r>
                <a:rPr lang="en-US" sz="1400" b="1" i="1" dirty="0">
                  <a:solidFill>
                    <a:srgbClr val="0066FF"/>
                  </a:solidFill>
                  <a:latin typeface="+mj-lt"/>
                  <a:ea typeface="MS PGothic" pitchFamily="34" charset="-128"/>
                  <a:cs typeface="+mn-cs"/>
                </a:rPr>
                <a:t>Requirements</a:t>
              </a:r>
              <a:endParaRPr lang="en-US" sz="1400" b="1" dirty="0">
                <a:solidFill>
                  <a:srgbClr val="0066FF"/>
                </a:solidFill>
                <a:latin typeface="+mj-lt"/>
                <a:ea typeface="MS PGothic" pitchFamily="34" charset="-128"/>
                <a:cs typeface="+mn-cs"/>
              </a:endParaRPr>
            </a:p>
          </p:txBody>
        </p:sp>
        <p:sp>
          <p:nvSpPr>
            <p:cNvPr id="1065" name="Text Box 18"/>
            <p:cNvSpPr txBox="1">
              <a:spLocks noChangeAspect="1" noChangeArrowheads="1"/>
            </p:cNvSpPr>
            <p:nvPr/>
          </p:nvSpPr>
          <p:spPr bwMode="auto">
            <a:xfrm rot="3454041">
              <a:off x="5471818" y="3097020"/>
              <a:ext cx="1118052" cy="281422"/>
            </a:xfrm>
            <a:prstGeom prst="rect">
              <a:avLst/>
            </a:prstGeom>
            <a:noFill/>
            <a:ln w="12700">
              <a:noFill/>
              <a:miter lim="800000"/>
              <a:headEnd/>
              <a:tailEnd/>
            </a:ln>
          </p:spPr>
          <p:txBody>
            <a:bodyPr wrap="none">
              <a:spAutoFit/>
            </a:bodyPr>
            <a:lstStyle/>
            <a:p>
              <a:pPr>
                <a:spcBef>
                  <a:spcPct val="50000"/>
                </a:spcBef>
                <a:defRPr/>
              </a:pPr>
              <a:r>
                <a:rPr lang="en-US" sz="1400" b="1" i="1" dirty="0">
                  <a:solidFill>
                    <a:srgbClr val="FF0000"/>
                  </a:solidFill>
                  <a:latin typeface="+mn-lt"/>
                  <a:ea typeface="MS PGothic" pitchFamily="34" charset="-128"/>
                  <a:cs typeface="+mn-cs"/>
                </a:rPr>
                <a:t>Information</a:t>
              </a:r>
              <a:endParaRPr lang="en-US" sz="1400" b="1" dirty="0">
                <a:solidFill>
                  <a:srgbClr val="FF0000"/>
                </a:solidFill>
                <a:latin typeface="+mn-lt"/>
                <a:ea typeface="MS PGothic" pitchFamily="34" charset="-128"/>
                <a:cs typeface="+mn-cs"/>
              </a:endParaRPr>
            </a:p>
          </p:txBody>
        </p:sp>
        <p:grpSp>
          <p:nvGrpSpPr>
            <p:cNvPr id="8" name="Group 9"/>
            <p:cNvGrpSpPr>
              <a:grpSpLocks noChangeAspect="1"/>
            </p:cNvGrpSpPr>
            <p:nvPr/>
          </p:nvGrpSpPr>
          <p:grpSpPr bwMode="auto">
            <a:xfrm rot="19520783">
              <a:off x="5401271" y="2939635"/>
              <a:ext cx="497564" cy="993655"/>
              <a:chOff x="4341" y="2224"/>
              <a:chExt cx="417" cy="723"/>
            </a:xfrm>
          </p:grpSpPr>
          <p:sp>
            <p:nvSpPr>
              <p:cNvPr id="102427" name="AutoShape 10"/>
              <p:cNvSpPr>
                <a:spLocks noChangeAspect="1" noChangeArrowheads="1"/>
              </p:cNvSpPr>
              <p:nvPr/>
            </p:nvSpPr>
            <p:spPr bwMode="auto">
              <a:xfrm>
                <a:off x="4627" y="2224"/>
                <a:ext cx="131" cy="696"/>
              </a:xfrm>
              <a:prstGeom prst="upArrow">
                <a:avLst>
                  <a:gd name="adj1" fmla="val 50000"/>
                  <a:gd name="adj2" fmla="val 132824"/>
                </a:avLst>
              </a:prstGeom>
              <a:gradFill rotWithShape="1">
                <a:gsLst>
                  <a:gs pos="0">
                    <a:srgbClr val="760000"/>
                  </a:gs>
                  <a:gs pos="100000">
                    <a:srgbClr val="FF0000"/>
                  </a:gs>
                </a:gsLst>
                <a:lin ang="5400000" scaled="1"/>
              </a:gradFill>
              <a:ln w="12700">
                <a:solidFill>
                  <a:schemeClr val="tx1"/>
                </a:solidFill>
                <a:miter lim="800000"/>
                <a:headEnd/>
                <a:tailEnd/>
              </a:ln>
            </p:spPr>
            <p:txBody>
              <a:bodyPr anchor="ctr">
                <a:spAutoFit/>
              </a:bodyPr>
              <a:lstStyle/>
              <a:p>
                <a:endParaRPr lang="en-US" dirty="0"/>
              </a:p>
            </p:txBody>
          </p:sp>
          <p:sp>
            <p:nvSpPr>
              <p:cNvPr id="102428" name="AutoShape 11"/>
              <p:cNvSpPr>
                <a:spLocks noChangeAspect="1" noChangeArrowheads="1"/>
              </p:cNvSpPr>
              <p:nvPr/>
            </p:nvSpPr>
            <p:spPr bwMode="auto">
              <a:xfrm>
                <a:off x="4341" y="2251"/>
                <a:ext cx="132" cy="696"/>
              </a:xfrm>
              <a:prstGeom prst="downArrow">
                <a:avLst>
                  <a:gd name="adj1" fmla="val 50000"/>
                  <a:gd name="adj2" fmla="val 131818"/>
                </a:avLst>
              </a:prstGeom>
              <a:gradFill rotWithShape="0">
                <a:gsLst>
                  <a:gs pos="0">
                    <a:srgbClr val="0066FF"/>
                  </a:gs>
                  <a:gs pos="100000">
                    <a:srgbClr val="002F76"/>
                  </a:gs>
                </a:gsLst>
                <a:lin ang="5400000" scaled="1"/>
              </a:gradFill>
              <a:ln w="12700">
                <a:solidFill>
                  <a:schemeClr val="tx1"/>
                </a:solidFill>
                <a:miter lim="800000"/>
                <a:headEnd/>
                <a:tailEnd/>
              </a:ln>
            </p:spPr>
            <p:txBody>
              <a:bodyPr anchor="ctr">
                <a:spAutoFit/>
              </a:bodyPr>
              <a:lstStyle/>
              <a:p>
                <a:endParaRPr lang="en-US" dirty="0"/>
              </a:p>
            </p:txBody>
          </p:sp>
        </p:grpSp>
      </p:grpSp>
      <p:grpSp>
        <p:nvGrpSpPr>
          <p:cNvPr id="12" name="Group 11"/>
          <p:cNvGrpSpPr/>
          <p:nvPr/>
        </p:nvGrpSpPr>
        <p:grpSpPr>
          <a:xfrm>
            <a:off x="2845268" y="914400"/>
            <a:ext cx="2931715" cy="2112762"/>
            <a:chOff x="2845268" y="914400"/>
            <a:chExt cx="2931715" cy="2112762"/>
          </a:xfrm>
        </p:grpSpPr>
        <p:sp>
          <p:nvSpPr>
            <p:cNvPr id="1038" name="Text Box 26"/>
            <p:cNvSpPr txBox="1">
              <a:spLocks noChangeAspect="1" noChangeArrowheads="1"/>
            </p:cNvSpPr>
            <p:nvPr/>
          </p:nvSpPr>
          <p:spPr bwMode="auto">
            <a:xfrm>
              <a:off x="3133942" y="914400"/>
              <a:ext cx="2355817" cy="353468"/>
            </a:xfrm>
            <a:prstGeom prst="rect">
              <a:avLst/>
            </a:prstGeom>
            <a:gradFill rotWithShape="1">
              <a:gsLst>
                <a:gs pos="0">
                  <a:srgbClr val="996633">
                    <a:alpha val="67998"/>
                  </a:srgbClr>
                </a:gs>
                <a:gs pos="100000">
                  <a:srgbClr val="6B4724"/>
                </a:gs>
              </a:gsLst>
              <a:path path="shape">
                <a:fillToRect l="50000" t="50000" r="50000" b="50000"/>
              </a:path>
            </a:gradFill>
            <a:ln w="38100">
              <a:solidFill>
                <a:schemeClr val="tx1"/>
              </a:solidFill>
              <a:miter lim="800000"/>
              <a:headEnd/>
              <a:tailEnd/>
            </a:ln>
          </p:spPr>
          <p:txBody>
            <a:bodyPr>
              <a:spAutoFit/>
            </a:bodyPr>
            <a:lstStyle/>
            <a:p>
              <a:pPr algn="ctr">
                <a:spcBef>
                  <a:spcPct val="50000"/>
                </a:spcBef>
                <a:defRPr/>
              </a:pPr>
              <a:r>
                <a:rPr lang="en-US" b="1" dirty="0">
                  <a:solidFill>
                    <a:schemeClr val="bg1"/>
                  </a:solidFill>
                  <a:latin typeface="+mn-lt"/>
                  <a:ea typeface="MS PGothic" pitchFamily="34" charset="-128"/>
                  <a:cs typeface="+mn-cs"/>
                </a:rPr>
                <a:t>Decision Making</a:t>
              </a:r>
            </a:p>
          </p:txBody>
        </p:sp>
        <p:grpSp>
          <p:nvGrpSpPr>
            <p:cNvPr id="3" name="Group 27"/>
            <p:cNvGrpSpPr>
              <a:grpSpLocks noChangeAspect="1"/>
            </p:cNvGrpSpPr>
            <p:nvPr/>
          </p:nvGrpSpPr>
          <p:grpSpPr bwMode="auto">
            <a:xfrm>
              <a:off x="3943392" y="1304145"/>
              <a:ext cx="736918" cy="544745"/>
              <a:chOff x="4169" y="2212"/>
              <a:chExt cx="589" cy="708"/>
            </a:xfrm>
          </p:grpSpPr>
          <p:sp>
            <p:nvSpPr>
              <p:cNvPr id="102440" name="AutoShape 28"/>
              <p:cNvSpPr>
                <a:spLocks noChangeAspect="1" noChangeArrowheads="1"/>
              </p:cNvSpPr>
              <p:nvPr/>
            </p:nvSpPr>
            <p:spPr bwMode="auto">
              <a:xfrm>
                <a:off x="4627" y="2212"/>
                <a:ext cx="131" cy="696"/>
              </a:xfrm>
              <a:prstGeom prst="upArrow">
                <a:avLst>
                  <a:gd name="adj1" fmla="val 50000"/>
                  <a:gd name="adj2" fmla="val 132824"/>
                </a:avLst>
              </a:prstGeom>
              <a:gradFill rotWithShape="1">
                <a:gsLst>
                  <a:gs pos="0">
                    <a:srgbClr val="760000"/>
                  </a:gs>
                  <a:gs pos="100000">
                    <a:srgbClr val="FF0000"/>
                  </a:gs>
                </a:gsLst>
                <a:lin ang="5400000" scaled="1"/>
              </a:gradFill>
              <a:ln w="12700">
                <a:solidFill>
                  <a:schemeClr val="tx1"/>
                </a:solidFill>
                <a:miter lim="800000"/>
                <a:headEnd/>
                <a:tailEnd/>
              </a:ln>
            </p:spPr>
            <p:txBody>
              <a:bodyPr anchor="ctr">
                <a:spAutoFit/>
              </a:bodyPr>
              <a:lstStyle/>
              <a:p>
                <a:endParaRPr lang="en-US" dirty="0"/>
              </a:p>
            </p:txBody>
          </p:sp>
          <p:sp>
            <p:nvSpPr>
              <p:cNvPr id="102441" name="AutoShape 29"/>
              <p:cNvSpPr>
                <a:spLocks noChangeAspect="1" noChangeArrowheads="1"/>
              </p:cNvSpPr>
              <p:nvPr/>
            </p:nvSpPr>
            <p:spPr bwMode="auto">
              <a:xfrm>
                <a:off x="4169" y="2224"/>
                <a:ext cx="132" cy="696"/>
              </a:xfrm>
              <a:prstGeom prst="downArrow">
                <a:avLst>
                  <a:gd name="adj1" fmla="val 50000"/>
                  <a:gd name="adj2" fmla="val 131818"/>
                </a:avLst>
              </a:prstGeom>
              <a:gradFill rotWithShape="1">
                <a:gsLst>
                  <a:gs pos="0">
                    <a:srgbClr val="0066FF"/>
                  </a:gs>
                  <a:gs pos="100000">
                    <a:srgbClr val="002F76"/>
                  </a:gs>
                </a:gsLst>
                <a:lin ang="5400000" scaled="1"/>
              </a:gradFill>
              <a:ln w="12700">
                <a:solidFill>
                  <a:schemeClr val="tx1"/>
                </a:solidFill>
                <a:miter lim="800000"/>
                <a:headEnd/>
                <a:tailEnd/>
              </a:ln>
            </p:spPr>
            <p:txBody>
              <a:bodyPr anchor="ctr">
                <a:spAutoFit/>
              </a:bodyPr>
              <a:lstStyle/>
              <a:p>
                <a:endParaRPr lang="en-US" dirty="0"/>
              </a:p>
            </p:txBody>
          </p:sp>
        </p:grpSp>
        <p:grpSp>
          <p:nvGrpSpPr>
            <p:cNvPr id="4" name="Group 30"/>
            <p:cNvGrpSpPr>
              <a:grpSpLocks/>
            </p:cNvGrpSpPr>
            <p:nvPr/>
          </p:nvGrpSpPr>
          <p:grpSpPr bwMode="auto">
            <a:xfrm>
              <a:off x="2845268" y="1876742"/>
              <a:ext cx="2931715" cy="1150420"/>
              <a:chOff x="1771" y="771"/>
              <a:chExt cx="2216" cy="957"/>
            </a:xfrm>
          </p:grpSpPr>
          <p:sp>
            <p:nvSpPr>
              <p:cNvPr id="102437" name="Oval 31"/>
              <p:cNvSpPr>
                <a:spLocks noChangeArrowheads="1"/>
              </p:cNvSpPr>
              <p:nvPr/>
            </p:nvSpPr>
            <p:spPr bwMode="auto">
              <a:xfrm>
                <a:off x="1771" y="771"/>
                <a:ext cx="2216" cy="957"/>
              </a:xfrm>
              <a:prstGeom prst="ellipse">
                <a:avLst/>
              </a:prstGeom>
              <a:gradFill rotWithShape="1">
                <a:gsLst>
                  <a:gs pos="0">
                    <a:srgbClr val="FFFFCC"/>
                  </a:gs>
                  <a:gs pos="100000">
                    <a:srgbClr val="C2C29B"/>
                  </a:gs>
                </a:gsLst>
                <a:path path="shape">
                  <a:fillToRect l="50000" t="50000" r="50000" b="50000"/>
                </a:path>
              </a:gradFill>
              <a:ln w="38100" algn="ctr">
                <a:solidFill>
                  <a:schemeClr val="tx1"/>
                </a:solidFill>
                <a:round/>
                <a:headEnd/>
                <a:tailEnd/>
              </a:ln>
            </p:spPr>
            <p:txBody>
              <a:bodyPr wrap="none" anchor="ctr"/>
              <a:lstStyle/>
              <a:p>
                <a:endParaRPr lang="en-US" dirty="0"/>
              </a:p>
            </p:txBody>
          </p:sp>
          <p:graphicFrame>
            <p:nvGraphicFramePr>
              <p:cNvPr id="102402" name="Object 2"/>
              <p:cNvGraphicFramePr>
                <a:graphicFrameLocks noChangeAspect="1"/>
              </p:cNvGraphicFramePr>
              <p:nvPr>
                <p:extLst>
                  <p:ext uri="{D42A27DB-BD31-4B8C-83A1-F6EECF244321}">
                    <p14:modId xmlns="" xmlns:p14="http://schemas.microsoft.com/office/powerpoint/2010/main" val="2566039722"/>
                  </p:ext>
                </p:extLst>
              </p:nvPr>
            </p:nvGraphicFramePr>
            <p:xfrm>
              <a:off x="2536" y="1056"/>
              <a:ext cx="685" cy="400"/>
            </p:xfrm>
            <a:graphic>
              <a:graphicData uri="http://schemas.openxmlformats.org/presentationml/2006/ole">
                <p:oleObj spid="_x0000_s2055" name="Clip" r:id="rId4" imgW="1180490" imgH="689458" progId="">
                  <p:embed/>
                </p:oleObj>
              </a:graphicData>
            </a:graphic>
          </p:graphicFrame>
          <p:sp>
            <p:nvSpPr>
              <p:cNvPr id="1054" name="Text Box 33"/>
              <p:cNvSpPr txBox="1">
                <a:spLocks noChangeArrowheads="1"/>
              </p:cNvSpPr>
              <p:nvPr/>
            </p:nvSpPr>
            <p:spPr bwMode="auto">
              <a:xfrm>
                <a:off x="2039" y="842"/>
                <a:ext cx="1695" cy="245"/>
              </a:xfrm>
              <a:prstGeom prst="rect">
                <a:avLst/>
              </a:prstGeom>
              <a:noFill/>
              <a:ln w="12700" algn="ctr">
                <a:noFill/>
                <a:miter lim="800000"/>
                <a:headEnd/>
                <a:tailEnd/>
              </a:ln>
            </p:spPr>
            <p:txBody>
              <a:bodyPr>
                <a:spAutoFit/>
              </a:bodyPr>
              <a:lstStyle/>
              <a:p>
                <a:pPr algn="ctr">
                  <a:spcBef>
                    <a:spcPct val="50000"/>
                  </a:spcBef>
                  <a:defRPr/>
                </a:pPr>
                <a:r>
                  <a:rPr lang="en-US" sz="1400" b="1" dirty="0">
                    <a:solidFill>
                      <a:schemeClr val="tx2"/>
                    </a:solidFill>
                    <a:latin typeface="+mn-lt"/>
                    <a:ea typeface="MS PGothic" pitchFamily="34" charset="-128"/>
                    <a:cs typeface="+mn-cs"/>
                  </a:rPr>
                  <a:t>Knowledge Formation</a:t>
                </a:r>
              </a:p>
            </p:txBody>
          </p:sp>
          <p:sp>
            <p:nvSpPr>
              <p:cNvPr id="1055" name="Text Box 34"/>
              <p:cNvSpPr txBox="1">
                <a:spLocks noChangeArrowheads="1"/>
              </p:cNvSpPr>
              <p:nvPr/>
            </p:nvSpPr>
            <p:spPr bwMode="auto">
              <a:xfrm>
                <a:off x="1951" y="1400"/>
                <a:ext cx="1856" cy="220"/>
              </a:xfrm>
              <a:prstGeom prst="rect">
                <a:avLst/>
              </a:prstGeom>
              <a:noFill/>
              <a:ln w="12700" algn="ctr">
                <a:noFill/>
                <a:miter lim="800000"/>
                <a:headEnd/>
                <a:tailEnd/>
              </a:ln>
            </p:spPr>
            <p:txBody>
              <a:bodyPr>
                <a:spAutoFit/>
              </a:bodyPr>
              <a:lstStyle/>
              <a:p>
                <a:pPr algn="ctr">
                  <a:spcBef>
                    <a:spcPct val="50000"/>
                  </a:spcBef>
                  <a:defRPr/>
                </a:pPr>
                <a:r>
                  <a:rPr lang="en-US" sz="1200" b="1" dirty="0">
                    <a:solidFill>
                      <a:schemeClr val="tx2"/>
                    </a:solidFill>
                    <a:latin typeface="+mn-lt"/>
                    <a:ea typeface="MS PGothic" pitchFamily="34" charset="-128"/>
                    <a:cs typeface="+mn-cs"/>
                  </a:rPr>
                  <a:t>Sift, Filter, Analyze, Evaluate</a:t>
                </a:r>
              </a:p>
            </p:txBody>
          </p:sp>
        </p:grpSp>
      </p:grpSp>
      <p:grpSp>
        <p:nvGrpSpPr>
          <p:cNvPr id="14" name="Group 13"/>
          <p:cNvGrpSpPr/>
          <p:nvPr/>
        </p:nvGrpSpPr>
        <p:grpSpPr>
          <a:xfrm>
            <a:off x="1066800" y="2632946"/>
            <a:ext cx="3004247" cy="2698126"/>
            <a:chOff x="1066800" y="2604371"/>
            <a:chExt cx="3004247" cy="2698126"/>
          </a:xfrm>
        </p:grpSpPr>
        <p:sp>
          <p:nvSpPr>
            <p:cNvPr id="1230851" name="Text Box 3"/>
            <p:cNvSpPr txBox="1">
              <a:spLocks noChangeAspect="1" noChangeArrowheads="1"/>
            </p:cNvSpPr>
            <p:nvPr/>
          </p:nvSpPr>
          <p:spPr bwMode="auto">
            <a:xfrm>
              <a:off x="1066800" y="4053980"/>
              <a:ext cx="3004247" cy="307777"/>
            </a:xfrm>
            <a:prstGeom prst="rect">
              <a:avLst/>
            </a:prstGeom>
            <a:gradFill rotWithShape="1">
              <a:gsLst>
                <a:gs pos="0">
                  <a:srgbClr val="00CC66"/>
                </a:gs>
                <a:gs pos="100000">
                  <a:srgbClr val="005E2F"/>
                </a:gs>
              </a:gsLst>
              <a:path path="shape">
                <a:fillToRect l="50000" t="50000" r="50000" b="50000"/>
              </a:path>
            </a:gradFill>
            <a:ln w="38100">
              <a:solidFill>
                <a:schemeClr val="tx1"/>
              </a:solidFill>
              <a:miter lim="800000"/>
              <a:headEnd/>
              <a:tailEnd/>
            </a:ln>
          </p:spPr>
          <p:txBody>
            <a:bodyPr>
              <a:spAutoFit/>
            </a:bodyPr>
            <a:lstStyle/>
            <a:p>
              <a:pPr algn="ctr">
                <a:spcBef>
                  <a:spcPct val="50000"/>
                </a:spcBef>
                <a:defRPr/>
              </a:pPr>
              <a:r>
                <a:rPr lang="en-US" sz="1400" b="1" dirty="0">
                  <a:solidFill>
                    <a:schemeClr val="bg1"/>
                  </a:solidFill>
                  <a:latin typeface="+mn-lt"/>
                  <a:ea typeface="MS PGothic" pitchFamily="34" charset="-128"/>
                  <a:cs typeface="+mn-cs"/>
                </a:rPr>
                <a:t>Observe, Exercise, </a:t>
              </a:r>
              <a:r>
                <a:rPr lang="en-US" sz="1400" b="1" dirty="0" smtClean="0">
                  <a:solidFill>
                    <a:schemeClr val="bg1"/>
                  </a:solidFill>
                  <a:latin typeface="+mn-lt"/>
                  <a:ea typeface="MS PGothic" pitchFamily="34" charset="-128"/>
                  <a:cs typeface="+mn-cs"/>
                </a:rPr>
                <a:t>Measure, </a:t>
              </a:r>
              <a:r>
                <a:rPr lang="en-US" sz="1400" b="1" dirty="0">
                  <a:solidFill>
                    <a:schemeClr val="bg1"/>
                  </a:solidFill>
                  <a:latin typeface="+mn-lt"/>
                  <a:ea typeface="MS PGothic" pitchFamily="34" charset="-128"/>
                  <a:cs typeface="+mn-cs"/>
                </a:rPr>
                <a:t>Test</a:t>
              </a:r>
            </a:p>
          </p:txBody>
        </p:sp>
        <p:sp>
          <p:nvSpPr>
            <p:cNvPr id="1230861" name="Text Box 13"/>
            <p:cNvSpPr txBox="1">
              <a:spLocks noChangeAspect="1" noChangeArrowheads="1"/>
            </p:cNvSpPr>
            <p:nvPr/>
          </p:nvSpPr>
          <p:spPr bwMode="auto">
            <a:xfrm>
              <a:off x="1351123" y="5008193"/>
              <a:ext cx="1447725" cy="294304"/>
            </a:xfrm>
            <a:prstGeom prst="rect">
              <a:avLst/>
            </a:prstGeom>
            <a:gradFill rotWithShape="1">
              <a:gsLst>
                <a:gs pos="0">
                  <a:srgbClr val="00CC66"/>
                </a:gs>
                <a:gs pos="100000">
                  <a:srgbClr val="005E2F"/>
                </a:gs>
              </a:gsLst>
              <a:path path="shape">
                <a:fillToRect l="50000" t="50000" r="50000" b="50000"/>
              </a:path>
            </a:gradFill>
            <a:ln w="38100">
              <a:solidFill>
                <a:schemeClr val="tx1"/>
              </a:solidFill>
              <a:miter lim="800000"/>
              <a:headEnd/>
              <a:tailEnd/>
            </a:ln>
          </p:spPr>
          <p:txBody>
            <a:bodyPr>
              <a:spAutoFit/>
            </a:bodyPr>
            <a:lstStyle/>
            <a:p>
              <a:pPr algn="ctr">
                <a:spcBef>
                  <a:spcPct val="50000"/>
                </a:spcBef>
                <a:defRPr/>
              </a:pPr>
              <a:r>
                <a:rPr lang="en-US" sz="1400" b="1" dirty="0">
                  <a:solidFill>
                    <a:schemeClr val="bg1"/>
                  </a:solidFill>
                  <a:latin typeface="+mn-lt"/>
                  <a:ea typeface="MS PGothic" pitchFamily="34" charset="-128"/>
                  <a:cs typeface="+mn-cs"/>
                </a:rPr>
                <a:t>Abstraction</a:t>
              </a:r>
            </a:p>
          </p:txBody>
        </p:sp>
        <p:sp>
          <p:nvSpPr>
            <p:cNvPr id="1059" name="Text Box 22"/>
            <p:cNvSpPr txBox="1">
              <a:spLocks noChangeAspect="1" noChangeArrowheads="1"/>
            </p:cNvSpPr>
            <p:nvPr/>
          </p:nvSpPr>
          <p:spPr bwMode="auto">
            <a:xfrm rot="18774606">
              <a:off x="1902149" y="3048475"/>
              <a:ext cx="1169630" cy="281422"/>
            </a:xfrm>
            <a:prstGeom prst="rect">
              <a:avLst/>
            </a:prstGeom>
            <a:noFill/>
            <a:ln w="12700">
              <a:noFill/>
              <a:miter lim="800000"/>
              <a:headEnd/>
              <a:tailEnd/>
            </a:ln>
          </p:spPr>
          <p:txBody>
            <a:bodyPr>
              <a:spAutoFit/>
            </a:bodyPr>
            <a:lstStyle/>
            <a:p>
              <a:pPr>
                <a:spcBef>
                  <a:spcPct val="50000"/>
                </a:spcBef>
                <a:defRPr/>
              </a:pPr>
              <a:r>
                <a:rPr lang="en-US" sz="1400" b="1" i="1" dirty="0">
                  <a:solidFill>
                    <a:srgbClr val="FF0000"/>
                  </a:solidFill>
                  <a:latin typeface="+mn-lt"/>
                  <a:ea typeface="MS PGothic" pitchFamily="34" charset="-128"/>
                  <a:cs typeface="+mn-cs"/>
                </a:rPr>
                <a:t>Information</a:t>
              </a:r>
              <a:endParaRPr lang="en-US" sz="1400" b="1" dirty="0">
                <a:solidFill>
                  <a:srgbClr val="FF0000"/>
                </a:solidFill>
                <a:latin typeface="+mn-lt"/>
                <a:ea typeface="MS PGothic" pitchFamily="34" charset="-128"/>
                <a:cs typeface="+mn-cs"/>
              </a:endParaRPr>
            </a:p>
          </p:txBody>
        </p:sp>
        <p:sp>
          <p:nvSpPr>
            <p:cNvPr id="1061" name="Text Box 24"/>
            <p:cNvSpPr txBox="1">
              <a:spLocks noChangeAspect="1" noChangeArrowheads="1"/>
            </p:cNvSpPr>
            <p:nvPr/>
          </p:nvSpPr>
          <p:spPr bwMode="auto">
            <a:xfrm rot="18792513">
              <a:off x="2603932" y="3371038"/>
              <a:ext cx="1316782" cy="256761"/>
            </a:xfrm>
            <a:prstGeom prst="rect">
              <a:avLst/>
            </a:prstGeom>
            <a:noFill/>
            <a:ln w="12700">
              <a:noFill/>
              <a:miter lim="800000"/>
              <a:headEnd/>
              <a:tailEnd/>
            </a:ln>
          </p:spPr>
          <p:txBody>
            <a:bodyPr wrap="none">
              <a:spAutoFit/>
            </a:bodyPr>
            <a:lstStyle/>
            <a:p>
              <a:pPr>
                <a:spcBef>
                  <a:spcPct val="50000"/>
                </a:spcBef>
                <a:defRPr/>
              </a:pPr>
              <a:r>
                <a:rPr lang="en-US" sz="1400" b="1" i="1" dirty="0">
                  <a:solidFill>
                    <a:srgbClr val="0066FF"/>
                  </a:solidFill>
                  <a:latin typeface="+mj-lt"/>
                  <a:ea typeface="MS PGothic" pitchFamily="34" charset="-128"/>
                  <a:cs typeface="+mn-cs"/>
                </a:rPr>
                <a:t>Requirements</a:t>
              </a:r>
              <a:endParaRPr lang="en-US" sz="1400" b="1" dirty="0">
                <a:solidFill>
                  <a:srgbClr val="0066FF"/>
                </a:solidFill>
                <a:latin typeface="+mj-lt"/>
                <a:ea typeface="MS PGothic" pitchFamily="34" charset="-128"/>
                <a:cs typeface="+mn-cs"/>
              </a:endParaRPr>
            </a:p>
          </p:txBody>
        </p:sp>
        <p:grpSp>
          <p:nvGrpSpPr>
            <p:cNvPr id="7" name="Group 9"/>
            <p:cNvGrpSpPr>
              <a:grpSpLocks noChangeAspect="1"/>
            </p:cNvGrpSpPr>
            <p:nvPr/>
          </p:nvGrpSpPr>
          <p:grpSpPr bwMode="auto">
            <a:xfrm>
              <a:off x="1732637" y="4418342"/>
              <a:ext cx="702103" cy="517308"/>
              <a:chOff x="4169" y="2250"/>
              <a:chExt cx="589" cy="696"/>
            </a:xfrm>
          </p:grpSpPr>
          <p:sp>
            <p:nvSpPr>
              <p:cNvPr id="102429" name="AutoShape 10"/>
              <p:cNvSpPr>
                <a:spLocks noChangeAspect="1" noChangeArrowheads="1"/>
              </p:cNvSpPr>
              <p:nvPr/>
            </p:nvSpPr>
            <p:spPr bwMode="auto">
              <a:xfrm>
                <a:off x="4627" y="2250"/>
                <a:ext cx="131" cy="696"/>
              </a:xfrm>
              <a:prstGeom prst="upArrow">
                <a:avLst>
                  <a:gd name="adj1" fmla="val 50000"/>
                  <a:gd name="adj2" fmla="val 132824"/>
                </a:avLst>
              </a:prstGeom>
              <a:gradFill rotWithShape="1">
                <a:gsLst>
                  <a:gs pos="0">
                    <a:srgbClr val="760000"/>
                  </a:gs>
                  <a:gs pos="100000">
                    <a:srgbClr val="FF0000"/>
                  </a:gs>
                </a:gsLst>
                <a:lin ang="5400000" scaled="1"/>
              </a:gradFill>
              <a:ln w="12700">
                <a:solidFill>
                  <a:schemeClr val="tx1"/>
                </a:solidFill>
                <a:miter lim="800000"/>
                <a:headEnd/>
                <a:tailEnd/>
              </a:ln>
            </p:spPr>
            <p:txBody>
              <a:bodyPr anchor="ctr">
                <a:spAutoFit/>
              </a:bodyPr>
              <a:lstStyle/>
              <a:p>
                <a:endParaRPr lang="en-US" dirty="0"/>
              </a:p>
            </p:txBody>
          </p:sp>
          <p:sp>
            <p:nvSpPr>
              <p:cNvPr id="102430" name="AutoShape 11"/>
              <p:cNvSpPr>
                <a:spLocks noChangeAspect="1" noChangeArrowheads="1"/>
              </p:cNvSpPr>
              <p:nvPr/>
            </p:nvSpPr>
            <p:spPr bwMode="auto">
              <a:xfrm>
                <a:off x="4169" y="2250"/>
                <a:ext cx="132" cy="696"/>
              </a:xfrm>
              <a:prstGeom prst="downArrow">
                <a:avLst>
                  <a:gd name="adj1" fmla="val 50000"/>
                  <a:gd name="adj2" fmla="val 131818"/>
                </a:avLst>
              </a:prstGeom>
              <a:gradFill rotWithShape="0">
                <a:gsLst>
                  <a:gs pos="0">
                    <a:srgbClr val="0066FF"/>
                  </a:gs>
                  <a:gs pos="100000">
                    <a:srgbClr val="002F76"/>
                  </a:gs>
                </a:gsLst>
                <a:lin ang="5400000" scaled="1"/>
              </a:gradFill>
              <a:ln w="12700">
                <a:solidFill>
                  <a:schemeClr val="tx1"/>
                </a:solidFill>
                <a:miter lim="800000"/>
                <a:headEnd/>
                <a:tailEnd/>
              </a:ln>
            </p:spPr>
            <p:txBody>
              <a:bodyPr anchor="ctr">
                <a:spAutoFit/>
              </a:bodyPr>
              <a:lstStyle/>
              <a:p>
                <a:endParaRPr lang="en-US" dirty="0"/>
              </a:p>
            </p:txBody>
          </p:sp>
        </p:grpSp>
        <p:sp>
          <p:nvSpPr>
            <p:cNvPr id="102425" name="AutoShape 10"/>
            <p:cNvSpPr>
              <a:spLocks noChangeAspect="1" noChangeArrowheads="1"/>
            </p:cNvSpPr>
            <p:nvPr/>
          </p:nvSpPr>
          <p:spPr bwMode="auto">
            <a:xfrm rot="2580942">
              <a:off x="2637828" y="2889573"/>
              <a:ext cx="156668" cy="957245"/>
            </a:xfrm>
            <a:prstGeom prst="upArrow">
              <a:avLst>
                <a:gd name="adj1" fmla="val 50000"/>
                <a:gd name="adj2" fmla="val 132513"/>
              </a:avLst>
            </a:prstGeom>
            <a:gradFill rotWithShape="1">
              <a:gsLst>
                <a:gs pos="0">
                  <a:srgbClr val="760000"/>
                </a:gs>
                <a:gs pos="100000">
                  <a:srgbClr val="FF0000"/>
                </a:gs>
              </a:gsLst>
              <a:lin ang="5400000" scaled="1"/>
            </a:gradFill>
            <a:ln w="12700">
              <a:solidFill>
                <a:schemeClr val="tx1"/>
              </a:solidFill>
              <a:miter lim="800000"/>
              <a:headEnd/>
              <a:tailEnd/>
            </a:ln>
          </p:spPr>
          <p:txBody>
            <a:bodyPr anchor="ctr">
              <a:spAutoFit/>
            </a:bodyPr>
            <a:lstStyle/>
            <a:p>
              <a:endParaRPr lang="en-US" dirty="0"/>
            </a:p>
          </p:txBody>
        </p:sp>
        <p:sp>
          <p:nvSpPr>
            <p:cNvPr id="102426" name="AutoShape 11"/>
            <p:cNvSpPr>
              <a:spLocks noChangeAspect="1" noChangeArrowheads="1"/>
            </p:cNvSpPr>
            <p:nvPr/>
          </p:nvSpPr>
          <p:spPr bwMode="auto">
            <a:xfrm rot="2580942">
              <a:off x="2961318" y="3026106"/>
              <a:ext cx="158118" cy="955729"/>
            </a:xfrm>
            <a:prstGeom prst="downArrow">
              <a:avLst>
                <a:gd name="adj1" fmla="val 50000"/>
                <a:gd name="adj2" fmla="val 131090"/>
              </a:avLst>
            </a:prstGeom>
            <a:gradFill rotWithShape="0">
              <a:gsLst>
                <a:gs pos="0">
                  <a:srgbClr val="0066FF"/>
                </a:gs>
                <a:gs pos="100000">
                  <a:srgbClr val="002F76"/>
                </a:gs>
              </a:gsLst>
              <a:lin ang="5400000" scaled="1"/>
            </a:gradFill>
            <a:ln w="12700">
              <a:solidFill>
                <a:schemeClr val="tx1"/>
              </a:solidFill>
              <a:miter lim="800000"/>
              <a:headEnd/>
              <a:tailEnd/>
            </a:ln>
          </p:spPr>
          <p:txBody>
            <a:bodyPr anchor="ctr">
              <a:spAutoFit/>
            </a:bodyPr>
            <a:lstStyle/>
            <a:p>
              <a:endParaRPr lang="en-US" dirty="0"/>
            </a:p>
          </p:txBody>
        </p:sp>
      </p:grpSp>
      <p:sp>
        <p:nvSpPr>
          <p:cNvPr id="45" name="Rectangle 2"/>
          <p:cNvSpPr txBox="1">
            <a:spLocks noChangeArrowheads="1"/>
          </p:cNvSpPr>
          <p:nvPr/>
        </p:nvSpPr>
        <p:spPr bwMode="auto">
          <a:xfrm>
            <a:off x="525463" y="257175"/>
            <a:ext cx="8105775" cy="438150"/>
          </a:xfrm>
          <a:prstGeom prst="rect">
            <a:avLst/>
          </a:prstGeom>
          <a:solidFill>
            <a:schemeClr val="tx2"/>
          </a:solidFill>
          <a:ln w="9525">
            <a:noFill/>
            <a:miter lim="800000"/>
            <a:headEnd/>
            <a:tailEnd/>
          </a:ln>
        </p:spPr>
        <p:txBody>
          <a:bodyPr tIns="91440" anchor="ctr"/>
          <a:lstStyle/>
          <a:p>
            <a:pPr algn="ctr">
              <a:lnSpc>
                <a:spcPct val="85000"/>
              </a:lnSpc>
              <a:defRPr/>
            </a:pPr>
            <a:r>
              <a:rPr lang="en-US" sz="2400" b="1" kern="0" dirty="0" smtClean="0">
                <a:solidFill>
                  <a:schemeClr val="bg1"/>
                </a:solidFill>
                <a:effectLst>
                  <a:outerShdw blurRad="38100" dist="38100" dir="2700000" algn="tl">
                    <a:srgbClr val="000000">
                      <a:alpha val="43137"/>
                    </a:srgbClr>
                  </a:outerShdw>
                </a:effectLst>
                <a:latin typeface="+mj-lt"/>
                <a:ea typeface="MS PGothic" pitchFamily="34" charset="-128"/>
                <a:cs typeface="+mj-cs"/>
              </a:rPr>
              <a:t>Test/Abstraction Parity</a:t>
            </a:r>
            <a:endParaRPr lang="en-US" sz="2400" b="1" kern="0" dirty="0">
              <a:solidFill>
                <a:schemeClr val="bg1"/>
              </a:solidFill>
              <a:effectLst>
                <a:outerShdw blurRad="38100" dist="38100" dir="2700000" algn="tl">
                  <a:srgbClr val="000000">
                    <a:alpha val="43137"/>
                  </a:srgbClr>
                </a:outerShdw>
              </a:effectLst>
              <a:latin typeface="+mj-lt"/>
              <a:ea typeface="+mj-ea"/>
              <a:cs typeface="+mj-cs"/>
            </a:endParaRPr>
          </a:p>
        </p:txBody>
      </p:sp>
      <p:grpSp>
        <p:nvGrpSpPr>
          <p:cNvPr id="16" name="Group 15"/>
          <p:cNvGrpSpPr/>
          <p:nvPr/>
        </p:nvGrpSpPr>
        <p:grpSpPr>
          <a:xfrm>
            <a:off x="6248400" y="1066800"/>
            <a:ext cx="1752600" cy="838200"/>
            <a:chOff x="5943600" y="914400"/>
            <a:chExt cx="1752600" cy="838200"/>
          </a:xfrm>
        </p:grpSpPr>
        <p:sp>
          <p:nvSpPr>
            <p:cNvPr id="15" name="Rectangle 14"/>
            <p:cNvSpPr/>
            <p:nvPr/>
          </p:nvSpPr>
          <p:spPr bwMode="auto">
            <a:xfrm>
              <a:off x="5943600" y="914400"/>
              <a:ext cx="1752600" cy="838200"/>
            </a:xfrm>
            <a:prstGeom prst="rect">
              <a:avLst/>
            </a:prstGeom>
            <a:gradFill flip="none" rotWithShape="1">
              <a:gsLst>
                <a:gs pos="0">
                  <a:srgbClr val="FFFF97">
                    <a:shade val="30000"/>
                    <a:satMod val="115000"/>
                  </a:srgbClr>
                </a:gs>
                <a:gs pos="50000">
                  <a:srgbClr val="FFFF97">
                    <a:shade val="67500"/>
                    <a:satMod val="115000"/>
                  </a:srgbClr>
                </a:gs>
                <a:gs pos="100000">
                  <a:srgbClr val="FFFF97">
                    <a:shade val="100000"/>
                    <a:satMod val="115000"/>
                  </a:srgb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34" charset="-128"/>
              </a:endParaRPr>
            </a:p>
          </p:txBody>
        </p:sp>
        <p:sp>
          <p:nvSpPr>
            <p:cNvPr id="53" name="Text Box 22"/>
            <p:cNvSpPr txBox="1">
              <a:spLocks noChangeAspect="1" noChangeArrowheads="1"/>
            </p:cNvSpPr>
            <p:nvPr/>
          </p:nvSpPr>
          <p:spPr bwMode="auto">
            <a:xfrm>
              <a:off x="6450370" y="1447800"/>
              <a:ext cx="1169630" cy="281422"/>
            </a:xfrm>
            <a:prstGeom prst="rect">
              <a:avLst/>
            </a:prstGeom>
            <a:noFill/>
            <a:ln w="12700">
              <a:noFill/>
              <a:miter lim="800000"/>
              <a:headEnd/>
              <a:tailEnd/>
            </a:ln>
          </p:spPr>
          <p:txBody>
            <a:bodyPr>
              <a:spAutoFit/>
            </a:bodyPr>
            <a:lstStyle/>
            <a:p>
              <a:pPr>
                <a:spcBef>
                  <a:spcPct val="50000"/>
                </a:spcBef>
                <a:defRPr/>
              </a:pPr>
              <a:r>
                <a:rPr lang="en-US" sz="1400" b="1" i="1" dirty="0">
                  <a:solidFill>
                    <a:srgbClr val="FF0000"/>
                  </a:solidFill>
                  <a:latin typeface="+mn-lt"/>
                  <a:ea typeface="MS PGothic" pitchFamily="34" charset="-128"/>
                  <a:cs typeface="+mn-cs"/>
                </a:rPr>
                <a:t>Information</a:t>
              </a:r>
              <a:endParaRPr lang="en-US" sz="1400" b="1" dirty="0">
                <a:solidFill>
                  <a:srgbClr val="FF0000"/>
                </a:solidFill>
                <a:latin typeface="+mn-lt"/>
                <a:ea typeface="MS PGothic" pitchFamily="34" charset="-128"/>
                <a:cs typeface="+mn-cs"/>
              </a:endParaRPr>
            </a:p>
          </p:txBody>
        </p:sp>
        <p:sp>
          <p:nvSpPr>
            <p:cNvPr id="54" name="Text Box 24"/>
            <p:cNvSpPr txBox="1">
              <a:spLocks noChangeAspect="1" noChangeArrowheads="1"/>
            </p:cNvSpPr>
            <p:nvPr/>
          </p:nvSpPr>
          <p:spPr bwMode="auto">
            <a:xfrm>
              <a:off x="6019800" y="914400"/>
              <a:ext cx="1316782" cy="256761"/>
            </a:xfrm>
            <a:prstGeom prst="rect">
              <a:avLst/>
            </a:prstGeom>
            <a:noFill/>
            <a:ln w="12700">
              <a:noFill/>
              <a:miter lim="800000"/>
              <a:headEnd/>
              <a:tailEnd/>
            </a:ln>
          </p:spPr>
          <p:txBody>
            <a:bodyPr wrap="none">
              <a:spAutoFit/>
            </a:bodyPr>
            <a:lstStyle/>
            <a:p>
              <a:pPr>
                <a:spcBef>
                  <a:spcPct val="50000"/>
                </a:spcBef>
                <a:defRPr/>
              </a:pPr>
              <a:r>
                <a:rPr lang="en-US" sz="1400" b="1" i="1" dirty="0">
                  <a:solidFill>
                    <a:srgbClr val="0066FF"/>
                  </a:solidFill>
                  <a:latin typeface="+mj-lt"/>
                  <a:ea typeface="MS PGothic" pitchFamily="34" charset="-128"/>
                  <a:cs typeface="+mn-cs"/>
                </a:rPr>
                <a:t>Requirements</a:t>
              </a:r>
              <a:endParaRPr lang="en-US" sz="1400" b="1" dirty="0">
                <a:solidFill>
                  <a:srgbClr val="0066FF"/>
                </a:solidFill>
                <a:latin typeface="+mj-lt"/>
                <a:ea typeface="MS PGothic" pitchFamily="34" charset="-128"/>
                <a:cs typeface="+mn-cs"/>
              </a:endParaRPr>
            </a:p>
          </p:txBody>
        </p:sp>
        <p:sp>
          <p:nvSpPr>
            <p:cNvPr id="55" name="AutoShape 11"/>
            <p:cNvSpPr>
              <a:spLocks noChangeAspect="1" noChangeArrowheads="1"/>
            </p:cNvSpPr>
            <p:nvPr/>
          </p:nvSpPr>
          <p:spPr bwMode="auto">
            <a:xfrm>
              <a:off x="6096000" y="1171575"/>
              <a:ext cx="157347" cy="517308"/>
            </a:xfrm>
            <a:prstGeom prst="downArrow">
              <a:avLst>
                <a:gd name="adj1" fmla="val 50000"/>
                <a:gd name="adj2" fmla="val 131818"/>
              </a:avLst>
            </a:prstGeom>
            <a:gradFill rotWithShape="0">
              <a:gsLst>
                <a:gs pos="0">
                  <a:srgbClr val="0066FF"/>
                </a:gs>
                <a:gs pos="100000">
                  <a:srgbClr val="002F76"/>
                </a:gs>
              </a:gsLst>
              <a:lin ang="5400000" scaled="1"/>
            </a:gradFill>
            <a:ln w="12700">
              <a:solidFill>
                <a:schemeClr val="tx1"/>
              </a:solidFill>
              <a:miter lim="800000"/>
              <a:headEnd/>
              <a:tailEnd/>
            </a:ln>
          </p:spPr>
          <p:txBody>
            <a:bodyPr anchor="ctr">
              <a:spAutoFit/>
            </a:bodyPr>
            <a:lstStyle/>
            <a:p>
              <a:endParaRPr lang="en-US" dirty="0"/>
            </a:p>
          </p:txBody>
        </p:sp>
        <p:sp>
          <p:nvSpPr>
            <p:cNvPr id="56" name="AutoShape 10"/>
            <p:cNvSpPr>
              <a:spLocks noChangeAspect="1" noChangeArrowheads="1"/>
            </p:cNvSpPr>
            <p:nvPr/>
          </p:nvSpPr>
          <p:spPr bwMode="auto">
            <a:xfrm>
              <a:off x="7391400" y="990600"/>
              <a:ext cx="156155" cy="517308"/>
            </a:xfrm>
            <a:prstGeom prst="upArrow">
              <a:avLst>
                <a:gd name="adj1" fmla="val 50000"/>
                <a:gd name="adj2" fmla="val 132824"/>
              </a:avLst>
            </a:prstGeom>
            <a:gradFill rotWithShape="1">
              <a:gsLst>
                <a:gs pos="0">
                  <a:srgbClr val="760000"/>
                </a:gs>
                <a:gs pos="100000">
                  <a:srgbClr val="FF0000"/>
                </a:gs>
              </a:gsLst>
              <a:lin ang="5400000" scaled="1"/>
            </a:gradFill>
            <a:ln w="12700">
              <a:solidFill>
                <a:schemeClr val="tx1"/>
              </a:solidFill>
              <a:miter lim="800000"/>
              <a:headEnd/>
              <a:tailEnd/>
            </a:ln>
          </p:spPr>
          <p:txBody>
            <a:bodyPr anchor="ctr">
              <a:spAutoFit/>
            </a:bodyPr>
            <a:lstStyle/>
            <a:p>
              <a:endParaRPr lang="en-US" dirty="0"/>
            </a:p>
          </p:txBody>
        </p:sp>
      </p:grpSp>
    </p:spTree>
    <p:extLst>
      <p:ext uri="{BB962C8B-B14F-4D97-AF65-F5344CB8AC3E}">
        <p14:creationId xmlns="" xmlns:p14="http://schemas.microsoft.com/office/powerpoint/2010/main" val="520839969"/>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par>
                          <p:cTn id="8" fill="hold">
                            <p:stCondLst>
                              <p:cond delay="4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000"/>
                                        <p:tgtEl>
                                          <p:spTgt spid="16"/>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childTnLst>
                          </p:cTn>
                        </p:par>
                        <p:par>
                          <p:cTn id="16" fill="hold">
                            <p:stCondLst>
                              <p:cond delay="10000"/>
                            </p:stCondLst>
                            <p:childTnLst>
                              <p:par>
                                <p:cTn id="17" presetID="22" presetClass="entr" presetSubtype="1"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2000"/>
                                        <p:tgtEl>
                                          <p:spTgt spid="14"/>
                                        </p:tgtEl>
                                      </p:cBhvr>
                                    </p:animEffect>
                                  </p:childTnLst>
                                </p:cTn>
                              </p:par>
                            </p:childTnLst>
                          </p:cTn>
                        </p:par>
                        <p:par>
                          <p:cTn id="20" fill="hold">
                            <p:stCondLst>
                              <p:cond delay="14000"/>
                            </p:stCondLst>
                            <p:childTnLst>
                              <p:par>
                                <p:cTn id="21" presetID="10" presetClass="entr" presetSubtype="0" fill="hold"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8000"/>
                            </p:stCondLst>
                            <p:childTnLst>
                              <p:par>
                                <p:cTn id="25" presetID="22" presetClass="entr" presetSubtype="1"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2000"/>
                                        <p:tgtEl>
                                          <p:spTgt spid="11"/>
                                        </p:tgtEl>
                                      </p:cBhvr>
                                    </p:animEffect>
                                  </p:childTnLst>
                                </p:cTn>
                              </p:par>
                            </p:childTnLst>
                          </p:cTn>
                        </p:par>
                        <p:par>
                          <p:cTn id="28" fill="hold">
                            <p:stCondLst>
                              <p:cond delay="22000"/>
                            </p:stCondLst>
                            <p:childTnLst>
                              <p:par>
                                <p:cTn id="29" presetID="10" presetClass="entr" presetSubtype="0"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par>
                          <p:cTn id="32" fill="hold">
                            <p:stCondLst>
                              <p:cond delay="26000"/>
                            </p:stCondLst>
                            <p:childTnLst>
                              <p:par>
                                <p:cTn id="33" presetID="10" presetClass="entr" presetSubtype="0" fill="hold" grpId="0" nodeType="afterEffect">
                                  <p:stCondLst>
                                    <p:cond delay="2000"/>
                                  </p:stCondLst>
                                  <p:childTnLst>
                                    <p:set>
                                      <p:cBhvr>
                                        <p:cTn id="34" dur="1" fill="hold">
                                          <p:stCondLst>
                                            <p:cond delay="0"/>
                                          </p:stCondLst>
                                        </p:cTn>
                                        <p:tgtEl>
                                          <p:spTgt spid="1230873"/>
                                        </p:tgtEl>
                                        <p:attrNameLst>
                                          <p:attrName>style.visibility</p:attrName>
                                        </p:attrNameLst>
                                      </p:cBhvr>
                                      <p:to>
                                        <p:strVal val="visible"/>
                                      </p:to>
                                    </p:set>
                                    <p:animEffect transition="in" filter="fade">
                                      <p:cBhvr>
                                        <p:cTn id="35" dur="2000"/>
                                        <p:tgtEl>
                                          <p:spTgt spid="1230873"/>
                                        </p:tgtEl>
                                      </p:cBhvr>
                                    </p:animEffect>
                                  </p:childTnLst>
                                </p:cTn>
                              </p:par>
                              <p:par>
                                <p:cTn id="36" presetID="45" presetClass="entr" presetSubtype="0" fill="hold" grpId="0" nodeType="withEffect">
                                  <p:stCondLst>
                                    <p:cond delay="2000"/>
                                  </p:stCondLst>
                                  <p:childTnLst>
                                    <p:set>
                                      <p:cBhvr>
                                        <p:cTn id="37" dur="1" fill="hold">
                                          <p:stCondLst>
                                            <p:cond delay="0"/>
                                          </p:stCondLst>
                                        </p:cTn>
                                        <p:tgtEl>
                                          <p:spTgt spid="1230860"/>
                                        </p:tgtEl>
                                        <p:attrNameLst>
                                          <p:attrName>style.visibility</p:attrName>
                                        </p:attrNameLst>
                                      </p:cBhvr>
                                      <p:to>
                                        <p:strVal val="visible"/>
                                      </p:to>
                                    </p:set>
                                    <p:animEffect transition="in" filter="fade">
                                      <p:cBhvr>
                                        <p:cTn id="38" dur="2000"/>
                                        <p:tgtEl>
                                          <p:spTgt spid="1230860"/>
                                        </p:tgtEl>
                                      </p:cBhvr>
                                    </p:animEffect>
                                    <p:anim calcmode="lin" valueType="num">
                                      <p:cBhvr>
                                        <p:cTn id="39" dur="2000" fill="hold"/>
                                        <p:tgtEl>
                                          <p:spTgt spid="1230860"/>
                                        </p:tgtEl>
                                        <p:attrNameLst>
                                          <p:attrName>ppt_w</p:attrName>
                                        </p:attrNameLst>
                                      </p:cBhvr>
                                      <p:tavLst>
                                        <p:tav tm="0" fmla="#ppt_w*sin(2.5*pi*$)">
                                          <p:val>
                                            <p:fltVal val="0"/>
                                          </p:val>
                                        </p:tav>
                                        <p:tav tm="100000">
                                          <p:val>
                                            <p:fltVal val="1"/>
                                          </p:val>
                                        </p:tav>
                                      </p:tavLst>
                                    </p:anim>
                                    <p:anim calcmode="lin" valueType="num">
                                      <p:cBhvr>
                                        <p:cTn id="40" dur="2000" fill="hold"/>
                                        <p:tgtEl>
                                          <p:spTgt spid="1230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60" grpId="0" animBg="1"/>
      <p:bldP spid="12308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5938" y="184333"/>
            <a:ext cx="8105775" cy="438150"/>
          </a:xfrm>
        </p:spPr>
        <p:txBody>
          <a:bodyPr>
            <a:noAutofit/>
          </a:bodyPr>
          <a:lstStyle/>
          <a:p>
            <a:pPr eaLnBrk="1" hangingPunct="1">
              <a:defRPr/>
            </a:pPr>
            <a:r>
              <a:rPr lang="en-US" dirty="0" smtClean="0">
                <a:effectLst>
                  <a:outerShdw blurRad="38100" dist="38100" dir="2700000" algn="tl">
                    <a:srgbClr val="000000">
                      <a:alpha val="43137"/>
                    </a:srgbClr>
                  </a:outerShdw>
                </a:effectLst>
                <a:ea typeface="+mj-ea"/>
              </a:rPr>
              <a:t>A “Lego” Collection of Mission/Performance Elements</a:t>
            </a:r>
          </a:p>
        </p:txBody>
      </p:sp>
      <p:sp>
        <p:nvSpPr>
          <p:cNvPr id="38919" name="TextBox 107"/>
          <p:cNvSpPr txBox="1">
            <a:spLocks noChangeArrowheads="1"/>
          </p:cNvSpPr>
          <p:nvPr/>
        </p:nvSpPr>
        <p:spPr bwMode="auto">
          <a:xfrm>
            <a:off x="7250063" y="2299447"/>
            <a:ext cx="1711062" cy="3416320"/>
          </a:xfrm>
          <a:prstGeom prst="rect">
            <a:avLst/>
          </a:prstGeom>
          <a:solidFill>
            <a:srgbClr val="951CA5"/>
          </a:solidFill>
          <a:ln w="38100">
            <a:solidFill>
              <a:schemeClr val="tx1"/>
            </a:solidFill>
            <a:miter lim="800000"/>
            <a:headEnd/>
            <a:tailEnd/>
          </a:ln>
        </p:spPr>
        <p:txBody>
          <a:bodyPr wrap="square">
            <a:spAutoFit/>
          </a:bodyPr>
          <a:lstStyle/>
          <a:p>
            <a:pPr marL="114300" indent="-114300">
              <a:buFont typeface="Arial" charset="0"/>
              <a:buChar char="•"/>
            </a:pPr>
            <a:r>
              <a:rPr lang="en-US" sz="1200" b="1" dirty="0" smtClean="0">
                <a:solidFill>
                  <a:schemeClr val="bg1"/>
                </a:solidFill>
              </a:rPr>
              <a:t>Ballistic Effects</a:t>
            </a:r>
            <a:endParaRPr lang="en-US" sz="1200" b="1" dirty="0">
              <a:solidFill>
                <a:schemeClr val="bg1"/>
              </a:solidFill>
            </a:endParaRPr>
          </a:p>
          <a:p>
            <a:pPr marL="114300" indent="-114300">
              <a:buFont typeface="Arial" charset="0"/>
              <a:buChar char="•"/>
            </a:pPr>
            <a:r>
              <a:rPr lang="en-US" sz="1200" b="1" dirty="0" smtClean="0">
                <a:solidFill>
                  <a:schemeClr val="bg1"/>
                </a:solidFill>
              </a:rPr>
              <a:t>Jamming</a:t>
            </a:r>
            <a:endParaRPr lang="en-US" sz="1200" b="1" dirty="0">
              <a:solidFill>
                <a:schemeClr val="bg1"/>
              </a:solidFill>
            </a:endParaRPr>
          </a:p>
          <a:p>
            <a:pPr marL="114300" indent="-114300">
              <a:buFont typeface="Arial" charset="0"/>
              <a:buChar char="•"/>
            </a:pPr>
            <a:r>
              <a:rPr lang="en-US" sz="1200" b="1" dirty="0" smtClean="0">
                <a:solidFill>
                  <a:schemeClr val="bg1"/>
                </a:solidFill>
              </a:rPr>
              <a:t>Damage </a:t>
            </a:r>
            <a:r>
              <a:rPr lang="en-US" sz="1200" b="1" dirty="0">
                <a:solidFill>
                  <a:schemeClr val="bg1"/>
                </a:solidFill>
              </a:rPr>
              <a:t>Repair</a:t>
            </a:r>
          </a:p>
          <a:p>
            <a:pPr marL="114300" indent="-114300">
              <a:buFont typeface="Arial" charset="0"/>
              <a:buChar char="•"/>
            </a:pPr>
            <a:r>
              <a:rPr lang="en-US" sz="1200" b="1" dirty="0" smtClean="0">
                <a:solidFill>
                  <a:schemeClr val="bg1"/>
                </a:solidFill>
              </a:rPr>
              <a:t>Chemical</a:t>
            </a:r>
            <a:endParaRPr lang="en-US" sz="1200" b="1" dirty="0">
              <a:solidFill>
                <a:schemeClr val="bg1"/>
              </a:solidFill>
            </a:endParaRPr>
          </a:p>
          <a:p>
            <a:pPr marL="114300" indent="-114300">
              <a:buFont typeface="Arial" charset="0"/>
              <a:buChar char="•"/>
            </a:pPr>
            <a:r>
              <a:rPr lang="en-US" sz="1200" b="1" dirty="0" smtClean="0">
                <a:solidFill>
                  <a:schemeClr val="bg1"/>
                </a:solidFill>
              </a:rPr>
              <a:t>Resupply</a:t>
            </a:r>
          </a:p>
          <a:p>
            <a:pPr marL="114300" indent="-114300">
              <a:buFont typeface="Arial" charset="0"/>
              <a:buChar char="•"/>
            </a:pPr>
            <a:r>
              <a:rPr lang="en-US" sz="1200" b="1" dirty="0" smtClean="0">
                <a:solidFill>
                  <a:schemeClr val="bg1"/>
                </a:solidFill>
              </a:rPr>
              <a:t>Repair</a:t>
            </a:r>
            <a:endParaRPr lang="en-US" sz="1200" b="1" dirty="0">
              <a:solidFill>
                <a:schemeClr val="bg1"/>
              </a:solidFill>
            </a:endParaRPr>
          </a:p>
          <a:p>
            <a:pPr marL="114300" indent="-114300">
              <a:buFont typeface="Arial" charset="0"/>
              <a:buChar char="•"/>
            </a:pPr>
            <a:r>
              <a:rPr lang="en-US" sz="1200" b="1" dirty="0" smtClean="0">
                <a:solidFill>
                  <a:schemeClr val="bg1"/>
                </a:solidFill>
              </a:rPr>
              <a:t>Laser </a:t>
            </a:r>
            <a:r>
              <a:rPr lang="en-US" sz="1200" b="1" dirty="0">
                <a:solidFill>
                  <a:schemeClr val="bg1"/>
                </a:solidFill>
              </a:rPr>
              <a:t>Damage</a:t>
            </a:r>
          </a:p>
          <a:p>
            <a:pPr marL="114300" indent="-114300">
              <a:buFont typeface="Arial" charset="0"/>
              <a:buChar char="•"/>
            </a:pPr>
            <a:r>
              <a:rPr lang="en-US" sz="1200" b="1" dirty="0" smtClean="0">
                <a:solidFill>
                  <a:schemeClr val="bg1"/>
                </a:solidFill>
              </a:rPr>
              <a:t>Sleep</a:t>
            </a:r>
            <a:endParaRPr lang="en-US" sz="1200" b="1" baseline="30000" dirty="0">
              <a:solidFill>
                <a:schemeClr val="bg1"/>
              </a:solidFill>
            </a:endParaRPr>
          </a:p>
          <a:p>
            <a:pPr marL="114300" indent="-114300">
              <a:buFont typeface="Arial" charset="0"/>
              <a:buChar char="•"/>
            </a:pPr>
            <a:r>
              <a:rPr lang="en-US" sz="1200" b="1" dirty="0" smtClean="0">
                <a:solidFill>
                  <a:schemeClr val="bg1"/>
                </a:solidFill>
              </a:rPr>
              <a:t>Directed </a:t>
            </a:r>
            <a:r>
              <a:rPr lang="en-US" sz="1200" b="1" dirty="0">
                <a:solidFill>
                  <a:schemeClr val="bg1"/>
                </a:solidFill>
              </a:rPr>
              <a:t>Energy</a:t>
            </a:r>
          </a:p>
          <a:p>
            <a:pPr marL="114300" indent="-114300">
              <a:buFont typeface="Arial" charset="0"/>
              <a:buChar char="•"/>
            </a:pPr>
            <a:r>
              <a:rPr lang="en-US" sz="1200" b="1" dirty="0" smtClean="0">
                <a:solidFill>
                  <a:schemeClr val="bg1"/>
                </a:solidFill>
              </a:rPr>
              <a:t>Nuclear</a:t>
            </a:r>
            <a:endParaRPr lang="en-US" sz="1200" b="1" dirty="0">
              <a:solidFill>
                <a:schemeClr val="bg1"/>
              </a:solidFill>
            </a:endParaRPr>
          </a:p>
          <a:p>
            <a:pPr marL="114300" indent="-114300">
              <a:buFont typeface="Arial" charset="0"/>
              <a:buChar char="•"/>
            </a:pPr>
            <a:r>
              <a:rPr lang="en-US" sz="1200" b="1" dirty="0" smtClean="0">
                <a:solidFill>
                  <a:schemeClr val="bg1"/>
                </a:solidFill>
              </a:rPr>
              <a:t>Physics </a:t>
            </a:r>
            <a:r>
              <a:rPr lang="en-US" sz="1200" b="1" dirty="0">
                <a:solidFill>
                  <a:schemeClr val="bg1"/>
                </a:solidFill>
              </a:rPr>
              <a:t>of </a:t>
            </a:r>
            <a:r>
              <a:rPr lang="en-US" sz="1200" b="1" dirty="0" smtClean="0">
                <a:solidFill>
                  <a:schemeClr val="bg1"/>
                </a:solidFill>
              </a:rPr>
              <a:t>Failure</a:t>
            </a:r>
            <a:endParaRPr lang="en-US" sz="1200" b="1" dirty="0">
              <a:solidFill>
                <a:schemeClr val="bg1"/>
              </a:solidFill>
            </a:endParaRPr>
          </a:p>
          <a:p>
            <a:pPr marL="114300" indent="-114300">
              <a:buFont typeface="Arial" charset="0"/>
              <a:buChar char="•"/>
            </a:pPr>
            <a:r>
              <a:rPr lang="en-US" sz="1200" b="1" dirty="0" smtClean="0">
                <a:solidFill>
                  <a:schemeClr val="bg1"/>
                </a:solidFill>
              </a:rPr>
              <a:t>Logistics </a:t>
            </a:r>
            <a:r>
              <a:rPr lang="en-US" sz="1200" b="1" dirty="0">
                <a:solidFill>
                  <a:schemeClr val="bg1"/>
                </a:solidFill>
              </a:rPr>
              <a:t>Burdens </a:t>
            </a:r>
          </a:p>
          <a:p>
            <a:pPr marL="114300" indent="-114300">
              <a:buFont typeface="Arial" charset="0"/>
              <a:buChar char="•"/>
            </a:pPr>
            <a:r>
              <a:rPr lang="en-US" sz="1200" b="1" dirty="0" smtClean="0">
                <a:solidFill>
                  <a:schemeClr val="bg1"/>
                </a:solidFill>
              </a:rPr>
              <a:t>Reliability</a:t>
            </a:r>
            <a:endParaRPr lang="en-US" sz="1200" b="1" dirty="0">
              <a:solidFill>
                <a:schemeClr val="bg1"/>
              </a:solidFill>
            </a:endParaRPr>
          </a:p>
          <a:p>
            <a:pPr marL="114300" indent="-114300">
              <a:buFont typeface="Arial" charset="0"/>
              <a:buChar char="•"/>
            </a:pPr>
            <a:r>
              <a:rPr lang="en-US" sz="1200" b="1" dirty="0" smtClean="0">
                <a:solidFill>
                  <a:schemeClr val="bg1"/>
                </a:solidFill>
              </a:rPr>
              <a:t>Fair </a:t>
            </a:r>
            <a:r>
              <a:rPr lang="en-US" sz="1200" b="1" dirty="0">
                <a:solidFill>
                  <a:schemeClr val="bg1"/>
                </a:solidFill>
              </a:rPr>
              <a:t>Wear &amp; Tear</a:t>
            </a:r>
          </a:p>
          <a:p>
            <a:pPr marL="114300" indent="-114300">
              <a:buFont typeface="Arial" charset="0"/>
              <a:buChar char="•"/>
            </a:pPr>
            <a:r>
              <a:rPr lang="en-US" sz="1200" b="1" dirty="0" smtClean="0">
                <a:solidFill>
                  <a:schemeClr val="bg1"/>
                </a:solidFill>
              </a:rPr>
              <a:t>Fatigue</a:t>
            </a:r>
            <a:endParaRPr lang="en-US" sz="1200" b="1" baseline="30000" dirty="0">
              <a:solidFill>
                <a:schemeClr val="bg1"/>
              </a:solidFill>
            </a:endParaRPr>
          </a:p>
          <a:p>
            <a:pPr marL="114300" indent="-114300">
              <a:buFont typeface="Arial" charset="0"/>
              <a:buChar char="•"/>
            </a:pPr>
            <a:r>
              <a:rPr lang="en-US" sz="1200" b="1" dirty="0" smtClean="0">
                <a:solidFill>
                  <a:schemeClr val="bg1"/>
                </a:solidFill>
              </a:rPr>
              <a:t>Heat </a:t>
            </a:r>
            <a:r>
              <a:rPr lang="en-US" sz="1200" b="1" dirty="0">
                <a:solidFill>
                  <a:schemeClr val="bg1"/>
                </a:solidFill>
              </a:rPr>
              <a:t>Stress</a:t>
            </a:r>
          </a:p>
          <a:p>
            <a:pPr marL="114300" indent="-114300">
              <a:buFont typeface="Arial" charset="0"/>
              <a:buChar char="•"/>
            </a:pPr>
            <a:r>
              <a:rPr lang="en-US" sz="1200" b="1" dirty="0">
                <a:solidFill>
                  <a:schemeClr val="bg1"/>
                </a:solidFill>
              </a:rPr>
              <a:t>  .  .  .</a:t>
            </a:r>
          </a:p>
          <a:p>
            <a:pPr marL="114300" indent="-114300">
              <a:buFont typeface="Arial" charset="0"/>
              <a:buChar char="•"/>
            </a:pPr>
            <a:r>
              <a:rPr lang="en-US" sz="1200" b="1" dirty="0">
                <a:solidFill>
                  <a:schemeClr val="bg1"/>
                </a:solidFill>
              </a:rPr>
              <a:t>  .  .  .</a:t>
            </a:r>
          </a:p>
        </p:txBody>
      </p:sp>
      <p:sp>
        <p:nvSpPr>
          <p:cNvPr id="110" name="TextBox 109"/>
          <p:cNvSpPr txBox="1"/>
          <p:nvPr/>
        </p:nvSpPr>
        <p:spPr>
          <a:xfrm>
            <a:off x="3237660" y="1304746"/>
            <a:ext cx="2716306" cy="1200329"/>
          </a:xfrm>
          <a:prstGeom prst="rect">
            <a:avLst/>
          </a:prstGeom>
          <a:solidFill>
            <a:srgbClr val="951CA5"/>
          </a:solidFill>
          <a:ln w="38100">
            <a:solidFill>
              <a:schemeClr val="tx1"/>
            </a:solidFill>
          </a:ln>
        </p:spPr>
        <p:txBody>
          <a:bodyPr wrap="square">
            <a:spAutoFit/>
          </a:bodyPr>
          <a:lstStyle/>
          <a:p>
            <a:pPr marL="114300" indent="-114300">
              <a:buFont typeface="Wingdings" pitchFamily="2" charset="2"/>
              <a:buChar char="§"/>
              <a:defRPr/>
            </a:pPr>
            <a:r>
              <a:rPr lang="en-US" sz="1200" b="1" dirty="0">
                <a:solidFill>
                  <a:schemeClr val="bg1"/>
                </a:solidFill>
              </a:rPr>
              <a:t> </a:t>
            </a:r>
            <a:r>
              <a:rPr lang="en-US" sz="1200" b="1" dirty="0" smtClean="0">
                <a:solidFill>
                  <a:schemeClr val="bg1"/>
                </a:solidFill>
              </a:rPr>
              <a:t>≈ 2200 Universal Joint Tasks</a:t>
            </a:r>
          </a:p>
          <a:p>
            <a:pPr marL="228600" lvl="1" indent="-114300">
              <a:buFont typeface="Arial" pitchFamily="34" charset="0"/>
              <a:buChar char="•"/>
              <a:defRPr/>
            </a:pPr>
            <a:r>
              <a:rPr lang="en-US" sz="1200" b="1" dirty="0" smtClean="0">
                <a:solidFill>
                  <a:schemeClr val="bg1"/>
                </a:solidFill>
              </a:rPr>
              <a:t> ≈ 350 Condition Descriptors</a:t>
            </a:r>
          </a:p>
          <a:p>
            <a:pPr marL="228600" lvl="1" indent="-114300">
              <a:buFont typeface="Arial" pitchFamily="34" charset="0"/>
              <a:buChar char="•"/>
              <a:defRPr/>
            </a:pPr>
            <a:r>
              <a:rPr lang="en-US" sz="1200" b="1" dirty="0" smtClean="0">
                <a:solidFill>
                  <a:schemeClr val="bg1"/>
                </a:solidFill>
              </a:rPr>
              <a:t> ≈ 4 Standards per Task</a:t>
            </a:r>
            <a:endParaRPr lang="en-US" sz="1200" b="1" dirty="0">
              <a:solidFill>
                <a:schemeClr val="bg1"/>
              </a:solidFill>
            </a:endParaRPr>
          </a:p>
          <a:p>
            <a:pPr marL="114300" indent="-114300">
              <a:buFont typeface="Wingdings" pitchFamily="2" charset="2"/>
              <a:buChar char="§"/>
              <a:defRPr/>
            </a:pPr>
            <a:r>
              <a:rPr lang="en-US" sz="1200" b="1" dirty="0" smtClean="0">
                <a:solidFill>
                  <a:schemeClr val="bg1"/>
                </a:solidFill>
              </a:rPr>
              <a:t> ≈ 680 Army </a:t>
            </a:r>
            <a:r>
              <a:rPr lang="en-US" sz="1200" b="1" dirty="0">
                <a:solidFill>
                  <a:schemeClr val="bg1"/>
                </a:solidFill>
              </a:rPr>
              <a:t>Universal </a:t>
            </a:r>
            <a:r>
              <a:rPr lang="en-US" sz="1200" b="1" dirty="0" smtClean="0">
                <a:solidFill>
                  <a:schemeClr val="bg1"/>
                </a:solidFill>
              </a:rPr>
              <a:t>Tasks</a:t>
            </a:r>
          </a:p>
          <a:p>
            <a:pPr marL="228600" lvl="1" indent="-114300">
              <a:buFont typeface="Arial" pitchFamily="34" charset="0"/>
              <a:buChar char="•"/>
              <a:defRPr/>
            </a:pPr>
            <a:r>
              <a:rPr lang="en-US" sz="1200" b="1" dirty="0" smtClean="0">
                <a:solidFill>
                  <a:schemeClr val="bg1"/>
                </a:solidFill>
              </a:rPr>
              <a:t> ≈ 350 Condition Descriptors</a:t>
            </a:r>
          </a:p>
          <a:p>
            <a:pPr marL="228600" lvl="1" indent="-114300">
              <a:buFont typeface="Arial" pitchFamily="34" charset="0"/>
              <a:buChar char="•"/>
              <a:defRPr/>
            </a:pPr>
            <a:r>
              <a:rPr lang="en-US" sz="1200" b="1" dirty="0" smtClean="0">
                <a:solidFill>
                  <a:schemeClr val="bg1"/>
                </a:solidFill>
              </a:rPr>
              <a:t> ≈ 4 Standards per Task</a:t>
            </a:r>
            <a:endParaRPr lang="en-US" sz="1200" b="1" dirty="0">
              <a:solidFill>
                <a:schemeClr val="bg1"/>
              </a:solidFill>
            </a:endParaRPr>
          </a:p>
        </p:txBody>
      </p:sp>
      <p:sp>
        <p:nvSpPr>
          <p:cNvPr id="38921" name="TextBox 110"/>
          <p:cNvSpPr txBox="1">
            <a:spLocks noChangeArrowheads="1"/>
          </p:cNvSpPr>
          <p:nvPr/>
        </p:nvSpPr>
        <p:spPr bwMode="auto">
          <a:xfrm>
            <a:off x="3378229" y="5997575"/>
            <a:ext cx="2854326" cy="523220"/>
          </a:xfrm>
          <a:prstGeom prst="rect">
            <a:avLst/>
          </a:prstGeom>
          <a:solidFill>
            <a:srgbClr val="951CA5"/>
          </a:solidFill>
          <a:ln w="38100">
            <a:solidFill>
              <a:schemeClr val="tx1"/>
            </a:solidFill>
            <a:miter lim="800000"/>
            <a:headEnd/>
            <a:tailEnd/>
          </a:ln>
        </p:spPr>
        <p:txBody>
          <a:bodyPr wrap="square">
            <a:spAutoFit/>
          </a:bodyPr>
          <a:lstStyle/>
          <a:p>
            <a:pPr algn="ctr"/>
            <a:r>
              <a:rPr lang="en-US" sz="1400" b="1" dirty="0">
                <a:solidFill>
                  <a:schemeClr val="bg1"/>
                </a:solidFill>
              </a:rPr>
              <a:t>Unlimited </a:t>
            </a:r>
            <a:r>
              <a:rPr lang="en-US" sz="1400" b="1" dirty="0" smtClean="0">
                <a:solidFill>
                  <a:schemeClr val="bg1"/>
                </a:solidFill>
              </a:rPr>
              <a:t>geometric &amp; </a:t>
            </a:r>
            <a:r>
              <a:rPr lang="en-US" sz="1400" b="1" dirty="0">
                <a:solidFill>
                  <a:schemeClr val="bg1"/>
                </a:solidFill>
              </a:rPr>
              <a:t>material </a:t>
            </a:r>
            <a:r>
              <a:rPr lang="en-US" sz="1400" b="1" dirty="0" smtClean="0">
                <a:solidFill>
                  <a:schemeClr val="bg1"/>
                </a:solidFill>
              </a:rPr>
              <a:t>configurations/structures</a:t>
            </a:r>
            <a:endParaRPr lang="en-US" sz="1400" b="1" dirty="0">
              <a:solidFill>
                <a:schemeClr val="bg1"/>
              </a:solidFill>
            </a:endParaRPr>
          </a:p>
        </p:txBody>
      </p:sp>
      <p:sp>
        <p:nvSpPr>
          <p:cNvPr id="38922" name="TextBox 111"/>
          <p:cNvSpPr txBox="1">
            <a:spLocks noChangeArrowheads="1"/>
          </p:cNvSpPr>
          <p:nvPr/>
        </p:nvSpPr>
        <p:spPr bwMode="auto">
          <a:xfrm>
            <a:off x="229379" y="2473325"/>
            <a:ext cx="1664408" cy="954107"/>
          </a:xfrm>
          <a:prstGeom prst="rect">
            <a:avLst/>
          </a:prstGeom>
          <a:solidFill>
            <a:srgbClr val="951CA5"/>
          </a:solidFill>
          <a:ln w="38100">
            <a:solidFill>
              <a:schemeClr val="tx1"/>
            </a:solidFill>
            <a:miter lim="800000"/>
            <a:headEnd/>
            <a:tailEnd/>
          </a:ln>
        </p:spPr>
        <p:txBody>
          <a:bodyPr wrap="square">
            <a:spAutoFit/>
          </a:bodyPr>
          <a:lstStyle/>
          <a:p>
            <a:pPr algn="ctr"/>
            <a:r>
              <a:rPr lang="en-US" sz="1400" b="1" dirty="0">
                <a:solidFill>
                  <a:schemeClr val="bg1"/>
                </a:solidFill>
              </a:rPr>
              <a:t>Capabilities described in </a:t>
            </a:r>
            <a:r>
              <a:rPr lang="en-US" sz="1400" b="1" dirty="0" smtClean="0">
                <a:solidFill>
                  <a:schemeClr val="bg1"/>
                </a:solidFill>
              </a:rPr>
              <a:t>task-compatible </a:t>
            </a:r>
            <a:r>
              <a:rPr lang="en-US" sz="1400" b="1" dirty="0">
                <a:solidFill>
                  <a:schemeClr val="bg1"/>
                </a:solidFill>
              </a:rPr>
              <a:t>metrics</a:t>
            </a:r>
          </a:p>
        </p:txBody>
      </p:sp>
      <p:sp>
        <p:nvSpPr>
          <p:cNvPr id="38923" name="TextBox 112"/>
          <p:cNvSpPr txBox="1">
            <a:spLocks noChangeArrowheads="1"/>
          </p:cNvSpPr>
          <p:nvPr/>
        </p:nvSpPr>
        <p:spPr bwMode="auto">
          <a:xfrm>
            <a:off x="228600" y="5410200"/>
            <a:ext cx="2368550" cy="739775"/>
          </a:xfrm>
          <a:prstGeom prst="rect">
            <a:avLst/>
          </a:prstGeom>
          <a:solidFill>
            <a:srgbClr val="951CA5"/>
          </a:solidFill>
          <a:ln w="38100">
            <a:solidFill>
              <a:schemeClr val="tx1"/>
            </a:solidFill>
            <a:miter lim="800000"/>
            <a:headEnd/>
            <a:tailEnd/>
          </a:ln>
        </p:spPr>
        <p:txBody>
          <a:bodyPr>
            <a:spAutoFit/>
          </a:bodyPr>
          <a:lstStyle/>
          <a:p>
            <a:pPr algn="ctr"/>
            <a:r>
              <a:rPr lang="en-US" sz="1400" b="1" dirty="0">
                <a:solidFill>
                  <a:schemeClr val="bg1"/>
                </a:solidFill>
              </a:rPr>
              <a:t>Degraded States Mapping Methodology well established</a:t>
            </a:r>
          </a:p>
        </p:txBody>
      </p:sp>
      <p:sp>
        <p:nvSpPr>
          <p:cNvPr id="38924" name="TextBox 114"/>
          <p:cNvSpPr txBox="1">
            <a:spLocks noChangeArrowheads="1"/>
          </p:cNvSpPr>
          <p:nvPr/>
        </p:nvSpPr>
        <p:spPr bwMode="auto">
          <a:xfrm>
            <a:off x="1957014" y="699248"/>
            <a:ext cx="5229225" cy="400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noFill/>
            <a:miter lim="800000"/>
            <a:headEnd/>
            <a:tailEnd/>
          </a:ln>
        </p:spPr>
        <p:txBody>
          <a:bodyPr>
            <a:spAutoFit/>
          </a:bodyPr>
          <a:lstStyle/>
          <a:p>
            <a:pPr algn="ctr"/>
            <a:r>
              <a:rPr lang="en-US" sz="2000" b="1" dirty="0">
                <a:solidFill>
                  <a:schemeClr val="bg1"/>
                </a:solidFill>
              </a:rPr>
              <a:t>Ability to Mix &amp; Match Levels &amp; Operators</a:t>
            </a:r>
          </a:p>
        </p:txBody>
      </p:sp>
      <p:grpSp>
        <p:nvGrpSpPr>
          <p:cNvPr id="82" name="Group 81"/>
          <p:cNvGrpSpPr/>
          <p:nvPr/>
        </p:nvGrpSpPr>
        <p:grpSpPr>
          <a:xfrm>
            <a:off x="971550" y="685800"/>
            <a:ext cx="7219950" cy="371475"/>
            <a:chOff x="971550" y="685800"/>
            <a:chExt cx="7219950" cy="371475"/>
          </a:xfrm>
        </p:grpSpPr>
        <p:sp>
          <p:nvSpPr>
            <p:cNvPr id="38925" name="Right Arrow 116"/>
            <p:cNvSpPr>
              <a:spLocks noChangeArrowheads="1"/>
            </p:cNvSpPr>
            <p:nvPr/>
          </p:nvSpPr>
          <p:spPr bwMode="auto">
            <a:xfrm>
              <a:off x="971550" y="685800"/>
              <a:ext cx="857250" cy="371475"/>
            </a:xfrm>
            <a:prstGeom prst="rightArrow">
              <a:avLst>
                <a:gd name="adj1" fmla="val 50000"/>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sp>
          <p:nvSpPr>
            <p:cNvPr id="38926" name="Right Arrow 117"/>
            <p:cNvSpPr>
              <a:spLocks noChangeArrowheads="1"/>
            </p:cNvSpPr>
            <p:nvPr/>
          </p:nvSpPr>
          <p:spPr bwMode="auto">
            <a:xfrm rot="10800000">
              <a:off x="7334250" y="685800"/>
              <a:ext cx="857250" cy="371475"/>
            </a:xfrm>
            <a:prstGeom prst="rightArrow">
              <a:avLst>
                <a:gd name="adj1" fmla="val 50000"/>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lgn="ctr">
              <a:solidFill>
                <a:schemeClr val="tx1"/>
              </a:solidFill>
              <a:round/>
              <a:headEnd/>
              <a:tailEnd/>
            </a:ln>
          </p:spPr>
          <p:txBody>
            <a:bodyPr/>
            <a:lstStyle/>
            <a:p>
              <a:pPr eaLnBrk="0" hangingPunct="0"/>
              <a:endParaRPr lang="en-US" sz="2000" b="1" dirty="0"/>
            </a:p>
          </p:txBody>
        </p:sp>
      </p:grpSp>
      <p:grpSp>
        <p:nvGrpSpPr>
          <p:cNvPr id="3" name="Group 101"/>
          <p:cNvGrpSpPr>
            <a:grpSpLocks/>
          </p:cNvGrpSpPr>
          <p:nvPr/>
        </p:nvGrpSpPr>
        <p:grpSpPr bwMode="auto">
          <a:xfrm>
            <a:off x="2017055" y="2890190"/>
            <a:ext cx="1114425" cy="676275"/>
            <a:chOff x="3973512" y="3819525"/>
            <a:chExt cx="1114425" cy="676275"/>
          </a:xfrm>
        </p:grpSpPr>
        <p:sp>
          <p:nvSpPr>
            <p:cNvPr id="90" name="Bent Arrow 89"/>
            <p:cNvSpPr/>
            <p:nvPr/>
          </p:nvSpPr>
          <p:spPr bwMode="auto">
            <a:xfrm>
              <a:off x="4484687" y="3857625"/>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8975" name="Text Box 30"/>
            <p:cNvSpPr txBox="1">
              <a:spLocks noChangeArrowheads="1"/>
            </p:cNvSpPr>
            <p:nvPr/>
          </p:nvSpPr>
          <p:spPr bwMode="auto">
            <a:xfrm>
              <a:off x="3973512" y="3819525"/>
              <a:ext cx="682625" cy="364338"/>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3,4</a:t>
              </a:r>
            </a:p>
          </p:txBody>
        </p:sp>
      </p:grpSp>
      <p:grpSp>
        <p:nvGrpSpPr>
          <p:cNvPr id="6" name="Group 97"/>
          <p:cNvGrpSpPr/>
          <p:nvPr/>
        </p:nvGrpSpPr>
        <p:grpSpPr>
          <a:xfrm>
            <a:off x="3566952" y="2593825"/>
            <a:ext cx="2006856" cy="963879"/>
            <a:chOff x="3513160" y="2455596"/>
            <a:chExt cx="2006856" cy="963879"/>
          </a:xfrm>
        </p:grpSpPr>
        <p:sp>
          <p:nvSpPr>
            <p:cNvPr id="38985" name="TextBox 103"/>
            <p:cNvSpPr txBox="1">
              <a:spLocks noChangeArrowheads="1"/>
            </p:cNvSpPr>
            <p:nvPr/>
          </p:nvSpPr>
          <p:spPr bwMode="auto">
            <a:xfrm rot="5400000">
              <a:off x="3837647" y="2170678"/>
              <a:ext cx="276549" cy="846386"/>
            </a:xfrm>
            <a:prstGeom prst="rect">
              <a:avLst/>
            </a:prstGeom>
            <a:noFill/>
            <a:ln w="9525">
              <a:noFill/>
              <a:miter lim="800000"/>
              <a:headEnd/>
              <a:tailEnd/>
            </a:ln>
          </p:spPr>
          <p:txBody>
            <a:bodyPr wrap="square">
              <a:spAutoFit/>
            </a:bodyPr>
            <a:lstStyle/>
            <a:p>
              <a:pPr algn="ctr"/>
              <a:r>
                <a:rPr lang="en-US" sz="700" dirty="0"/>
                <a:t>●</a:t>
              </a:r>
            </a:p>
            <a:p>
              <a:pPr algn="ctr"/>
              <a:endParaRPr lang="en-US" sz="700" dirty="0"/>
            </a:p>
            <a:p>
              <a:pPr algn="ctr"/>
              <a:r>
                <a:rPr lang="en-US" sz="700" dirty="0"/>
                <a:t>●</a:t>
              </a:r>
            </a:p>
            <a:p>
              <a:pPr algn="ctr"/>
              <a:endParaRPr lang="en-US" sz="700" dirty="0"/>
            </a:p>
            <a:p>
              <a:r>
                <a:rPr lang="en-US" sz="700" dirty="0"/>
                <a:t>●</a:t>
              </a:r>
            </a:p>
            <a:p>
              <a:endParaRPr lang="en-US" sz="700" dirty="0"/>
            </a:p>
            <a:p>
              <a:endParaRPr lang="en-US" sz="700" dirty="0"/>
            </a:p>
          </p:txBody>
        </p:sp>
        <p:grpSp>
          <p:nvGrpSpPr>
            <p:cNvPr id="7" name="Group 83"/>
            <p:cNvGrpSpPr/>
            <p:nvPr/>
          </p:nvGrpSpPr>
          <p:grpSpPr>
            <a:xfrm>
              <a:off x="3513160" y="2675948"/>
              <a:ext cx="1549656" cy="286327"/>
              <a:chOff x="3513160" y="2675948"/>
              <a:chExt cx="1549656" cy="286327"/>
            </a:xfrm>
          </p:grpSpPr>
          <p:sp>
            <p:nvSpPr>
              <p:cNvPr id="38980"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38983"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nvGrpSpPr>
            <p:cNvPr id="8" name="Group 84"/>
            <p:cNvGrpSpPr/>
            <p:nvPr/>
          </p:nvGrpSpPr>
          <p:grpSpPr>
            <a:xfrm>
              <a:off x="3665560" y="2828348"/>
              <a:ext cx="1549656" cy="286327"/>
              <a:chOff x="3513160" y="2675948"/>
              <a:chExt cx="1549656" cy="286327"/>
            </a:xfrm>
          </p:grpSpPr>
          <p:sp>
            <p:nvSpPr>
              <p:cNvPr id="86"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87"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nvGrpSpPr>
            <p:cNvPr id="9" name="Group 87"/>
            <p:cNvGrpSpPr/>
            <p:nvPr/>
          </p:nvGrpSpPr>
          <p:grpSpPr>
            <a:xfrm>
              <a:off x="3817960" y="2980748"/>
              <a:ext cx="1549656" cy="286327"/>
              <a:chOff x="3513160" y="2675948"/>
              <a:chExt cx="1549656" cy="286327"/>
            </a:xfrm>
          </p:grpSpPr>
          <p:sp>
            <p:nvSpPr>
              <p:cNvPr id="89"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94"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nvGrpSpPr>
            <p:cNvPr id="10" name="Group 94"/>
            <p:cNvGrpSpPr/>
            <p:nvPr/>
          </p:nvGrpSpPr>
          <p:grpSpPr>
            <a:xfrm>
              <a:off x="3970360" y="3133148"/>
              <a:ext cx="1549656" cy="286327"/>
              <a:chOff x="3513160" y="2675948"/>
              <a:chExt cx="1549656" cy="286327"/>
            </a:xfrm>
          </p:grpSpPr>
          <p:sp>
            <p:nvSpPr>
              <p:cNvPr id="96"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97"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grpSp>
        <p:nvGrpSpPr>
          <p:cNvPr id="2" name="Group 101"/>
          <p:cNvGrpSpPr>
            <a:grpSpLocks/>
          </p:cNvGrpSpPr>
          <p:nvPr/>
        </p:nvGrpSpPr>
        <p:grpSpPr bwMode="auto">
          <a:xfrm>
            <a:off x="5856195" y="2838475"/>
            <a:ext cx="1219200" cy="755650"/>
            <a:chOff x="5268119" y="1908446"/>
            <a:chExt cx="1219200" cy="755650"/>
          </a:xfrm>
        </p:grpSpPr>
        <p:sp>
          <p:nvSpPr>
            <p:cNvPr id="93" name="Bent Arrow 92"/>
            <p:cNvSpPr/>
            <p:nvPr/>
          </p:nvSpPr>
          <p:spPr bwMode="auto">
            <a:xfrm rot="5400000">
              <a:off x="5285582" y="2043383"/>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8989" name="Text Box 30"/>
            <p:cNvSpPr txBox="1">
              <a:spLocks noChangeArrowheads="1"/>
            </p:cNvSpPr>
            <p:nvPr/>
          </p:nvSpPr>
          <p:spPr bwMode="auto">
            <a:xfrm>
              <a:off x="5804694" y="1908446"/>
              <a:ext cx="682625" cy="365125"/>
            </a:xfrm>
            <a:prstGeom prst="rect">
              <a:avLst/>
            </a:prstGeom>
            <a:noFill/>
            <a:ln w="28575">
              <a:noFill/>
              <a:miter lim="800000"/>
              <a:headEnd/>
              <a:tailEnd/>
            </a:ln>
          </p:spPr>
          <p:txBody>
            <a:bodyPr lIns="86493" tIns="43247" rIns="86493" bIns="43247">
              <a:spAutoFit/>
            </a:bodyPr>
            <a:lstStyle/>
            <a:p>
              <a:pPr defTabSz="865188" eaLnBrk="0" hangingPunct="0"/>
              <a:r>
                <a:rPr lang="en-US" b="1" dirty="0"/>
                <a:t>O</a:t>
              </a:r>
              <a:r>
                <a:rPr lang="en-US" b="1" baseline="-25000" dirty="0"/>
                <a:t>4,1</a:t>
              </a:r>
            </a:p>
          </p:txBody>
        </p:sp>
      </p:grpSp>
      <p:grpSp>
        <p:nvGrpSpPr>
          <p:cNvPr id="11" name="Group 129"/>
          <p:cNvGrpSpPr/>
          <p:nvPr/>
        </p:nvGrpSpPr>
        <p:grpSpPr>
          <a:xfrm>
            <a:off x="5475127" y="3550880"/>
            <a:ext cx="1735799" cy="1115961"/>
            <a:chOff x="5475127" y="3306321"/>
            <a:chExt cx="1735799" cy="1115961"/>
          </a:xfrm>
        </p:grpSpPr>
        <p:sp>
          <p:nvSpPr>
            <p:cNvPr id="38933" name="TextBox 108"/>
            <p:cNvSpPr txBox="1">
              <a:spLocks noChangeArrowheads="1"/>
            </p:cNvSpPr>
            <p:nvPr/>
          </p:nvSpPr>
          <p:spPr bwMode="auto">
            <a:xfrm rot="5400000">
              <a:off x="5760437" y="3021011"/>
              <a:ext cx="276101" cy="846721"/>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grpSp>
          <p:nvGrpSpPr>
            <p:cNvPr id="12" name="Group 100"/>
            <p:cNvGrpSpPr/>
            <p:nvPr/>
          </p:nvGrpSpPr>
          <p:grpSpPr>
            <a:xfrm>
              <a:off x="5486400" y="3525982"/>
              <a:ext cx="1267326" cy="439100"/>
              <a:chOff x="5486400" y="3525982"/>
              <a:chExt cx="1267326" cy="439100"/>
            </a:xfrm>
          </p:grpSpPr>
          <p:sp>
            <p:nvSpPr>
              <p:cNvPr id="38934"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38935"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nvGrpSpPr>
            <p:cNvPr id="13" name="Group 103"/>
            <p:cNvGrpSpPr/>
            <p:nvPr/>
          </p:nvGrpSpPr>
          <p:grpSpPr>
            <a:xfrm>
              <a:off x="5638800" y="3678382"/>
              <a:ext cx="1267326" cy="439100"/>
              <a:chOff x="5486400" y="3525982"/>
              <a:chExt cx="1267326" cy="439100"/>
            </a:xfrm>
          </p:grpSpPr>
          <p:sp>
            <p:nvSpPr>
              <p:cNvPr id="107"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11"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nvGrpSpPr>
            <p:cNvPr id="14" name="Group 113"/>
            <p:cNvGrpSpPr/>
            <p:nvPr/>
          </p:nvGrpSpPr>
          <p:grpSpPr>
            <a:xfrm>
              <a:off x="5791200" y="3830782"/>
              <a:ext cx="1267326" cy="439100"/>
              <a:chOff x="5486400" y="3525982"/>
              <a:chExt cx="1267326" cy="439100"/>
            </a:xfrm>
          </p:grpSpPr>
          <p:sp>
            <p:nvSpPr>
              <p:cNvPr id="117"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20"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nvGrpSpPr>
            <p:cNvPr id="15" name="Group 122"/>
            <p:cNvGrpSpPr/>
            <p:nvPr/>
          </p:nvGrpSpPr>
          <p:grpSpPr>
            <a:xfrm>
              <a:off x="5943600" y="3983182"/>
              <a:ext cx="1267326" cy="439100"/>
              <a:chOff x="5486400" y="3525982"/>
              <a:chExt cx="1267326" cy="439100"/>
            </a:xfrm>
          </p:grpSpPr>
          <p:sp>
            <p:nvSpPr>
              <p:cNvPr id="126"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27"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grpSp>
        <p:nvGrpSpPr>
          <p:cNvPr id="4" name="Group 105"/>
          <p:cNvGrpSpPr>
            <a:grpSpLocks/>
          </p:cNvGrpSpPr>
          <p:nvPr/>
        </p:nvGrpSpPr>
        <p:grpSpPr bwMode="auto">
          <a:xfrm>
            <a:off x="1976699" y="4782519"/>
            <a:ext cx="1125207" cy="614363"/>
            <a:chOff x="3954462" y="5065713"/>
            <a:chExt cx="1125207" cy="613575"/>
          </a:xfrm>
        </p:grpSpPr>
        <p:sp>
          <p:nvSpPr>
            <p:cNvPr id="91" name="Bent Arrow 90"/>
            <p:cNvSpPr/>
            <p:nvPr/>
          </p:nvSpPr>
          <p:spPr bwMode="auto">
            <a:xfrm rot="16200000">
              <a:off x="4459344" y="5047863"/>
              <a:ext cx="602476"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8958" name="Text Box 30"/>
            <p:cNvSpPr txBox="1">
              <a:spLocks noChangeArrowheads="1"/>
            </p:cNvSpPr>
            <p:nvPr/>
          </p:nvSpPr>
          <p:spPr bwMode="auto">
            <a:xfrm>
              <a:off x="3954462" y="5314950"/>
              <a:ext cx="682625" cy="364338"/>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2,3</a:t>
              </a:r>
            </a:p>
          </p:txBody>
        </p:sp>
      </p:grpSp>
      <p:grpSp>
        <p:nvGrpSpPr>
          <p:cNvPr id="16" name="Group 144"/>
          <p:cNvGrpSpPr/>
          <p:nvPr/>
        </p:nvGrpSpPr>
        <p:grpSpPr>
          <a:xfrm>
            <a:off x="1733721" y="3537147"/>
            <a:ext cx="1648207" cy="1105359"/>
            <a:chOff x="1726997" y="3292588"/>
            <a:chExt cx="1648207" cy="1105359"/>
          </a:xfrm>
        </p:grpSpPr>
        <p:sp>
          <p:nvSpPr>
            <p:cNvPr id="38967" name="TextBox 105"/>
            <p:cNvSpPr txBox="1">
              <a:spLocks noChangeArrowheads="1"/>
            </p:cNvSpPr>
            <p:nvPr/>
          </p:nvSpPr>
          <p:spPr bwMode="auto">
            <a:xfrm rot="5400000">
              <a:off x="2011973" y="3007612"/>
              <a:ext cx="276410" cy="846362"/>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grpSp>
          <p:nvGrpSpPr>
            <p:cNvPr id="17" name="Group 132"/>
            <p:cNvGrpSpPr/>
            <p:nvPr/>
          </p:nvGrpSpPr>
          <p:grpSpPr>
            <a:xfrm>
              <a:off x="1734663" y="3505200"/>
              <a:ext cx="1183341" cy="435547"/>
              <a:chOff x="1734663" y="3505200"/>
              <a:chExt cx="1183341" cy="435547"/>
            </a:xfrm>
          </p:grpSpPr>
          <p:sp>
            <p:nvSpPr>
              <p:cNvPr id="38968"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38969"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18" name="Group 135"/>
            <p:cNvGrpSpPr/>
            <p:nvPr/>
          </p:nvGrpSpPr>
          <p:grpSpPr>
            <a:xfrm>
              <a:off x="1887063" y="3657600"/>
              <a:ext cx="1183341" cy="435547"/>
              <a:chOff x="1734663" y="3505200"/>
              <a:chExt cx="1183341" cy="435547"/>
            </a:xfrm>
          </p:grpSpPr>
          <p:sp>
            <p:nvSpPr>
              <p:cNvPr id="137"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38"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19" name="Group 138"/>
            <p:cNvGrpSpPr/>
            <p:nvPr/>
          </p:nvGrpSpPr>
          <p:grpSpPr>
            <a:xfrm>
              <a:off x="2039463" y="3810000"/>
              <a:ext cx="1183341" cy="435547"/>
              <a:chOff x="1734663" y="3505200"/>
              <a:chExt cx="1183341" cy="435547"/>
            </a:xfrm>
          </p:grpSpPr>
          <p:sp>
            <p:nvSpPr>
              <p:cNvPr id="140"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41"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20" name="Group 141"/>
            <p:cNvGrpSpPr/>
            <p:nvPr/>
          </p:nvGrpSpPr>
          <p:grpSpPr>
            <a:xfrm>
              <a:off x="2191863" y="3962400"/>
              <a:ext cx="1183341" cy="435547"/>
              <a:chOff x="1734663" y="3505200"/>
              <a:chExt cx="1183341" cy="435547"/>
            </a:xfrm>
          </p:grpSpPr>
          <p:sp>
            <p:nvSpPr>
              <p:cNvPr id="143"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44"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grpSp>
        <p:nvGrpSpPr>
          <p:cNvPr id="5" name="Group 104"/>
          <p:cNvGrpSpPr>
            <a:grpSpLocks/>
          </p:cNvGrpSpPr>
          <p:nvPr/>
        </p:nvGrpSpPr>
        <p:grpSpPr bwMode="auto">
          <a:xfrm>
            <a:off x="5811921" y="4814645"/>
            <a:ext cx="1209675" cy="736599"/>
            <a:chOff x="6742112" y="5057775"/>
            <a:chExt cx="1209675" cy="735696"/>
          </a:xfrm>
        </p:grpSpPr>
        <p:sp>
          <p:nvSpPr>
            <p:cNvPr id="92" name="Bent Arrow 91"/>
            <p:cNvSpPr/>
            <p:nvPr/>
          </p:nvSpPr>
          <p:spPr bwMode="auto">
            <a:xfrm rot="10800000">
              <a:off x="6742112" y="5057774"/>
              <a:ext cx="603250" cy="637393"/>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8941" name="Text Box 30"/>
            <p:cNvSpPr txBox="1">
              <a:spLocks noChangeArrowheads="1"/>
            </p:cNvSpPr>
            <p:nvPr/>
          </p:nvSpPr>
          <p:spPr bwMode="auto">
            <a:xfrm>
              <a:off x="7269162" y="5429133"/>
              <a:ext cx="682625" cy="364338"/>
            </a:xfrm>
            <a:prstGeom prst="rect">
              <a:avLst/>
            </a:prstGeom>
            <a:noFill/>
            <a:ln w="9525">
              <a:noFill/>
              <a:miter lim="800000"/>
              <a:headEnd/>
              <a:tailEnd/>
            </a:ln>
          </p:spPr>
          <p:txBody>
            <a:bodyPr lIns="86493" tIns="43247" rIns="86493" bIns="43247">
              <a:spAutoFit/>
            </a:bodyPr>
            <a:lstStyle/>
            <a:p>
              <a:pPr defTabSz="865188" eaLnBrk="0" hangingPunct="0"/>
              <a:r>
                <a:rPr lang="en-US" b="1" dirty="0"/>
                <a:t>O</a:t>
              </a:r>
              <a:r>
                <a:rPr lang="en-US" b="1" baseline="-25000" dirty="0"/>
                <a:t>1,2</a:t>
              </a:r>
            </a:p>
          </p:txBody>
        </p:sp>
      </p:grpSp>
      <p:grpSp>
        <p:nvGrpSpPr>
          <p:cNvPr id="21" name="Group 155"/>
          <p:cNvGrpSpPr/>
          <p:nvPr/>
        </p:nvGrpSpPr>
        <p:grpSpPr>
          <a:xfrm>
            <a:off x="3478304" y="4594030"/>
            <a:ext cx="2203076" cy="1167890"/>
            <a:chOff x="3505200" y="4372298"/>
            <a:chExt cx="2203076" cy="1167890"/>
          </a:xfrm>
        </p:grpSpPr>
        <p:sp>
          <p:nvSpPr>
            <p:cNvPr id="38950" name="TextBox 106"/>
            <p:cNvSpPr txBox="1">
              <a:spLocks noChangeArrowheads="1"/>
            </p:cNvSpPr>
            <p:nvPr/>
          </p:nvSpPr>
          <p:spPr bwMode="auto">
            <a:xfrm rot="5400000">
              <a:off x="3912631" y="4087250"/>
              <a:ext cx="276137" cy="846233"/>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grpSp>
          <p:nvGrpSpPr>
            <p:cNvPr id="22" name="Group 145"/>
            <p:cNvGrpSpPr/>
            <p:nvPr/>
          </p:nvGrpSpPr>
          <p:grpSpPr>
            <a:xfrm>
              <a:off x="3505200" y="4600663"/>
              <a:ext cx="1745876" cy="482325"/>
              <a:chOff x="3505200" y="4600663"/>
              <a:chExt cx="1745876" cy="482325"/>
            </a:xfrm>
          </p:grpSpPr>
          <p:sp>
            <p:nvSpPr>
              <p:cNvPr id="38951"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38952"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nvGrpSpPr>
            <p:cNvPr id="23" name="Group 146"/>
            <p:cNvGrpSpPr/>
            <p:nvPr/>
          </p:nvGrpSpPr>
          <p:grpSpPr>
            <a:xfrm>
              <a:off x="3657600" y="4753063"/>
              <a:ext cx="1745876" cy="482325"/>
              <a:chOff x="3505200" y="4600663"/>
              <a:chExt cx="1745876" cy="482325"/>
            </a:xfrm>
          </p:grpSpPr>
          <p:sp>
            <p:nvSpPr>
              <p:cNvPr id="148"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49"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nvGrpSpPr>
            <p:cNvPr id="24" name="Group 149"/>
            <p:cNvGrpSpPr/>
            <p:nvPr/>
          </p:nvGrpSpPr>
          <p:grpSpPr>
            <a:xfrm>
              <a:off x="3810000" y="4905463"/>
              <a:ext cx="1745876" cy="482325"/>
              <a:chOff x="3505200" y="4600663"/>
              <a:chExt cx="1745876" cy="482325"/>
            </a:xfrm>
          </p:grpSpPr>
          <p:sp>
            <p:nvSpPr>
              <p:cNvPr id="151"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52"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nvGrpSpPr>
            <p:cNvPr id="25" name="Group 152"/>
            <p:cNvGrpSpPr/>
            <p:nvPr/>
          </p:nvGrpSpPr>
          <p:grpSpPr>
            <a:xfrm>
              <a:off x="3962400" y="5057863"/>
              <a:ext cx="1745876" cy="482325"/>
              <a:chOff x="3505200" y="4600663"/>
              <a:chExt cx="1745876" cy="482325"/>
            </a:xfrm>
          </p:grpSpPr>
          <p:sp>
            <p:nvSpPr>
              <p:cNvPr id="154"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55"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grpSp>
        <p:nvGrpSpPr>
          <p:cNvPr id="166" name="Group 165"/>
          <p:cNvGrpSpPr/>
          <p:nvPr/>
        </p:nvGrpSpPr>
        <p:grpSpPr>
          <a:xfrm>
            <a:off x="1735341" y="2590800"/>
            <a:ext cx="5477205" cy="3168095"/>
            <a:chOff x="1735341" y="2590800"/>
            <a:chExt cx="5477205" cy="3168095"/>
          </a:xfrm>
        </p:grpSpPr>
        <p:grpSp>
          <p:nvGrpSpPr>
            <p:cNvPr id="80" name="Group 97"/>
            <p:cNvGrpSpPr/>
            <p:nvPr/>
          </p:nvGrpSpPr>
          <p:grpSpPr>
            <a:xfrm>
              <a:off x="3568572" y="2590800"/>
              <a:ext cx="2006856" cy="963879"/>
              <a:chOff x="3513160" y="2455596"/>
              <a:chExt cx="2006856" cy="963879"/>
            </a:xfrm>
          </p:grpSpPr>
          <p:sp>
            <p:nvSpPr>
              <p:cNvPr id="81" name="TextBox 103"/>
              <p:cNvSpPr txBox="1">
                <a:spLocks noChangeArrowheads="1"/>
              </p:cNvSpPr>
              <p:nvPr/>
            </p:nvSpPr>
            <p:spPr bwMode="auto">
              <a:xfrm rot="5400000">
                <a:off x="3837647" y="2170678"/>
                <a:ext cx="276549" cy="846386"/>
              </a:xfrm>
              <a:prstGeom prst="rect">
                <a:avLst/>
              </a:prstGeom>
              <a:noFill/>
              <a:ln w="9525">
                <a:noFill/>
                <a:miter lim="800000"/>
                <a:headEnd/>
                <a:tailEnd/>
              </a:ln>
            </p:spPr>
            <p:txBody>
              <a:bodyPr wrap="square">
                <a:spAutoFit/>
              </a:bodyPr>
              <a:lstStyle/>
              <a:p>
                <a:pPr algn="ctr"/>
                <a:r>
                  <a:rPr lang="en-US" sz="700" dirty="0"/>
                  <a:t>●</a:t>
                </a:r>
              </a:p>
              <a:p>
                <a:pPr algn="ctr"/>
                <a:endParaRPr lang="en-US" sz="700" dirty="0"/>
              </a:p>
              <a:p>
                <a:pPr algn="ctr"/>
                <a:r>
                  <a:rPr lang="en-US" sz="700" dirty="0"/>
                  <a:t>●</a:t>
                </a:r>
              </a:p>
              <a:p>
                <a:pPr algn="ctr"/>
                <a:endParaRPr lang="en-US" sz="700" dirty="0"/>
              </a:p>
              <a:p>
                <a:r>
                  <a:rPr lang="en-US" sz="700" dirty="0"/>
                  <a:t>●</a:t>
                </a:r>
              </a:p>
              <a:p>
                <a:endParaRPr lang="en-US" sz="700" dirty="0"/>
              </a:p>
              <a:p>
                <a:endParaRPr lang="en-US" sz="700" dirty="0"/>
              </a:p>
            </p:txBody>
          </p:sp>
          <p:grpSp>
            <p:nvGrpSpPr>
              <p:cNvPr id="83" name="Group 83"/>
              <p:cNvGrpSpPr/>
              <p:nvPr/>
            </p:nvGrpSpPr>
            <p:grpSpPr>
              <a:xfrm>
                <a:off x="3513160" y="2675948"/>
                <a:ext cx="1549656" cy="286327"/>
                <a:chOff x="3513160" y="2675948"/>
                <a:chExt cx="1549656" cy="286327"/>
              </a:xfrm>
            </p:grpSpPr>
            <p:sp>
              <p:nvSpPr>
                <p:cNvPr id="103"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104"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nvGrpSpPr>
              <p:cNvPr id="84" name="Group 84"/>
              <p:cNvGrpSpPr/>
              <p:nvPr/>
            </p:nvGrpSpPr>
            <p:grpSpPr>
              <a:xfrm>
                <a:off x="3665560" y="2828348"/>
                <a:ext cx="1549656" cy="286327"/>
                <a:chOff x="3513160" y="2675948"/>
                <a:chExt cx="1549656" cy="286327"/>
              </a:xfrm>
            </p:grpSpPr>
            <p:sp>
              <p:nvSpPr>
                <p:cNvPr id="101"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102"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nvGrpSpPr>
              <p:cNvPr id="85" name="Group 87"/>
              <p:cNvGrpSpPr/>
              <p:nvPr/>
            </p:nvGrpSpPr>
            <p:grpSpPr>
              <a:xfrm>
                <a:off x="3817960" y="2980748"/>
                <a:ext cx="1549656" cy="286327"/>
                <a:chOff x="3513160" y="2675948"/>
                <a:chExt cx="1549656" cy="286327"/>
              </a:xfrm>
            </p:grpSpPr>
            <p:sp>
              <p:nvSpPr>
                <p:cNvPr id="99"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100"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nvGrpSpPr>
              <p:cNvPr id="88" name="Group 94"/>
              <p:cNvGrpSpPr/>
              <p:nvPr/>
            </p:nvGrpSpPr>
            <p:grpSpPr>
              <a:xfrm>
                <a:off x="3970360" y="3133148"/>
                <a:ext cx="1549656" cy="286327"/>
                <a:chOff x="3513160" y="2675948"/>
                <a:chExt cx="1549656" cy="286327"/>
              </a:xfrm>
            </p:grpSpPr>
            <p:sp>
              <p:nvSpPr>
                <p:cNvPr id="95" name="AutoShape 42"/>
                <p:cNvSpPr>
                  <a:spLocks noChangeArrowheads="1"/>
                </p:cNvSpPr>
                <p:nvPr/>
              </p:nvSpPr>
              <p:spPr bwMode="auto">
                <a:xfrm>
                  <a:off x="3513160" y="2675948"/>
                  <a:ext cx="1549656" cy="286327"/>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98" name="Text Box 43"/>
                <p:cNvSpPr txBox="1">
                  <a:spLocks noChangeArrowheads="1"/>
                </p:cNvSpPr>
                <p:nvPr/>
              </p:nvSpPr>
              <p:spPr bwMode="auto">
                <a:xfrm>
                  <a:off x="3541815" y="2680448"/>
                  <a:ext cx="1402576" cy="256616"/>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b="1" dirty="0"/>
                    <a:t>  </a:t>
                  </a:r>
                  <a:r>
                    <a:rPr lang="en-US" sz="1100" b="1" dirty="0"/>
                    <a:t>4. Tasks, Operations</a:t>
                  </a:r>
                </a:p>
              </p:txBody>
            </p:sp>
          </p:grpSp>
        </p:grpSp>
        <p:grpSp>
          <p:nvGrpSpPr>
            <p:cNvPr id="105" name="Group 129"/>
            <p:cNvGrpSpPr/>
            <p:nvPr/>
          </p:nvGrpSpPr>
          <p:grpSpPr>
            <a:xfrm>
              <a:off x="5476747" y="3547855"/>
              <a:ext cx="1735799" cy="1115961"/>
              <a:chOff x="5475127" y="3306321"/>
              <a:chExt cx="1735799" cy="1115961"/>
            </a:xfrm>
          </p:grpSpPr>
          <p:sp>
            <p:nvSpPr>
              <p:cNvPr id="106" name="TextBox 108"/>
              <p:cNvSpPr txBox="1">
                <a:spLocks noChangeArrowheads="1"/>
              </p:cNvSpPr>
              <p:nvPr/>
            </p:nvSpPr>
            <p:spPr bwMode="auto">
              <a:xfrm rot="5400000">
                <a:off x="5760437" y="3021011"/>
                <a:ext cx="276101" cy="846721"/>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grpSp>
            <p:nvGrpSpPr>
              <p:cNvPr id="108" name="Group 100"/>
              <p:cNvGrpSpPr/>
              <p:nvPr/>
            </p:nvGrpSpPr>
            <p:grpSpPr>
              <a:xfrm>
                <a:off x="5486400" y="3525982"/>
                <a:ext cx="1267326" cy="439100"/>
                <a:chOff x="5486400" y="3525982"/>
                <a:chExt cx="1267326" cy="439100"/>
              </a:xfrm>
            </p:grpSpPr>
            <p:sp>
              <p:nvSpPr>
                <p:cNvPr id="122"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23"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nvGrpSpPr>
              <p:cNvPr id="109" name="Group 103"/>
              <p:cNvGrpSpPr/>
              <p:nvPr/>
            </p:nvGrpSpPr>
            <p:grpSpPr>
              <a:xfrm>
                <a:off x="5638800" y="3678382"/>
                <a:ext cx="1267326" cy="439100"/>
                <a:chOff x="5486400" y="3525982"/>
                <a:chExt cx="1267326" cy="439100"/>
              </a:xfrm>
            </p:grpSpPr>
            <p:sp>
              <p:nvSpPr>
                <p:cNvPr id="119"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21"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nvGrpSpPr>
              <p:cNvPr id="112" name="Group 113"/>
              <p:cNvGrpSpPr/>
              <p:nvPr/>
            </p:nvGrpSpPr>
            <p:grpSpPr>
              <a:xfrm>
                <a:off x="5791200" y="3830782"/>
                <a:ext cx="1267326" cy="439100"/>
                <a:chOff x="5486400" y="3525982"/>
                <a:chExt cx="1267326" cy="439100"/>
              </a:xfrm>
            </p:grpSpPr>
            <p:sp>
              <p:nvSpPr>
                <p:cNvPr id="116"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18"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nvGrpSpPr>
              <p:cNvPr id="113" name="Group 122"/>
              <p:cNvGrpSpPr/>
              <p:nvPr/>
            </p:nvGrpSpPr>
            <p:grpSpPr>
              <a:xfrm>
                <a:off x="5943600" y="3983182"/>
                <a:ext cx="1267326" cy="439100"/>
                <a:chOff x="5486400" y="3525982"/>
                <a:chExt cx="1267326" cy="439100"/>
              </a:xfrm>
            </p:grpSpPr>
            <p:sp>
              <p:nvSpPr>
                <p:cNvPr id="114" name="AutoShape 45"/>
                <p:cNvSpPr>
                  <a:spLocks noChangeArrowheads="1"/>
                </p:cNvSpPr>
                <p:nvPr/>
              </p:nvSpPr>
              <p:spPr bwMode="auto">
                <a:xfrm>
                  <a:off x="5556653" y="3525982"/>
                  <a:ext cx="1160150" cy="428709"/>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115" name="Text Box 46"/>
                <p:cNvSpPr txBox="1">
                  <a:spLocks noChangeArrowheads="1"/>
                </p:cNvSpPr>
                <p:nvPr/>
              </p:nvSpPr>
              <p:spPr bwMode="auto">
                <a:xfrm>
                  <a:off x="5486400" y="3542724"/>
                  <a:ext cx="1267326" cy="422358"/>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1. Interactions,</a:t>
                  </a:r>
                </a:p>
                <a:p>
                  <a:pPr algn="ctr" defTabSz="865188" eaLnBrk="0" hangingPunct="0"/>
                  <a:r>
                    <a:rPr lang="en-US" sz="1100" b="1" dirty="0"/>
                    <a:t>Effects</a:t>
                  </a:r>
                </a:p>
              </p:txBody>
            </p:sp>
          </p:grpSp>
        </p:grpSp>
        <p:grpSp>
          <p:nvGrpSpPr>
            <p:cNvPr id="124" name="Group 144"/>
            <p:cNvGrpSpPr/>
            <p:nvPr/>
          </p:nvGrpSpPr>
          <p:grpSpPr>
            <a:xfrm>
              <a:off x="1735341" y="3534122"/>
              <a:ext cx="1648207" cy="1105359"/>
              <a:chOff x="1726997" y="3292588"/>
              <a:chExt cx="1648207" cy="1105359"/>
            </a:xfrm>
          </p:grpSpPr>
          <p:sp>
            <p:nvSpPr>
              <p:cNvPr id="125" name="TextBox 105"/>
              <p:cNvSpPr txBox="1">
                <a:spLocks noChangeArrowheads="1"/>
              </p:cNvSpPr>
              <p:nvPr/>
            </p:nvSpPr>
            <p:spPr bwMode="auto">
              <a:xfrm rot="5400000">
                <a:off x="2011973" y="3007612"/>
                <a:ext cx="276410" cy="846362"/>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grpSp>
            <p:nvGrpSpPr>
              <p:cNvPr id="128" name="Group 132"/>
              <p:cNvGrpSpPr/>
              <p:nvPr/>
            </p:nvGrpSpPr>
            <p:grpSpPr>
              <a:xfrm>
                <a:off x="1734663" y="3505200"/>
                <a:ext cx="1183341" cy="435547"/>
                <a:chOff x="1734663" y="3505200"/>
                <a:chExt cx="1183341" cy="435547"/>
              </a:xfrm>
            </p:grpSpPr>
            <p:sp>
              <p:nvSpPr>
                <p:cNvPr id="142"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45"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129" name="Group 135"/>
              <p:cNvGrpSpPr/>
              <p:nvPr/>
            </p:nvGrpSpPr>
            <p:grpSpPr>
              <a:xfrm>
                <a:off x="1887063" y="3657600"/>
                <a:ext cx="1183341" cy="435547"/>
                <a:chOff x="1734663" y="3505200"/>
                <a:chExt cx="1183341" cy="435547"/>
              </a:xfrm>
            </p:grpSpPr>
            <p:sp>
              <p:nvSpPr>
                <p:cNvPr id="136"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39"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130" name="Group 138"/>
              <p:cNvGrpSpPr/>
              <p:nvPr/>
            </p:nvGrpSpPr>
            <p:grpSpPr>
              <a:xfrm>
                <a:off x="2039463" y="3810000"/>
                <a:ext cx="1183341" cy="435547"/>
                <a:chOff x="1734663" y="3505200"/>
                <a:chExt cx="1183341" cy="435547"/>
              </a:xfrm>
            </p:grpSpPr>
            <p:sp>
              <p:nvSpPr>
                <p:cNvPr id="134"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35"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nvGrpSpPr>
              <p:cNvPr id="131" name="Group 141"/>
              <p:cNvGrpSpPr/>
              <p:nvPr/>
            </p:nvGrpSpPr>
            <p:grpSpPr>
              <a:xfrm>
                <a:off x="2191863" y="3962400"/>
                <a:ext cx="1183341" cy="435547"/>
                <a:chOff x="1734663" y="3505200"/>
                <a:chExt cx="1183341" cy="435547"/>
              </a:xfrm>
            </p:grpSpPr>
            <p:sp>
              <p:nvSpPr>
                <p:cNvPr id="132" name="AutoShape 51"/>
                <p:cNvSpPr>
                  <a:spLocks noChangeArrowheads="1"/>
                </p:cNvSpPr>
                <p:nvPr/>
              </p:nvSpPr>
              <p:spPr bwMode="auto">
                <a:xfrm>
                  <a:off x="1828800" y="3505200"/>
                  <a:ext cx="990600" cy="429581"/>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133" name="Text Box 52"/>
                <p:cNvSpPr txBox="1">
                  <a:spLocks noChangeArrowheads="1"/>
                </p:cNvSpPr>
                <p:nvPr/>
              </p:nvSpPr>
              <p:spPr bwMode="auto">
                <a:xfrm>
                  <a:off x="1734663" y="3518624"/>
                  <a:ext cx="1183341" cy="42212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Functions,</a:t>
                  </a:r>
                </a:p>
                <a:p>
                  <a:pPr algn="ctr" defTabSz="865188" eaLnBrk="0" hangingPunct="0"/>
                  <a:r>
                    <a:rPr lang="en-US" sz="1100" b="1" dirty="0"/>
                    <a:t>Services</a:t>
                  </a:r>
                </a:p>
              </p:txBody>
            </p:sp>
          </p:grpSp>
        </p:grpSp>
        <p:grpSp>
          <p:nvGrpSpPr>
            <p:cNvPr id="146" name="Group 155"/>
            <p:cNvGrpSpPr/>
            <p:nvPr/>
          </p:nvGrpSpPr>
          <p:grpSpPr>
            <a:xfrm>
              <a:off x="3479924" y="4591005"/>
              <a:ext cx="2203076" cy="1167890"/>
              <a:chOff x="3505200" y="4372298"/>
              <a:chExt cx="2203076" cy="1167890"/>
            </a:xfrm>
          </p:grpSpPr>
          <p:sp>
            <p:nvSpPr>
              <p:cNvPr id="147" name="TextBox 106"/>
              <p:cNvSpPr txBox="1">
                <a:spLocks noChangeArrowheads="1"/>
              </p:cNvSpPr>
              <p:nvPr/>
            </p:nvSpPr>
            <p:spPr bwMode="auto">
              <a:xfrm rot="5400000">
                <a:off x="3912631" y="4087250"/>
                <a:ext cx="276137" cy="846233"/>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grpSp>
            <p:nvGrpSpPr>
              <p:cNvPr id="150" name="Group 145"/>
              <p:cNvGrpSpPr/>
              <p:nvPr/>
            </p:nvGrpSpPr>
            <p:grpSpPr>
              <a:xfrm>
                <a:off x="3505200" y="4600663"/>
                <a:ext cx="1745876" cy="482325"/>
                <a:chOff x="3505200" y="4600663"/>
                <a:chExt cx="1745876" cy="482325"/>
              </a:xfrm>
            </p:grpSpPr>
            <p:sp>
              <p:nvSpPr>
                <p:cNvPr id="164"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65"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nvGrpSpPr>
              <p:cNvPr id="153" name="Group 146"/>
              <p:cNvGrpSpPr/>
              <p:nvPr/>
            </p:nvGrpSpPr>
            <p:grpSpPr>
              <a:xfrm>
                <a:off x="3657600" y="4753063"/>
                <a:ext cx="1745876" cy="482325"/>
                <a:chOff x="3505200" y="4600663"/>
                <a:chExt cx="1745876" cy="482325"/>
              </a:xfrm>
            </p:grpSpPr>
            <p:sp>
              <p:nvSpPr>
                <p:cNvPr id="162"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63"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nvGrpSpPr>
              <p:cNvPr id="156" name="Group 149"/>
              <p:cNvGrpSpPr/>
              <p:nvPr/>
            </p:nvGrpSpPr>
            <p:grpSpPr>
              <a:xfrm>
                <a:off x="3810000" y="4905463"/>
                <a:ext cx="1745876" cy="482325"/>
                <a:chOff x="3505200" y="4600663"/>
                <a:chExt cx="1745876" cy="482325"/>
              </a:xfrm>
            </p:grpSpPr>
            <p:sp>
              <p:nvSpPr>
                <p:cNvPr id="160"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61"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nvGrpSpPr>
              <p:cNvPr id="157" name="Group 152"/>
              <p:cNvGrpSpPr/>
              <p:nvPr/>
            </p:nvGrpSpPr>
            <p:grpSpPr>
              <a:xfrm>
                <a:off x="3962400" y="5057863"/>
                <a:ext cx="1745876" cy="482325"/>
                <a:chOff x="3505200" y="4600663"/>
                <a:chExt cx="1745876" cy="482325"/>
              </a:xfrm>
            </p:grpSpPr>
            <p:sp>
              <p:nvSpPr>
                <p:cNvPr id="158" name="AutoShape 48"/>
                <p:cNvSpPr>
                  <a:spLocks noChangeArrowheads="1"/>
                </p:cNvSpPr>
                <p:nvPr/>
              </p:nvSpPr>
              <p:spPr bwMode="auto">
                <a:xfrm>
                  <a:off x="3535707" y="4600663"/>
                  <a:ext cx="1654858" cy="482325"/>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159" name="Text Box 49"/>
                <p:cNvSpPr txBox="1">
                  <a:spLocks noChangeArrowheads="1"/>
                </p:cNvSpPr>
                <p:nvPr/>
              </p:nvSpPr>
              <p:spPr bwMode="auto">
                <a:xfrm>
                  <a:off x="3505200" y="4625813"/>
                  <a:ext cx="1745876" cy="425893"/>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2. Personnel, Units</a:t>
                  </a:r>
                </a:p>
                <a:p>
                  <a:pPr algn="ctr" defTabSz="865188" eaLnBrk="0" hangingPunct="0"/>
                  <a:r>
                    <a:rPr lang="en-US" sz="1100" b="1" dirty="0" smtClean="0"/>
                    <a:t>Components, Systems</a:t>
                  </a:r>
                  <a:endParaRPr lang="en-US" sz="1100" b="1" dirty="0"/>
                </a:p>
              </p:txBody>
            </p:sp>
          </p:grpSp>
        </p:grpSp>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2000"/>
                                        <p:tgtEl>
                                          <p:spTgt spid="110"/>
                                        </p:tgtEl>
                                      </p:cBhvr>
                                    </p:animEffect>
                                  </p:childTnLst>
                                </p:cTn>
                              </p:par>
                            </p:childTnLst>
                          </p:cTn>
                        </p:par>
                        <p:par>
                          <p:cTn id="12" fill="hold">
                            <p:stCondLst>
                              <p:cond delay="5000"/>
                            </p:stCondLst>
                            <p:childTnLst>
                              <p:par>
                                <p:cTn id="13" presetID="22" presetClass="entr" presetSubtype="4"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38919"/>
                                        </p:tgtEl>
                                        <p:attrNameLst>
                                          <p:attrName>style.visibility</p:attrName>
                                        </p:attrNameLst>
                                      </p:cBhvr>
                                      <p:to>
                                        <p:strVal val="visible"/>
                                      </p:to>
                                    </p:set>
                                    <p:animEffect transition="in" filter="fade">
                                      <p:cBhvr>
                                        <p:cTn id="19" dur="2000"/>
                                        <p:tgtEl>
                                          <p:spTgt spid="38919"/>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12000"/>
                            </p:stCondLst>
                            <p:childTnLst>
                              <p:par>
                                <p:cTn id="25" presetID="22" presetClass="entr" presetSubtype="4" fill="hold" nodeType="after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000"/>
                                        <p:tgtEl>
                                          <p:spTgt spid="21"/>
                                        </p:tgtEl>
                                      </p:cBhvr>
                                    </p:animEffect>
                                  </p:childTnLst>
                                </p:cTn>
                              </p:par>
                            </p:childTnLst>
                          </p:cTn>
                        </p:par>
                        <p:par>
                          <p:cTn id="28" fill="hold">
                            <p:stCondLst>
                              <p:cond delay="15000"/>
                            </p:stCondLst>
                            <p:childTnLst>
                              <p:par>
                                <p:cTn id="29" presetID="10" presetClass="entr" presetSubtype="0" fill="hold" grpId="0" nodeType="afterEffect">
                                  <p:stCondLst>
                                    <p:cond delay="0"/>
                                  </p:stCondLst>
                                  <p:childTnLst>
                                    <p:set>
                                      <p:cBhvr>
                                        <p:cTn id="30" dur="1" fill="hold">
                                          <p:stCondLst>
                                            <p:cond delay="0"/>
                                          </p:stCondLst>
                                        </p:cTn>
                                        <p:tgtEl>
                                          <p:spTgt spid="38921"/>
                                        </p:tgtEl>
                                        <p:attrNameLst>
                                          <p:attrName>style.visibility</p:attrName>
                                        </p:attrNameLst>
                                      </p:cBhvr>
                                      <p:to>
                                        <p:strVal val="visible"/>
                                      </p:to>
                                    </p:set>
                                    <p:animEffect transition="in" filter="fade">
                                      <p:cBhvr>
                                        <p:cTn id="31" dur="2000"/>
                                        <p:tgtEl>
                                          <p:spTgt spid="38921"/>
                                        </p:tgtEl>
                                      </p:cBhvr>
                                    </p:animEffect>
                                  </p:childTnLst>
                                </p:cTn>
                              </p:par>
                            </p:childTnLst>
                          </p:cTn>
                        </p:par>
                        <p:par>
                          <p:cTn id="32" fill="hold">
                            <p:stCondLst>
                              <p:cond delay="170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par>
                          <p:cTn id="36" fill="hold">
                            <p:stCondLst>
                              <p:cond delay="19000"/>
                            </p:stCondLst>
                            <p:childTnLst>
                              <p:par>
                                <p:cTn id="37" presetID="22" presetClass="entr" presetSubtype="4" fill="hold" nodeType="after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1000"/>
                                        <p:tgtEl>
                                          <p:spTgt spid="16"/>
                                        </p:tgtEl>
                                      </p:cBhvr>
                                    </p:animEffect>
                                  </p:childTnLst>
                                </p:cTn>
                              </p:par>
                            </p:childTnLst>
                          </p:cTn>
                        </p:par>
                        <p:par>
                          <p:cTn id="40" fill="hold">
                            <p:stCondLst>
                              <p:cond delay="22000"/>
                            </p:stCondLst>
                            <p:childTnLst>
                              <p:par>
                                <p:cTn id="41" presetID="10" presetClass="entr" presetSubtype="0" fill="hold" grpId="0" nodeType="afterEffect">
                                  <p:stCondLst>
                                    <p:cond delay="0"/>
                                  </p:stCondLst>
                                  <p:childTnLst>
                                    <p:set>
                                      <p:cBhvr>
                                        <p:cTn id="42" dur="1" fill="hold">
                                          <p:stCondLst>
                                            <p:cond delay="0"/>
                                          </p:stCondLst>
                                        </p:cTn>
                                        <p:tgtEl>
                                          <p:spTgt spid="38923"/>
                                        </p:tgtEl>
                                        <p:attrNameLst>
                                          <p:attrName>style.visibility</p:attrName>
                                        </p:attrNameLst>
                                      </p:cBhvr>
                                      <p:to>
                                        <p:strVal val="visible"/>
                                      </p:to>
                                    </p:set>
                                    <p:animEffect transition="in" filter="fade">
                                      <p:cBhvr>
                                        <p:cTn id="43" dur="2000"/>
                                        <p:tgtEl>
                                          <p:spTgt spid="38923"/>
                                        </p:tgtEl>
                                      </p:cBhvr>
                                    </p:animEffect>
                                  </p:childTnLst>
                                </p:cTn>
                              </p:par>
                            </p:childTnLst>
                          </p:cTn>
                        </p:par>
                        <p:par>
                          <p:cTn id="44" fill="hold">
                            <p:stCondLst>
                              <p:cond delay="240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childTnLst>
                                </p:cTn>
                              </p:par>
                            </p:childTnLst>
                          </p:cTn>
                        </p:par>
                        <p:par>
                          <p:cTn id="48" fill="hold">
                            <p:stCondLst>
                              <p:cond delay="26000"/>
                            </p:stCondLst>
                            <p:childTnLst>
                              <p:par>
                                <p:cTn id="49" presetID="10" presetClass="entr" presetSubtype="0" fill="hold" grpId="0" nodeType="afterEffect">
                                  <p:stCondLst>
                                    <p:cond delay="0"/>
                                  </p:stCondLst>
                                  <p:iterate type="lt">
                                    <p:tmPct val="0"/>
                                  </p:iterate>
                                  <p:childTnLst>
                                    <p:set>
                                      <p:cBhvr>
                                        <p:cTn id="50" dur="1" fill="hold">
                                          <p:stCondLst>
                                            <p:cond delay="0"/>
                                          </p:stCondLst>
                                        </p:cTn>
                                        <p:tgtEl>
                                          <p:spTgt spid="38922"/>
                                        </p:tgtEl>
                                        <p:attrNameLst>
                                          <p:attrName>style.visibility</p:attrName>
                                        </p:attrNameLst>
                                      </p:cBhvr>
                                      <p:to>
                                        <p:strVal val="visible"/>
                                      </p:to>
                                    </p:set>
                                    <p:animEffect transition="in" filter="fade">
                                      <p:cBhvr>
                                        <p:cTn id="51" dur="2000"/>
                                        <p:tgtEl>
                                          <p:spTgt spid="38922"/>
                                        </p:tgtEl>
                                      </p:cBhvr>
                                    </p:animEffect>
                                  </p:childTnLst>
                                </p:cTn>
                              </p:par>
                            </p:childTnLst>
                          </p:cTn>
                        </p:par>
                        <p:par>
                          <p:cTn id="52" fill="hold">
                            <p:stCondLst>
                              <p:cond delay="28000"/>
                            </p:stCondLst>
                            <p:childTnLst>
                              <p:par>
                                <p:cTn id="53" presetID="22" presetClass="entr" presetSubtype="8"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1000"/>
                                        <p:tgtEl>
                                          <p:spTgt spid="3"/>
                                        </p:tgtEl>
                                      </p:cBhvr>
                                    </p:animEffect>
                                  </p:childTnLst>
                                </p:cTn>
                              </p:par>
                            </p:childTnLst>
                          </p:cTn>
                        </p:par>
                        <p:par>
                          <p:cTn id="56" fill="hold">
                            <p:stCondLst>
                              <p:cond delay="29000"/>
                            </p:stCondLst>
                            <p:childTnLst>
                              <p:par>
                                <p:cTn id="57" presetID="10" presetClass="entr" presetSubtype="0" fill="hold" grpId="0" nodeType="afterEffect">
                                  <p:stCondLst>
                                    <p:cond delay="0"/>
                                  </p:stCondLst>
                                  <p:childTnLst>
                                    <p:set>
                                      <p:cBhvr>
                                        <p:cTn id="58" dur="1" fill="hold">
                                          <p:stCondLst>
                                            <p:cond delay="0"/>
                                          </p:stCondLst>
                                        </p:cTn>
                                        <p:tgtEl>
                                          <p:spTgt spid="38924"/>
                                        </p:tgtEl>
                                        <p:attrNameLst>
                                          <p:attrName>style.visibility</p:attrName>
                                        </p:attrNameLst>
                                      </p:cBhvr>
                                      <p:to>
                                        <p:strVal val="visible"/>
                                      </p:to>
                                    </p:set>
                                    <p:animEffect transition="in" filter="fade">
                                      <p:cBhvr>
                                        <p:cTn id="59" dur="2000"/>
                                        <p:tgtEl>
                                          <p:spTgt spid="38924"/>
                                        </p:tgtEl>
                                      </p:cBhvr>
                                    </p:animEffect>
                                  </p:childTnLst>
                                </p:cTn>
                              </p:par>
                              <p:par>
                                <p:cTn id="60" presetID="10" presetClass="entr" presetSubtype="0"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2000"/>
                                        <p:tgtEl>
                                          <p:spTgt spid="82"/>
                                        </p:tgtEl>
                                      </p:cBhvr>
                                    </p:animEffect>
                                  </p:childTnLst>
                                </p:cTn>
                              </p:par>
                            </p:childTnLst>
                          </p:cTn>
                        </p:par>
                        <p:par>
                          <p:cTn id="63" fill="hold">
                            <p:stCondLst>
                              <p:cond delay="31000"/>
                            </p:stCondLst>
                            <p:childTnLst>
                              <p:par>
                                <p:cTn id="64" presetID="35" presetClass="emph" presetSubtype="0" fill="hold" nodeType="afterEffect">
                                  <p:stCondLst>
                                    <p:cond delay="0"/>
                                  </p:stCondLst>
                                  <p:childTnLst>
                                    <p:anim calcmode="discrete" valueType="str">
                                      <p:cBhvr>
                                        <p:cTn id="65" dur="1000" fill="hold"/>
                                        <p:tgtEl>
                                          <p:spTgt spid="82"/>
                                        </p:tgtEl>
                                        <p:attrNameLst>
                                          <p:attrName>style.visibility</p:attrName>
                                        </p:attrNameLst>
                                      </p:cBhvr>
                                      <p:tavLst>
                                        <p:tav tm="0">
                                          <p:val>
                                            <p:strVal val="hidden"/>
                                          </p:val>
                                        </p:tav>
                                        <p:tav tm="50000">
                                          <p:val>
                                            <p:strVal val="visible"/>
                                          </p:val>
                                        </p:tav>
                                      </p:tavLst>
                                    </p:anim>
                                  </p:childTnLst>
                                </p:cTn>
                              </p:par>
                              <p:par>
                                <p:cTn id="66" presetID="35" presetClass="emph" presetSubtype="0" fill="hold" grpId="1" nodeType="withEffect">
                                  <p:stCondLst>
                                    <p:cond delay="0"/>
                                  </p:stCondLst>
                                  <p:childTnLst>
                                    <p:anim calcmode="discrete" valueType="str">
                                      <p:cBhvr>
                                        <p:cTn id="67" dur="1000" fill="hold"/>
                                        <p:tgtEl>
                                          <p:spTgt spid="38924"/>
                                        </p:tgtEl>
                                        <p:attrNameLst>
                                          <p:attrName>style.visibility</p:attrName>
                                        </p:attrNameLst>
                                      </p:cBhvr>
                                      <p:tavLst>
                                        <p:tav tm="0">
                                          <p:val>
                                            <p:strVal val="hidden"/>
                                          </p:val>
                                        </p:tav>
                                        <p:tav tm="50000">
                                          <p:val>
                                            <p:strVal val="visible"/>
                                          </p:val>
                                        </p:tav>
                                      </p:tavLst>
                                    </p:anim>
                                  </p:childTnLst>
                                </p:cTn>
                              </p:par>
                            </p:childTnLst>
                          </p:cTn>
                        </p:par>
                        <p:par>
                          <p:cTn id="68" fill="hold">
                            <p:stCondLst>
                              <p:cond delay="32000"/>
                            </p:stCondLst>
                            <p:childTnLst>
                              <p:par>
                                <p:cTn id="69" presetID="35" presetClass="emph" presetSubtype="0" fill="hold" nodeType="afterEffect">
                                  <p:stCondLst>
                                    <p:cond delay="0"/>
                                  </p:stCondLst>
                                  <p:childTnLst>
                                    <p:anim calcmode="discrete" valueType="str">
                                      <p:cBhvr>
                                        <p:cTn id="70" dur="1000" fill="hold"/>
                                        <p:tgtEl>
                                          <p:spTgt spid="82"/>
                                        </p:tgtEl>
                                        <p:attrNameLst>
                                          <p:attrName>style.visibility</p:attrName>
                                        </p:attrNameLst>
                                      </p:cBhvr>
                                      <p:tavLst>
                                        <p:tav tm="0">
                                          <p:val>
                                            <p:strVal val="hidden"/>
                                          </p:val>
                                        </p:tav>
                                        <p:tav tm="50000">
                                          <p:val>
                                            <p:strVal val="visible"/>
                                          </p:val>
                                        </p:tav>
                                      </p:tavLst>
                                    </p:anim>
                                  </p:childTnLst>
                                </p:cTn>
                              </p:par>
                            </p:childTnLst>
                          </p:cTn>
                        </p:par>
                        <p:par>
                          <p:cTn id="71" fill="hold">
                            <p:stCondLst>
                              <p:cond delay="33000"/>
                            </p:stCondLst>
                            <p:childTnLst>
                              <p:par>
                                <p:cTn id="72" presetID="35" presetClass="emph" presetSubtype="0" fill="hold" grpId="2" nodeType="afterEffect">
                                  <p:stCondLst>
                                    <p:cond delay="0"/>
                                  </p:stCondLst>
                                  <p:childTnLst>
                                    <p:anim calcmode="discrete" valueType="str">
                                      <p:cBhvr>
                                        <p:cTn id="73" dur="1000" fill="hold"/>
                                        <p:tgtEl>
                                          <p:spTgt spid="389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110" grpId="0" animBg="1"/>
      <p:bldP spid="38921" grpId="0" animBg="1"/>
      <p:bldP spid="38922" grpId="0" animBg="1"/>
      <p:bldP spid="38923" grpId="0" animBg="1"/>
      <p:bldP spid="38924" grpId="0" animBg="1"/>
      <p:bldP spid="38924" grpId="1" animBg="1"/>
      <p:bldP spid="38924"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271732" y="1447800"/>
            <a:ext cx="8600536" cy="1328468"/>
          </a:xfrm>
          <a:prstGeom prst="roundRect">
            <a:avLst/>
          </a:prstGeom>
          <a:gradFill flip="none" rotWithShape="1">
            <a:gsLst>
              <a:gs pos="0">
                <a:srgbClr val="7030A0"/>
              </a:gs>
              <a:gs pos="50000">
                <a:schemeClr val="accent1">
                  <a:shade val="67500"/>
                  <a:satMod val="115000"/>
                </a:schemeClr>
              </a:gs>
              <a:gs pos="100000">
                <a:srgbClr val="7030A0"/>
              </a:gs>
            </a:gsLst>
            <a:lin ang="16200000" scaled="1"/>
            <a:tileRect/>
          </a:gradFill>
          <a:ln w="57150" cap="flat" cmpd="sng" algn="ctr">
            <a:solidFill>
              <a:srgbClr val="951C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3" name="Title 6"/>
          <p:cNvSpPr txBox="1">
            <a:spLocks/>
          </p:cNvSpPr>
          <p:nvPr/>
        </p:nvSpPr>
        <p:spPr>
          <a:xfrm>
            <a:off x="933451" y="484188"/>
            <a:ext cx="7240588" cy="438150"/>
          </a:xfrm>
          <a:prstGeom prst="rect">
            <a:avLst/>
          </a:prstGeom>
          <a:solidFill>
            <a:schemeClr val="tx2"/>
          </a:solidFill>
        </p:spPr>
        <p:txBody>
          <a:bodyPr tIns="91440"/>
          <a:lstStyle/>
          <a:p>
            <a:pPr algn="ctr" eaLnBrk="0" hangingPunct="0">
              <a:lnSpc>
                <a:spcPct val="85000"/>
              </a:lnSpc>
              <a:defRPr/>
            </a:pPr>
            <a:r>
              <a:rPr lang="en-US" sz="2400" b="1" kern="0" dirty="0" smtClean="0">
                <a:solidFill>
                  <a:schemeClr val="bg1"/>
                </a:solidFill>
                <a:latin typeface="+mj-lt"/>
                <a:ea typeface="MS PGothic" pitchFamily="34" charset="-128"/>
                <a:cs typeface="+mj-cs"/>
              </a:rPr>
              <a:t>Sequence of Task Cycles Forms a TOEL</a:t>
            </a:r>
            <a:endParaRPr lang="en-US" sz="2400" b="1" kern="0" dirty="0">
              <a:solidFill>
                <a:schemeClr val="bg1"/>
              </a:solidFill>
              <a:latin typeface="+mj-lt"/>
              <a:ea typeface="MS PGothic" pitchFamily="34" charset="-128"/>
              <a:cs typeface="+mj-cs"/>
            </a:endParaRPr>
          </a:p>
        </p:txBody>
      </p:sp>
      <p:sp>
        <p:nvSpPr>
          <p:cNvPr id="39938" name="TextBox 25"/>
          <p:cNvSpPr txBox="1">
            <a:spLocks noChangeArrowheads="1"/>
          </p:cNvSpPr>
          <p:nvPr/>
        </p:nvSpPr>
        <p:spPr bwMode="auto">
          <a:xfrm>
            <a:off x="791682" y="3404428"/>
            <a:ext cx="7534275" cy="2616101"/>
          </a:xfrm>
          <a:prstGeom prst="rect">
            <a:avLst/>
          </a:prstGeom>
          <a:noFill/>
          <a:ln w="9525">
            <a:noFill/>
            <a:miter lim="800000"/>
            <a:headEnd/>
            <a:tailEnd/>
          </a:ln>
        </p:spPr>
        <p:txBody>
          <a:bodyPr wrap="square">
            <a:spAutoFit/>
          </a:bodyPr>
          <a:lstStyle/>
          <a:p>
            <a:pPr marL="171450" indent="-171450">
              <a:spcAft>
                <a:spcPts val="600"/>
              </a:spcAft>
              <a:buFont typeface="Arial" charset="0"/>
              <a:buChar char="•"/>
            </a:pPr>
            <a:r>
              <a:rPr lang="en-US" dirty="0" smtClean="0"/>
              <a:t>Missions are composed of task sequences</a:t>
            </a:r>
          </a:p>
          <a:p>
            <a:pPr marL="171450" indent="-171450">
              <a:spcAft>
                <a:spcPts val="600"/>
              </a:spcAft>
              <a:buFont typeface="Arial" charset="0"/>
              <a:buChar char="•"/>
            </a:pPr>
            <a:r>
              <a:rPr lang="en-US" dirty="0" smtClean="0"/>
              <a:t>Following task initiation, an event cycle occurs</a:t>
            </a:r>
          </a:p>
          <a:p>
            <a:pPr marL="171450" indent="-171450">
              <a:spcAft>
                <a:spcPts val="600"/>
              </a:spcAft>
              <a:buFont typeface="Arial" charset="0"/>
              <a:buChar char="•"/>
            </a:pPr>
            <a:r>
              <a:rPr lang="en-US" dirty="0" smtClean="0"/>
              <a:t>As a result, material, capability, and utility changes may follow  </a:t>
            </a:r>
          </a:p>
          <a:p>
            <a:pPr marL="171450" indent="-171450">
              <a:spcAft>
                <a:spcPts val="600"/>
              </a:spcAft>
              <a:buFont typeface="Arial" charset="0"/>
              <a:buChar char="•"/>
            </a:pPr>
            <a:r>
              <a:rPr lang="en-US" dirty="0" smtClean="0"/>
              <a:t>When the “lego” elements are developed at this level of resolution, they can </a:t>
            </a:r>
            <a:r>
              <a:rPr lang="en-US" dirty="0"/>
              <a:t>be combined endlessly </a:t>
            </a:r>
            <a:r>
              <a:rPr lang="en-US" dirty="0" smtClean="0"/>
              <a:t>with great extensibility</a:t>
            </a:r>
            <a:endParaRPr lang="en-US" dirty="0"/>
          </a:p>
          <a:p>
            <a:pPr marL="171450" indent="-171450">
              <a:spcAft>
                <a:spcPts val="600"/>
              </a:spcAft>
              <a:buFont typeface="Arial" charset="0"/>
              <a:buChar char="•"/>
            </a:pPr>
            <a:r>
              <a:rPr lang="en-US" dirty="0" smtClean="0"/>
              <a:t>All communities of interest can </a:t>
            </a:r>
            <a:r>
              <a:rPr lang="en-US" dirty="0"/>
              <a:t>focus on the </a:t>
            </a:r>
            <a:r>
              <a:rPr lang="en-US" dirty="0" smtClean="0"/>
              <a:t>specific elements with clarity, define sharing or exclusivity with others, resolve precedence,  dependencies,  .   .   .</a:t>
            </a:r>
            <a:endParaRPr lang="en-US" dirty="0"/>
          </a:p>
        </p:txBody>
      </p:sp>
      <p:grpSp>
        <p:nvGrpSpPr>
          <p:cNvPr id="2" name="Group 40"/>
          <p:cNvGrpSpPr>
            <a:grpSpLocks/>
          </p:cNvGrpSpPr>
          <p:nvPr/>
        </p:nvGrpSpPr>
        <p:grpSpPr bwMode="auto">
          <a:xfrm>
            <a:off x="675560" y="1733918"/>
            <a:ext cx="7848600" cy="749300"/>
            <a:chOff x="723900" y="1389261"/>
            <a:chExt cx="7848600" cy="749607"/>
          </a:xfrm>
        </p:grpSpPr>
        <p:cxnSp>
          <p:nvCxnSpPr>
            <p:cNvPr id="39948" name="Straight Connector 39"/>
            <p:cNvCxnSpPr>
              <a:cxnSpLocks noChangeShapeType="1"/>
            </p:cNvCxnSpPr>
            <p:nvPr/>
          </p:nvCxnSpPr>
          <p:spPr bwMode="auto">
            <a:xfrm flipV="1">
              <a:off x="1435100" y="1697038"/>
              <a:ext cx="6346825" cy="2"/>
            </a:xfrm>
            <a:prstGeom prst="line">
              <a:avLst/>
            </a:prstGeom>
            <a:noFill/>
            <a:ln w="38100" algn="ctr">
              <a:solidFill>
                <a:schemeClr val="tx1"/>
              </a:solidFill>
              <a:round/>
              <a:headEnd type="none" w="lg" len="lg"/>
              <a:tailEnd type="triangle" w="lg" len="lg"/>
            </a:ln>
          </p:spPr>
        </p:cxnSp>
        <p:pic>
          <p:nvPicPr>
            <p:cNvPr id="39949" name="Picture 10" descr="C:\Users\paul.h.deitz\Desktop\Picture3.png"/>
            <p:cNvPicPr>
              <a:picLocks noChangeAspect="1" noChangeArrowheads="1"/>
            </p:cNvPicPr>
            <p:nvPr/>
          </p:nvPicPr>
          <p:blipFill>
            <a:blip r:embed="rId2" cstate="print"/>
            <a:srcRect/>
            <a:stretch>
              <a:fillRect/>
            </a:stretch>
          </p:blipFill>
          <p:spPr bwMode="auto">
            <a:xfrm>
              <a:off x="1709739" y="1769558"/>
              <a:ext cx="728662" cy="369310"/>
            </a:xfrm>
            <a:prstGeom prst="rect">
              <a:avLst/>
            </a:prstGeom>
            <a:noFill/>
            <a:ln w="9525">
              <a:noFill/>
              <a:miter lim="800000"/>
              <a:headEnd/>
              <a:tailEnd/>
            </a:ln>
          </p:spPr>
        </p:pic>
        <p:pic>
          <p:nvPicPr>
            <p:cNvPr id="39950" name="Picture 10" descr="C:\Users\paul.h.deitz\Desktop\Picture3.png"/>
            <p:cNvPicPr>
              <a:picLocks noChangeAspect="1" noChangeArrowheads="1"/>
            </p:cNvPicPr>
            <p:nvPr/>
          </p:nvPicPr>
          <p:blipFill>
            <a:blip r:embed="rId2" cstate="print"/>
            <a:srcRect/>
            <a:stretch>
              <a:fillRect/>
            </a:stretch>
          </p:blipFill>
          <p:spPr bwMode="auto">
            <a:xfrm>
              <a:off x="3167064" y="1763713"/>
              <a:ext cx="728662" cy="369310"/>
            </a:xfrm>
            <a:prstGeom prst="rect">
              <a:avLst/>
            </a:prstGeom>
            <a:noFill/>
            <a:ln w="9525">
              <a:noFill/>
              <a:miter lim="800000"/>
              <a:headEnd/>
              <a:tailEnd/>
            </a:ln>
          </p:spPr>
        </p:pic>
        <p:pic>
          <p:nvPicPr>
            <p:cNvPr id="39951" name="Picture 10" descr="C:\Users\paul.h.deitz\Desktop\Picture3.png"/>
            <p:cNvPicPr>
              <a:picLocks noChangeAspect="1" noChangeArrowheads="1"/>
            </p:cNvPicPr>
            <p:nvPr/>
          </p:nvPicPr>
          <p:blipFill>
            <a:blip r:embed="rId2" cstate="print"/>
            <a:srcRect/>
            <a:stretch>
              <a:fillRect/>
            </a:stretch>
          </p:blipFill>
          <p:spPr bwMode="auto">
            <a:xfrm>
              <a:off x="4587875" y="1760033"/>
              <a:ext cx="728662" cy="369310"/>
            </a:xfrm>
            <a:prstGeom prst="rect">
              <a:avLst/>
            </a:prstGeom>
            <a:noFill/>
            <a:ln w="9525">
              <a:noFill/>
              <a:miter lim="800000"/>
              <a:headEnd/>
              <a:tailEnd/>
            </a:ln>
          </p:spPr>
        </p:pic>
        <p:pic>
          <p:nvPicPr>
            <p:cNvPr id="39952" name="Picture 10" descr="C:\Users\paul.h.deitz\Desktop\Picture3.png"/>
            <p:cNvPicPr>
              <a:picLocks noChangeAspect="1" noChangeArrowheads="1"/>
            </p:cNvPicPr>
            <p:nvPr/>
          </p:nvPicPr>
          <p:blipFill>
            <a:blip r:embed="rId2" cstate="print"/>
            <a:srcRect/>
            <a:stretch>
              <a:fillRect/>
            </a:stretch>
          </p:blipFill>
          <p:spPr bwMode="auto">
            <a:xfrm>
              <a:off x="6759575" y="1763713"/>
              <a:ext cx="728662" cy="369310"/>
            </a:xfrm>
            <a:prstGeom prst="rect">
              <a:avLst/>
            </a:prstGeom>
            <a:noFill/>
            <a:ln w="9525">
              <a:noFill/>
              <a:miter lim="800000"/>
              <a:headEnd/>
              <a:tailEnd/>
            </a:ln>
          </p:spPr>
        </p:pic>
        <p:sp>
          <p:nvSpPr>
            <p:cNvPr id="39953" name="TextBox 18"/>
            <p:cNvSpPr txBox="1">
              <a:spLocks noChangeArrowheads="1"/>
            </p:cNvSpPr>
            <p:nvPr/>
          </p:nvSpPr>
          <p:spPr bwMode="auto">
            <a:xfrm>
              <a:off x="1647824" y="1398786"/>
              <a:ext cx="885825" cy="307777"/>
            </a:xfrm>
            <a:prstGeom prst="rect">
              <a:avLst/>
            </a:prstGeom>
            <a:noFill/>
            <a:ln w="9525">
              <a:noFill/>
              <a:miter lim="800000"/>
              <a:headEnd/>
              <a:tailEnd/>
            </a:ln>
          </p:spPr>
          <p:txBody>
            <a:bodyPr>
              <a:spAutoFit/>
            </a:bodyPr>
            <a:lstStyle/>
            <a:p>
              <a:pPr algn="ctr"/>
              <a:r>
                <a:rPr lang="en-US" sz="1400" b="1" dirty="0"/>
                <a:t>Task #1</a:t>
              </a:r>
            </a:p>
          </p:txBody>
        </p:sp>
        <p:sp>
          <p:nvSpPr>
            <p:cNvPr id="39954" name="TextBox 108"/>
            <p:cNvSpPr txBox="1">
              <a:spLocks noChangeArrowheads="1"/>
            </p:cNvSpPr>
            <p:nvPr/>
          </p:nvSpPr>
          <p:spPr bwMode="auto">
            <a:xfrm rot="5400000">
              <a:off x="5909488" y="1535553"/>
              <a:ext cx="276101" cy="846721"/>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sp>
          <p:nvSpPr>
            <p:cNvPr id="39955" name="TextBox 22"/>
            <p:cNvSpPr txBox="1">
              <a:spLocks noChangeArrowheads="1"/>
            </p:cNvSpPr>
            <p:nvPr/>
          </p:nvSpPr>
          <p:spPr bwMode="auto">
            <a:xfrm>
              <a:off x="3105149" y="1398786"/>
              <a:ext cx="885825" cy="307777"/>
            </a:xfrm>
            <a:prstGeom prst="rect">
              <a:avLst/>
            </a:prstGeom>
            <a:noFill/>
            <a:ln w="9525">
              <a:noFill/>
              <a:miter lim="800000"/>
              <a:headEnd/>
              <a:tailEnd/>
            </a:ln>
          </p:spPr>
          <p:txBody>
            <a:bodyPr>
              <a:spAutoFit/>
            </a:bodyPr>
            <a:lstStyle/>
            <a:p>
              <a:pPr algn="ctr"/>
              <a:r>
                <a:rPr lang="en-US" sz="1400" b="1" dirty="0"/>
                <a:t>Task #2</a:t>
              </a:r>
            </a:p>
          </p:txBody>
        </p:sp>
        <p:sp>
          <p:nvSpPr>
            <p:cNvPr id="39956" name="TextBox 23"/>
            <p:cNvSpPr txBox="1">
              <a:spLocks noChangeArrowheads="1"/>
            </p:cNvSpPr>
            <p:nvPr/>
          </p:nvSpPr>
          <p:spPr bwMode="auto">
            <a:xfrm>
              <a:off x="4524374" y="1397198"/>
              <a:ext cx="885825" cy="307777"/>
            </a:xfrm>
            <a:prstGeom prst="rect">
              <a:avLst/>
            </a:prstGeom>
            <a:noFill/>
            <a:ln w="9525">
              <a:noFill/>
              <a:miter lim="800000"/>
              <a:headEnd/>
              <a:tailEnd/>
            </a:ln>
          </p:spPr>
          <p:txBody>
            <a:bodyPr>
              <a:spAutoFit/>
            </a:bodyPr>
            <a:lstStyle/>
            <a:p>
              <a:pPr algn="ctr"/>
              <a:r>
                <a:rPr lang="en-US" sz="1400" b="1" dirty="0"/>
                <a:t>Task #3</a:t>
              </a:r>
            </a:p>
          </p:txBody>
        </p:sp>
        <p:sp>
          <p:nvSpPr>
            <p:cNvPr id="39957" name="TextBox 24"/>
            <p:cNvSpPr txBox="1">
              <a:spLocks noChangeArrowheads="1"/>
            </p:cNvSpPr>
            <p:nvPr/>
          </p:nvSpPr>
          <p:spPr bwMode="auto">
            <a:xfrm>
              <a:off x="6677024" y="1389261"/>
              <a:ext cx="885825" cy="307777"/>
            </a:xfrm>
            <a:prstGeom prst="rect">
              <a:avLst/>
            </a:prstGeom>
            <a:noFill/>
            <a:ln w="9525">
              <a:noFill/>
              <a:miter lim="800000"/>
              <a:headEnd/>
              <a:tailEnd/>
            </a:ln>
          </p:spPr>
          <p:txBody>
            <a:bodyPr>
              <a:spAutoFit/>
            </a:bodyPr>
            <a:lstStyle/>
            <a:p>
              <a:pPr algn="ctr"/>
              <a:r>
                <a:rPr lang="en-US" sz="1400" b="1" dirty="0"/>
                <a:t>Task #n</a:t>
              </a:r>
            </a:p>
          </p:txBody>
        </p:sp>
        <p:sp>
          <p:nvSpPr>
            <p:cNvPr id="39958" name="TextBox 27"/>
            <p:cNvSpPr txBox="1">
              <a:spLocks noChangeArrowheads="1"/>
            </p:cNvSpPr>
            <p:nvPr/>
          </p:nvSpPr>
          <p:spPr bwMode="auto">
            <a:xfrm>
              <a:off x="7791450" y="1493322"/>
              <a:ext cx="781050" cy="369332"/>
            </a:xfrm>
            <a:prstGeom prst="rect">
              <a:avLst/>
            </a:prstGeom>
            <a:solidFill>
              <a:schemeClr val="tx1"/>
            </a:solidFill>
            <a:ln w="9525">
              <a:noFill/>
              <a:miter lim="800000"/>
              <a:headEnd/>
              <a:tailEnd/>
            </a:ln>
          </p:spPr>
          <p:txBody>
            <a:bodyPr>
              <a:spAutoFit/>
            </a:bodyPr>
            <a:lstStyle/>
            <a:p>
              <a:r>
                <a:rPr lang="en-US" b="1" dirty="0">
                  <a:solidFill>
                    <a:schemeClr val="bg1"/>
                  </a:solidFill>
                </a:rPr>
                <a:t>TIME</a:t>
              </a:r>
            </a:p>
          </p:txBody>
        </p:sp>
        <p:grpSp>
          <p:nvGrpSpPr>
            <p:cNvPr id="4" name="Group 31"/>
            <p:cNvGrpSpPr>
              <a:grpSpLocks/>
            </p:cNvGrpSpPr>
            <p:nvPr/>
          </p:nvGrpSpPr>
          <p:grpSpPr bwMode="auto">
            <a:xfrm>
              <a:off x="723900" y="1502847"/>
              <a:ext cx="981074" cy="369332"/>
              <a:chOff x="800100" y="1502847"/>
              <a:chExt cx="981074" cy="369332"/>
            </a:xfrm>
          </p:grpSpPr>
          <p:sp>
            <p:nvSpPr>
              <p:cNvPr id="39960" name="TextBox 26"/>
              <p:cNvSpPr txBox="1">
                <a:spLocks noChangeArrowheads="1"/>
              </p:cNvSpPr>
              <p:nvPr/>
            </p:nvSpPr>
            <p:spPr bwMode="auto">
              <a:xfrm>
                <a:off x="800100" y="1502847"/>
                <a:ext cx="781050" cy="369332"/>
              </a:xfrm>
              <a:prstGeom prst="rect">
                <a:avLst/>
              </a:prstGeom>
              <a:solidFill>
                <a:schemeClr val="tx1"/>
              </a:solidFill>
              <a:ln w="9525">
                <a:noFill/>
                <a:miter lim="800000"/>
                <a:headEnd/>
                <a:tailEnd/>
              </a:ln>
            </p:spPr>
            <p:txBody>
              <a:bodyPr>
                <a:spAutoFit/>
              </a:bodyPr>
              <a:lstStyle/>
              <a:p>
                <a:r>
                  <a:rPr lang="en-US" b="1" dirty="0">
                    <a:solidFill>
                      <a:schemeClr val="bg1"/>
                    </a:solidFill>
                  </a:rPr>
                  <a:t>TIME</a:t>
                </a:r>
              </a:p>
            </p:txBody>
          </p:sp>
          <p:sp>
            <p:nvSpPr>
              <p:cNvPr id="39961" name="Isosceles Triangle 30"/>
              <p:cNvSpPr>
                <a:spLocks noChangeArrowheads="1"/>
              </p:cNvSpPr>
              <p:nvPr/>
            </p:nvSpPr>
            <p:spPr bwMode="auto">
              <a:xfrm rot="5400000">
                <a:off x="1576388" y="1597025"/>
                <a:ext cx="209547" cy="200025"/>
              </a:xfrm>
              <a:prstGeom prst="triangle">
                <a:avLst>
                  <a:gd name="adj" fmla="val 50000"/>
                </a:avLst>
              </a:prstGeom>
              <a:solidFill>
                <a:schemeClr val="tx1"/>
              </a:solidFill>
              <a:ln w="9525" algn="ctr">
                <a:solidFill>
                  <a:schemeClr val="tx1"/>
                </a:solidFill>
                <a:round/>
                <a:headEnd/>
                <a:tailEnd/>
              </a:ln>
            </p:spPr>
            <p:txBody>
              <a:bodyPr/>
              <a:lstStyle/>
              <a:p>
                <a:pPr eaLnBrk="0" hangingPunct="0"/>
                <a:endParaRPr lang="en-US" sz="2000" b="1" dirty="0"/>
              </a:p>
            </p:txBody>
          </p:sp>
        </p:grpSp>
      </p:grpSp>
      <p:sp>
        <p:nvSpPr>
          <p:cNvPr id="31" name="TextBox 29"/>
          <p:cNvSpPr txBox="1">
            <a:spLocks noChangeArrowheads="1"/>
          </p:cNvSpPr>
          <p:nvPr/>
        </p:nvSpPr>
        <p:spPr bwMode="auto">
          <a:xfrm>
            <a:off x="7707797" y="2618411"/>
            <a:ext cx="806476" cy="369888"/>
          </a:xfrm>
          <a:prstGeom prst="rect">
            <a:avLst/>
          </a:prstGeom>
          <a:solidFill>
            <a:srgbClr val="951CA5"/>
          </a:solidFill>
          <a:ln w="19050">
            <a:solidFill>
              <a:schemeClr val="tx1"/>
            </a:solidFill>
            <a:miter lim="800000"/>
            <a:headEnd/>
            <a:tailEnd/>
          </a:ln>
        </p:spPr>
        <p:txBody>
          <a:bodyPr wrap="square">
            <a:spAutoFit/>
          </a:bodyPr>
          <a:lstStyle/>
          <a:p>
            <a:pPr algn="ctr"/>
            <a:endParaRPr lang="en-US" dirty="0">
              <a:solidFill>
                <a:schemeClr val="bg1"/>
              </a:solidFill>
            </a:endParaRPr>
          </a:p>
        </p:txBody>
      </p:sp>
      <p:sp>
        <p:nvSpPr>
          <p:cNvPr id="39940" name="TextBox 21"/>
          <p:cNvSpPr txBox="1">
            <a:spLocks noChangeArrowheads="1"/>
          </p:cNvSpPr>
          <p:nvPr/>
        </p:nvSpPr>
        <p:spPr bwMode="auto">
          <a:xfrm>
            <a:off x="4304612" y="2633872"/>
            <a:ext cx="1177925" cy="369888"/>
          </a:xfrm>
          <a:prstGeom prst="rect">
            <a:avLst/>
          </a:prstGeom>
          <a:solidFill>
            <a:srgbClr val="951CA5"/>
          </a:solidFill>
          <a:ln w="19050">
            <a:solidFill>
              <a:schemeClr val="tx1"/>
            </a:solidFill>
            <a:miter lim="800000"/>
            <a:headEnd/>
            <a:tailEnd/>
          </a:ln>
        </p:spPr>
        <p:txBody>
          <a:bodyPr>
            <a:spAutoFit/>
          </a:bodyPr>
          <a:lstStyle/>
          <a:p>
            <a:pPr algn="ctr"/>
            <a:r>
              <a:rPr lang="en-US" dirty="0">
                <a:solidFill>
                  <a:schemeClr val="bg1"/>
                </a:solidFill>
              </a:rPr>
              <a:t>Dev Test</a:t>
            </a:r>
          </a:p>
        </p:txBody>
      </p:sp>
      <p:sp>
        <p:nvSpPr>
          <p:cNvPr id="39941" name="TextBox 28"/>
          <p:cNvSpPr txBox="1">
            <a:spLocks noChangeArrowheads="1"/>
          </p:cNvSpPr>
          <p:nvPr/>
        </p:nvSpPr>
        <p:spPr bwMode="auto">
          <a:xfrm>
            <a:off x="1697577" y="1318523"/>
            <a:ext cx="1693862" cy="369888"/>
          </a:xfrm>
          <a:prstGeom prst="rect">
            <a:avLst/>
          </a:prstGeom>
          <a:solidFill>
            <a:srgbClr val="951CA5"/>
          </a:solidFill>
          <a:ln w="19050">
            <a:solidFill>
              <a:schemeClr val="tx1"/>
            </a:solidFill>
            <a:miter lim="800000"/>
            <a:headEnd/>
            <a:tailEnd/>
          </a:ln>
        </p:spPr>
        <p:txBody>
          <a:bodyPr>
            <a:spAutoFit/>
          </a:bodyPr>
          <a:lstStyle/>
          <a:p>
            <a:pPr algn="ctr"/>
            <a:r>
              <a:rPr lang="en-US" dirty="0">
                <a:solidFill>
                  <a:schemeClr val="bg1"/>
                </a:solidFill>
              </a:rPr>
              <a:t>Requirements</a:t>
            </a:r>
          </a:p>
        </p:txBody>
      </p:sp>
      <p:sp>
        <p:nvSpPr>
          <p:cNvPr id="39942" name="TextBox 29"/>
          <p:cNvSpPr txBox="1">
            <a:spLocks noChangeArrowheads="1"/>
          </p:cNvSpPr>
          <p:nvPr/>
        </p:nvSpPr>
        <p:spPr bwMode="auto">
          <a:xfrm>
            <a:off x="3604497" y="1258313"/>
            <a:ext cx="971550" cy="369888"/>
          </a:xfrm>
          <a:prstGeom prst="rect">
            <a:avLst/>
          </a:prstGeom>
          <a:solidFill>
            <a:srgbClr val="951CA5"/>
          </a:solidFill>
          <a:ln w="19050">
            <a:solidFill>
              <a:schemeClr val="tx1"/>
            </a:solidFill>
            <a:miter lim="800000"/>
            <a:headEnd/>
            <a:tailEnd/>
          </a:ln>
        </p:spPr>
        <p:txBody>
          <a:bodyPr>
            <a:spAutoFit/>
          </a:bodyPr>
          <a:lstStyle/>
          <a:p>
            <a:pPr algn="ctr"/>
            <a:r>
              <a:rPr lang="en-US" dirty="0">
                <a:solidFill>
                  <a:schemeClr val="bg1"/>
                </a:solidFill>
              </a:rPr>
              <a:t>Op Test</a:t>
            </a:r>
          </a:p>
        </p:txBody>
      </p:sp>
      <p:sp>
        <p:nvSpPr>
          <p:cNvPr id="34" name="TextBox 33"/>
          <p:cNvSpPr txBox="1"/>
          <p:nvPr/>
        </p:nvSpPr>
        <p:spPr>
          <a:xfrm>
            <a:off x="645423" y="2559342"/>
            <a:ext cx="1393825" cy="369332"/>
          </a:xfrm>
          <a:prstGeom prst="rect">
            <a:avLst/>
          </a:prstGeom>
          <a:solidFill>
            <a:srgbClr val="951CA5"/>
          </a:solidFill>
          <a:ln w="19050">
            <a:solidFill>
              <a:schemeClr val="tx1"/>
            </a:solidFill>
          </a:ln>
          <a:scene3d>
            <a:camera prst="orthographicFront">
              <a:rot lat="0" lon="0" rev="0"/>
            </a:camera>
            <a:lightRig rig="threePt" dir="t"/>
          </a:scene3d>
        </p:spPr>
        <p:txBody>
          <a:bodyPr>
            <a:spAutoFit/>
            <a:scene3d>
              <a:camera prst="orthographicFront">
                <a:rot lat="1200000" lon="0" rev="0"/>
              </a:camera>
              <a:lightRig rig="threePt" dir="t"/>
            </a:scene3d>
          </a:bodyPr>
          <a:lstStyle/>
          <a:p>
            <a:pPr algn="ctr">
              <a:defRPr/>
            </a:pPr>
            <a:r>
              <a:rPr lang="en-US" dirty="0">
                <a:solidFill>
                  <a:schemeClr val="bg1"/>
                </a:solidFill>
              </a:rPr>
              <a:t>Research</a:t>
            </a:r>
          </a:p>
        </p:txBody>
      </p:sp>
      <p:sp>
        <p:nvSpPr>
          <p:cNvPr id="39946" name="TextBox 36"/>
          <p:cNvSpPr txBox="1">
            <a:spLocks noChangeArrowheads="1"/>
          </p:cNvSpPr>
          <p:nvPr/>
        </p:nvSpPr>
        <p:spPr bwMode="auto">
          <a:xfrm>
            <a:off x="6838831" y="1068178"/>
            <a:ext cx="1279525" cy="646113"/>
          </a:xfrm>
          <a:prstGeom prst="rect">
            <a:avLst/>
          </a:prstGeom>
          <a:solidFill>
            <a:srgbClr val="951CA5"/>
          </a:solidFill>
          <a:ln w="19050">
            <a:solidFill>
              <a:schemeClr val="tx1"/>
            </a:solidFill>
            <a:miter lim="800000"/>
            <a:headEnd/>
            <a:tailEnd/>
          </a:ln>
        </p:spPr>
        <p:txBody>
          <a:bodyPr>
            <a:spAutoFit/>
          </a:bodyPr>
          <a:lstStyle/>
          <a:p>
            <a:pPr algn="ctr"/>
            <a:r>
              <a:rPr lang="en-US" dirty="0">
                <a:solidFill>
                  <a:schemeClr val="bg1"/>
                </a:solidFill>
              </a:rPr>
              <a:t>Integrated OR/SA</a:t>
            </a:r>
          </a:p>
        </p:txBody>
      </p:sp>
      <p:sp>
        <p:nvSpPr>
          <p:cNvPr id="39947" name="TextBox 37"/>
          <p:cNvSpPr txBox="1">
            <a:spLocks noChangeArrowheads="1"/>
          </p:cNvSpPr>
          <p:nvPr/>
        </p:nvSpPr>
        <p:spPr bwMode="auto">
          <a:xfrm>
            <a:off x="5807674" y="2524871"/>
            <a:ext cx="1441450" cy="646112"/>
          </a:xfrm>
          <a:prstGeom prst="rect">
            <a:avLst/>
          </a:prstGeom>
          <a:solidFill>
            <a:srgbClr val="951CA5"/>
          </a:solidFill>
          <a:ln w="19050">
            <a:solidFill>
              <a:schemeClr val="tx1"/>
            </a:solidFill>
            <a:miter lim="800000"/>
            <a:headEnd/>
            <a:tailEnd/>
          </a:ln>
        </p:spPr>
        <p:txBody>
          <a:bodyPr>
            <a:spAutoFit/>
          </a:bodyPr>
          <a:lstStyle/>
          <a:p>
            <a:pPr algn="ctr"/>
            <a:r>
              <a:rPr lang="en-US" dirty="0">
                <a:solidFill>
                  <a:schemeClr val="bg1"/>
                </a:solidFill>
              </a:rPr>
              <a:t>Human Dimension</a:t>
            </a:r>
          </a:p>
        </p:txBody>
      </p:sp>
      <p:sp>
        <p:nvSpPr>
          <p:cNvPr id="29" name="TextBox 37"/>
          <p:cNvSpPr txBox="1">
            <a:spLocks noChangeArrowheads="1"/>
          </p:cNvSpPr>
          <p:nvPr/>
        </p:nvSpPr>
        <p:spPr bwMode="auto">
          <a:xfrm>
            <a:off x="2372005" y="2598135"/>
            <a:ext cx="1551351" cy="646331"/>
          </a:xfrm>
          <a:prstGeom prst="rect">
            <a:avLst/>
          </a:prstGeom>
          <a:solidFill>
            <a:srgbClr val="951CA5"/>
          </a:solidFill>
          <a:ln w="19050">
            <a:solidFill>
              <a:schemeClr val="tx1"/>
            </a:solidFill>
            <a:miter lim="800000"/>
            <a:headEnd/>
            <a:tailEnd/>
          </a:ln>
        </p:spPr>
        <p:txBody>
          <a:bodyPr wrap="square">
            <a:spAutoFit/>
          </a:bodyPr>
          <a:lstStyle/>
          <a:p>
            <a:pPr algn="ctr"/>
            <a:r>
              <a:rPr lang="en-US" dirty="0" smtClean="0">
                <a:solidFill>
                  <a:schemeClr val="bg1"/>
                </a:solidFill>
              </a:rPr>
              <a:t>Effectiveness Analysis</a:t>
            </a:r>
            <a:endParaRPr lang="en-US" dirty="0">
              <a:solidFill>
                <a:schemeClr val="bg1"/>
              </a:solidFill>
            </a:endParaRPr>
          </a:p>
        </p:txBody>
      </p:sp>
      <p:sp>
        <p:nvSpPr>
          <p:cNvPr id="30" name="TextBox 37"/>
          <p:cNvSpPr txBox="1">
            <a:spLocks noChangeArrowheads="1"/>
          </p:cNvSpPr>
          <p:nvPr/>
        </p:nvSpPr>
        <p:spPr bwMode="auto">
          <a:xfrm>
            <a:off x="4805381" y="1057619"/>
            <a:ext cx="1441450" cy="646331"/>
          </a:xfrm>
          <a:prstGeom prst="rect">
            <a:avLst/>
          </a:prstGeom>
          <a:solidFill>
            <a:srgbClr val="951CA5"/>
          </a:solidFill>
          <a:ln w="19050">
            <a:solidFill>
              <a:schemeClr val="tx1"/>
            </a:solidFill>
            <a:miter lim="800000"/>
            <a:headEnd/>
            <a:tailEnd/>
          </a:ln>
        </p:spPr>
        <p:txBody>
          <a:bodyPr>
            <a:spAutoFit/>
          </a:bodyPr>
          <a:lstStyle/>
          <a:p>
            <a:pPr algn="ctr"/>
            <a:r>
              <a:rPr lang="en-US" dirty="0" smtClean="0">
                <a:solidFill>
                  <a:schemeClr val="bg1"/>
                </a:solidFill>
              </a:rPr>
              <a:t>Material Analysis</a:t>
            </a:r>
            <a:endParaRPr lang="en-US" dirty="0">
              <a:solidFill>
                <a:schemeClr val="bg1"/>
              </a:solidFill>
            </a:endParaRPr>
          </a:p>
        </p:txBody>
      </p:sp>
      <p:sp>
        <p:nvSpPr>
          <p:cNvPr id="32" name="TextBox 103"/>
          <p:cNvSpPr txBox="1">
            <a:spLocks noChangeArrowheads="1"/>
          </p:cNvSpPr>
          <p:nvPr/>
        </p:nvSpPr>
        <p:spPr bwMode="auto">
          <a:xfrm rot="5400000">
            <a:off x="7845323" y="2393361"/>
            <a:ext cx="276549" cy="846386"/>
          </a:xfrm>
          <a:prstGeom prst="rect">
            <a:avLst/>
          </a:prstGeom>
          <a:noFill/>
          <a:ln w="9525">
            <a:noFill/>
            <a:miter lim="800000"/>
            <a:headEnd/>
            <a:tailEnd/>
          </a:ln>
        </p:spPr>
        <p:txBody>
          <a:bodyPr wrap="square">
            <a:spAutoFit/>
          </a:bodyPr>
          <a:lstStyle/>
          <a:p>
            <a:pPr algn="ctr"/>
            <a:r>
              <a:rPr lang="en-US" sz="700" dirty="0">
                <a:solidFill>
                  <a:schemeClr val="bg1"/>
                </a:solidFill>
              </a:rPr>
              <a:t>●</a:t>
            </a:r>
          </a:p>
          <a:p>
            <a:pPr algn="ctr"/>
            <a:endParaRPr lang="en-US" sz="700" dirty="0">
              <a:solidFill>
                <a:schemeClr val="bg1"/>
              </a:solidFill>
            </a:endParaRPr>
          </a:p>
          <a:p>
            <a:pPr algn="ctr"/>
            <a:r>
              <a:rPr lang="en-US" sz="700" dirty="0">
                <a:solidFill>
                  <a:schemeClr val="bg1"/>
                </a:solidFill>
              </a:rPr>
              <a:t>●</a:t>
            </a:r>
          </a:p>
          <a:p>
            <a:pPr algn="ctr"/>
            <a:endParaRPr lang="en-US" sz="700" dirty="0">
              <a:solidFill>
                <a:schemeClr val="bg1"/>
              </a:solidFill>
            </a:endParaRPr>
          </a:p>
          <a:p>
            <a:r>
              <a:rPr lang="en-US" sz="700" dirty="0">
                <a:solidFill>
                  <a:schemeClr val="bg1"/>
                </a:solidFill>
              </a:rPr>
              <a:t>●</a:t>
            </a:r>
          </a:p>
          <a:p>
            <a:endParaRPr lang="en-US" sz="700" dirty="0">
              <a:solidFill>
                <a:schemeClr val="bg1"/>
              </a:solidFill>
            </a:endParaRPr>
          </a:p>
          <a:p>
            <a:endParaRPr lang="en-US" sz="700" dirty="0">
              <a:solidFill>
                <a:schemeClr val="bg1"/>
              </a:solidFill>
            </a:endParaRPr>
          </a:p>
        </p:txBody>
      </p:sp>
      <p:grpSp>
        <p:nvGrpSpPr>
          <p:cNvPr id="5" name="Group 35"/>
          <p:cNvGrpSpPr/>
          <p:nvPr/>
        </p:nvGrpSpPr>
        <p:grpSpPr>
          <a:xfrm>
            <a:off x="501126" y="1295694"/>
            <a:ext cx="948114" cy="369888"/>
            <a:chOff x="7781816" y="2762185"/>
            <a:chExt cx="1015420" cy="369888"/>
          </a:xfrm>
        </p:grpSpPr>
        <p:sp>
          <p:nvSpPr>
            <p:cNvPr id="33" name="TextBox 29"/>
            <p:cNvSpPr txBox="1">
              <a:spLocks noChangeArrowheads="1"/>
            </p:cNvSpPr>
            <p:nvPr/>
          </p:nvSpPr>
          <p:spPr bwMode="auto">
            <a:xfrm>
              <a:off x="7825687" y="2762185"/>
              <a:ext cx="971549" cy="369888"/>
            </a:xfrm>
            <a:prstGeom prst="rect">
              <a:avLst/>
            </a:prstGeom>
            <a:solidFill>
              <a:srgbClr val="951CA5"/>
            </a:solidFill>
            <a:ln w="19050">
              <a:solidFill>
                <a:schemeClr val="tx1"/>
              </a:solidFill>
              <a:miter lim="800000"/>
              <a:headEnd/>
              <a:tailEnd/>
            </a:ln>
          </p:spPr>
          <p:txBody>
            <a:bodyPr>
              <a:spAutoFit/>
            </a:bodyPr>
            <a:lstStyle/>
            <a:p>
              <a:pPr algn="ctr"/>
              <a:endParaRPr lang="en-US" dirty="0">
                <a:solidFill>
                  <a:schemeClr val="bg1"/>
                </a:solidFill>
              </a:endParaRPr>
            </a:p>
          </p:txBody>
        </p:sp>
        <p:sp>
          <p:nvSpPr>
            <p:cNvPr id="35" name="TextBox 103"/>
            <p:cNvSpPr txBox="1">
              <a:spLocks noChangeArrowheads="1"/>
            </p:cNvSpPr>
            <p:nvPr/>
          </p:nvSpPr>
          <p:spPr bwMode="auto">
            <a:xfrm rot="5400000">
              <a:off x="8066734" y="2545760"/>
              <a:ext cx="276549" cy="846386"/>
            </a:xfrm>
            <a:prstGeom prst="rect">
              <a:avLst/>
            </a:prstGeom>
            <a:noFill/>
            <a:ln w="9525">
              <a:noFill/>
              <a:miter lim="800000"/>
              <a:headEnd/>
              <a:tailEnd/>
            </a:ln>
          </p:spPr>
          <p:txBody>
            <a:bodyPr wrap="square">
              <a:spAutoFit/>
            </a:bodyPr>
            <a:lstStyle/>
            <a:p>
              <a:pPr algn="ctr"/>
              <a:r>
                <a:rPr lang="en-US" sz="700" dirty="0">
                  <a:solidFill>
                    <a:schemeClr val="bg1"/>
                  </a:solidFill>
                </a:rPr>
                <a:t>●</a:t>
              </a:r>
            </a:p>
            <a:p>
              <a:pPr algn="ctr"/>
              <a:endParaRPr lang="en-US" sz="700" dirty="0">
                <a:solidFill>
                  <a:schemeClr val="bg1"/>
                </a:solidFill>
              </a:endParaRPr>
            </a:p>
            <a:p>
              <a:pPr algn="ctr"/>
              <a:r>
                <a:rPr lang="en-US" sz="700" dirty="0">
                  <a:solidFill>
                    <a:schemeClr val="bg1"/>
                  </a:solidFill>
                </a:rPr>
                <a:t>●</a:t>
              </a:r>
            </a:p>
            <a:p>
              <a:pPr algn="ctr"/>
              <a:endParaRPr lang="en-US" sz="700" dirty="0">
                <a:solidFill>
                  <a:schemeClr val="bg1"/>
                </a:solidFill>
              </a:endParaRPr>
            </a:p>
            <a:p>
              <a:r>
                <a:rPr lang="en-US" sz="700" dirty="0">
                  <a:solidFill>
                    <a:schemeClr val="bg1"/>
                  </a:solidFill>
                </a:rPr>
                <a:t>●</a:t>
              </a:r>
            </a:p>
            <a:p>
              <a:endParaRPr lang="en-US" sz="700" dirty="0">
                <a:solidFill>
                  <a:schemeClr val="bg1"/>
                </a:solidFill>
              </a:endParaRPr>
            </a:p>
            <a:p>
              <a:endParaRPr lang="en-US" sz="700" dirty="0">
                <a:solidFill>
                  <a:schemeClr val="bg1"/>
                </a:solidFill>
              </a:endParaRPr>
            </a:p>
          </p:txBody>
        </p:sp>
      </p:grpSp>
      <p:grpSp>
        <p:nvGrpSpPr>
          <p:cNvPr id="6" name="Group 41"/>
          <p:cNvGrpSpPr/>
          <p:nvPr/>
        </p:nvGrpSpPr>
        <p:grpSpPr>
          <a:xfrm>
            <a:off x="585010" y="6106186"/>
            <a:ext cx="7953375" cy="457200"/>
            <a:chOff x="600075" y="6057900"/>
            <a:chExt cx="7953375" cy="457200"/>
          </a:xfrm>
        </p:grpSpPr>
        <p:sp>
          <p:nvSpPr>
            <p:cNvPr id="43" name="Rectangle 42"/>
            <p:cNvSpPr/>
            <p:nvPr/>
          </p:nvSpPr>
          <p:spPr bwMode="auto">
            <a:xfrm>
              <a:off x="600075" y="6057900"/>
              <a:ext cx="7915275" cy="4572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44" name="Oval 43"/>
            <p:cNvSpPr/>
            <p:nvPr/>
          </p:nvSpPr>
          <p:spPr bwMode="auto">
            <a:xfrm>
              <a:off x="3305175" y="6143625"/>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45" name="Oval 44"/>
            <p:cNvSpPr/>
            <p:nvPr/>
          </p:nvSpPr>
          <p:spPr bwMode="auto">
            <a:xfrm>
              <a:off x="3448050" y="6143625"/>
              <a:ext cx="790575" cy="304800"/>
            </a:xfrm>
            <a:prstGeom prst="ellipse">
              <a:avLst/>
            </a:prstGeom>
            <a:no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46" name="Oval 45"/>
            <p:cNvSpPr/>
            <p:nvPr/>
          </p:nvSpPr>
          <p:spPr bwMode="auto">
            <a:xfrm>
              <a:off x="4699000" y="6143625"/>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47" name="Oval 46"/>
            <p:cNvSpPr/>
            <p:nvPr/>
          </p:nvSpPr>
          <p:spPr bwMode="auto">
            <a:xfrm>
              <a:off x="5299075" y="6143625"/>
              <a:ext cx="790575" cy="304800"/>
            </a:xfrm>
            <a:prstGeom prst="ellipse">
              <a:avLst/>
            </a:prstGeom>
            <a:no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48" name="Oval 47"/>
            <p:cNvSpPr/>
            <p:nvPr/>
          </p:nvSpPr>
          <p:spPr bwMode="auto">
            <a:xfrm>
              <a:off x="7362825" y="6143625"/>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49" name="Oval 48"/>
            <p:cNvSpPr/>
            <p:nvPr/>
          </p:nvSpPr>
          <p:spPr bwMode="auto">
            <a:xfrm>
              <a:off x="6524625" y="6153150"/>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50" name="TextBox 49"/>
            <p:cNvSpPr txBox="1"/>
            <p:nvPr/>
          </p:nvSpPr>
          <p:spPr>
            <a:xfrm>
              <a:off x="600076" y="6096000"/>
              <a:ext cx="2724150" cy="369332"/>
            </a:xfrm>
            <a:prstGeom prst="rect">
              <a:avLst/>
            </a:prstGeom>
            <a:noFill/>
          </p:spPr>
          <p:txBody>
            <a:bodyPr>
              <a:spAutoFit/>
            </a:bodyPr>
            <a:lstStyle/>
            <a:p>
              <a:pPr algn="ctr">
                <a:defRPr/>
              </a:pPr>
              <a:r>
                <a:rPr lang="en-US" b="1" dirty="0">
                  <a:solidFill>
                    <a:schemeClr val="bg1"/>
                  </a:solidFill>
                </a:rPr>
                <a:t>Are the Venn data sets</a:t>
              </a:r>
            </a:p>
          </p:txBody>
        </p:sp>
        <p:sp>
          <p:nvSpPr>
            <p:cNvPr id="51" name="TextBox 50"/>
            <p:cNvSpPr txBox="1"/>
            <p:nvPr/>
          </p:nvSpPr>
          <p:spPr>
            <a:xfrm>
              <a:off x="4216400" y="6093897"/>
              <a:ext cx="552450" cy="369332"/>
            </a:xfrm>
            <a:prstGeom prst="rect">
              <a:avLst/>
            </a:prstGeom>
            <a:noFill/>
          </p:spPr>
          <p:txBody>
            <a:bodyPr>
              <a:spAutoFit/>
            </a:bodyPr>
            <a:lstStyle/>
            <a:p>
              <a:pPr algn="ctr">
                <a:defRPr/>
              </a:pPr>
              <a:r>
                <a:rPr lang="en-US" b="1" dirty="0">
                  <a:solidFill>
                    <a:schemeClr val="bg1"/>
                  </a:solidFill>
                </a:rPr>
                <a:t>or</a:t>
              </a:r>
            </a:p>
          </p:txBody>
        </p:sp>
        <p:sp>
          <p:nvSpPr>
            <p:cNvPr id="52" name="TextBox 51"/>
            <p:cNvSpPr txBox="1"/>
            <p:nvPr/>
          </p:nvSpPr>
          <p:spPr>
            <a:xfrm>
              <a:off x="6048375" y="6096000"/>
              <a:ext cx="552450" cy="369332"/>
            </a:xfrm>
            <a:prstGeom prst="rect">
              <a:avLst/>
            </a:prstGeom>
            <a:noFill/>
            <a:ln>
              <a:noFill/>
            </a:ln>
          </p:spPr>
          <p:txBody>
            <a:bodyPr>
              <a:spAutoFit/>
            </a:bodyPr>
            <a:lstStyle/>
            <a:p>
              <a:pPr algn="ctr">
                <a:defRPr/>
              </a:pPr>
              <a:r>
                <a:rPr lang="en-US" b="1" dirty="0">
                  <a:solidFill>
                    <a:schemeClr val="bg1"/>
                  </a:solidFill>
                </a:rPr>
                <a:t>or</a:t>
              </a:r>
            </a:p>
          </p:txBody>
        </p:sp>
        <p:sp>
          <p:nvSpPr>
            <p:cNvPr id="53" name="TextBox 52"/>
            <p:cNvSpPr txBox="1"/>
            <p:nvPr/>
          </p:nvSpPr>
          <p:spPr>
            <a:xfrm>
              <a:off x="8001000" y="6093897"/>
              <a:ext cx="552450" cy="369332"/>
            </a:xfrm>
            <a:prstGeom prst="rect">
              <a:avLst/>
            </a:prstGeom>
            <a:noFill/>
          </p:spPr>
          <p:txBody>
            <a:bodyPr>
              <a:spAutoFit/>
            </a:bodyPr>
            <a:lstStyle/>
            <a:p>
              <a:pPr algn="ctr">
                <a:defRPr/>
              </a:pPr>
              <a:r>
                <a:rPr lang="en-US" b="1" dirty="0">
                  <a:solidFill>
                    <a:schemeClr val="bg1"/>
                  </a:solidFill>
                </a:rPr>
                <a:t>?</a:t>
              </a:r>
            </a:p>
          </p:txBody>
        </p:sp>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2000"/>
                                  </p:stCondLst>
                                  <p:childTnLst>
                                    <p:set>
                                      <p:cBhvr>
                                        <p:cTn id="10" dur="1" fill="hold">
                                          <p:stCondLst>
                                            <p:cond delay="0"/>
                                          </p:stCondLst>
                                        </p:cTn>
                                        <p:tgtEl>
                                          <p:spTgt spid="39938"/>
                                        </p:tgtEl>
                                        <p:attrNameLst>
                                          <p:attrName>style.visibility</p:attrName>
                                        </p:attrNameLst>
                                      </p:cBhvr>
                                      <p:to>
                                        <p:strVal val="visible"/>
                                      </p:to>
                                    </p:set>
                                    <p:animEffect transition="in" filter="wipe(up)">
                                      <p:cBhvr>
                                        <p:cTn id="11" dur="1000"/>
                                        <p:tgtEl>
                                          <p:spTgt spid="39938"/>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p:cNvSpPr>
          <p:nvPr/>
        </p:nvSpPr>
        <p:spPr>
          <a:xfrm>
            <a:off x="951706" y="171450"/>
            <a:ext cx="7240588" cy="438150"/>
          </a:xfrm>
          <a:prstGeom prst="rect">
            <a:avLst/>
          </a:prstGeom>
          <a:solidFill>
            <a:schemeClr val="tx2"/>
          </a:solidFill>
        </p:spPr>
        <p:txBody>
          <a:bodyPr tIns="91440"/>
          <a:lstStyle/>
          <a:p>
            <a:pPr algn="ctr" eaLnBrk="0" hangingPunct="0">
              <a:lnSpc>
                <a:spcPct val="85000"/>
              </a:lnSpc>
              <a:defRPr/>
            </a:pPr>
            <a:r>
              <a:rPr lang="en-US" sz="2400" b="1" kern="0" dirty="0" smtClean="0">
                <a:solidFill>
                  <a:schemeClr val="bg1"/>
                </a:solidFill>
                <a:latin typeface="+mj-lt"/>
                <a:ea typeface="MS PGothic" pitchFamily="34" charset="-128"/>
                <a:cs typeface="+mj-cs"/>
              </a:rPr>
              <a:t>Analysis, Evaluation &amp; DT Issues</a:t>
            </a:r>
            <a:endParaRPr lang="en-US" sz="2400" b="1" kern="0" dirty="0">
              <a:solidFill>
                <a:schemeClr val="bg1"/>
              </a:solidFill>
              <a:latin typeface="+mj-lt"/>
              <a:ea typeface="MS PGothic" pitchFamily="34" charset="-128"/>
              <a:cs typeface="+mj-cs"/>
            </a:endParaRPr>
          </a:p>
        </p:txBody>
      </p:sp>
      <p:grpSp>
        <p:nvGrpSpPr>
          <p:cNvPr id="48" name="Group 47"/>
          <p:cNvGrpSpPr/>
          <p:nvPr/>
        </p:nvGrpSpPr>
        <p:grpSpPr>
          <a:xfrm>
            <a:off x="723900" y="3657600"/>
            <a:ext cx="7696200" cy="2362200"/>
            <a:chOff x="723900" y="2438400"/>
            <a:chExt cx="7696200" cy="2362200"/>
          </a:xfrm>
        </p:grpSpPr>
        <p:sp>
          <p:nvSpPr>
            <p:cNvPr id="13" name="Rectangle 12"/>
            <p:cNvSpPr/>
            <p:nvPr/>
          </p:nvSpPr>
          <p:spPr bwMode="auto">
            <a:xfrm>
              <a:off x="723900" y="2438400"/>
              <a:ext cx="7696200" cy="2362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4" name="TextBox 13"/>
            <p:cNvSpPr txBox="1"/>
            <p:nvPr/>
          </p:nvSpPr>
          <p:spPr>
            <a:xfrm>
              <a:off x="1414848" y="2514600"/>
              <a:ext cx="6305550" cy="707886"/>
            </a:xfrm>
            <a:prstGeom prst="rect">
              <a:avLst/>
            </a:prstGeom>
            <a:noFill/>
          </p:spPr>
          <p:txBody>
            <a:bodyPr wrap="square" rtlCol="0">
              <a:spAutoFit/>
            </a:bodyPr>
            <a:lstStyle/>
            <a:p>
              <a:pPr algn="ctr"/>
              <a:r>
                <a:rPr lang="en-US" sz="2000" dirty="0" smtClean="0"/>
                <a:t>For a particular system under study, identify which </a:t>
              </a:r>
              <a:r>
                <a:rPr lang="en-US" sz="2000" u="sng" dirty="0" smtClean="0"/>
                <a:t>Levels</a:t>
              </a:r>
              <a:r>
                <a:rPr lang="en-US" sz="2000" dirty="0" smtClean="0"/>
                <a:t> and </a:t>
              </a:r>
              <a:r>
                <a:rPr lang="en-US" sz="2000" u="sng" dirty="0" smtClean="0"/>
                <a:t>Operators</a:t>
              </a:r>
              <a:r>
                <a:rPr lang="en-US" sz="2000" dirty="0" smtClean="0"/>
                <a:t> are insufficiently understood.</a:t>
              </a:r>
              <a:endParaRPr lang="en-US" sz="2000" dirty="0"/>
            </a:p>
          </p:txBody>
        </p:sp>
        <p:sp>
          <p:nvSpPr>
            <p:cNvPr id="46" name="Rectangular Callout 45"/>
            <p:cNvSpPr/>
            <p:nvPr/>
          </p:nvSpPr>
          <p:spPr bwMode="auto">
            <a:xfrm rot="10800000">
              <a:off x="1524000" y="3429000"/>
              <a:ext cx="2209800" cy="1219200"/>
            </a:xfrm>
            <a:prstGeom prst="wedgeRectCallout">
              <a:avLst>
                <a:gd name="adj1" fmla="val 22266"/>
                <a:gd name="adj2" fmla="val 72191"/>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pic>
          <p:nvPicPr>
            <p:cNvPr id="16"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1" y="3440084"/>
              <a:ext cx="2057399" cy="1195450"/>
            </a:xfrm>
            <a:prstGeom prst="rect">
              <a:avLst/>
            </a:prstGeom>
            <a:noFill/>
            <a:ln w="952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Rectangular Callout 46"/>
            <p:cNvSpPr/>
            <p:nvPr/>
          </p:nvSpPr>
          <p:spPr bwMode="auto">
            <a:xfrm rot="10800000">
              <a:off x="4953000" y="3276600"/>
              <a:ext cx="2133600" cy="1371600"/>
            </a:xfrm>
            <a:prstGeom prst="wedgeRectCallout">
              <a:avLst>
                <a:gd name="adj1" fmla="val 112385"/>
                <a:gd name="adj2" fmla="val 58156"/>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32" name="Group 31"/>
            <p:cNvGrpSpPr/>
            <p:nvPr/>
          </p:nvGrpSpPr>
          <p:grpSpPr>
            <a:xfrm>
              <a:off x="4970463" y="3429000"/>
              <a:ext cx="2116137" cy="1133475"/>
              <a:chOff x="3581400" y="2667000"/>
              <a:chExt cx="2039937" cy="1133475"/>
            </a:xfrm>
          </p:grpSpPr>
          <p:sp>
            <p:nvSpPr>
              <p:cNvPr id="33" name="Text Box 30"/>
              <p:cNvSpPr txBox="1">
                <a:spLocks noChangeArrowheads="1"/>
              </p:cNvSpPr>
              <p:nvPr/>
            </p:nvSpPr>
            <p:spPr bwMode="auto">
              <a:xfrm>
                <a:off x="3581400" y="3419475"/>
                <a:ext cx="530225" cy="302782"/>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400" b="1" dirty="0"/>
                  <a:t>O</a:t>
                </a:r>
                <a:r>
                  <a:rPr lang="en-US" sz="1400" b="1" baseline="-25000" dirty="0"/>
                  <a:t>2,3</a:t>
                </a:r>
              </a:p>
            </p:txBody>
          </p:sp>
          <p:sp>
            <p:nvSpPr>
              <p:cNvPr id="35" name="Bent Arrow 34"/>
              <p:cNvSpPr/>
              <p:nvPr/>
            </p:nvSpPr>
            <p:spPr bwMode="auto">
              <a:xfrm rot="5400000">
                <a:off x="4714874" y="2733676"/>
                <a:ext cx="476252" cy="457199"/>
              </a:xfrm>
              <a:prstGeom prst="bentArrow">
                <a:avLst/>
              </a:prstGeom>
              <a:solidFill>
                <a:srgbClr val="FFFF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6" name="Text Box 30"/>
              <p:cNvSpPr txBox="1">
                <a:spLocks noChangeArrowheads="1"/>
              </p:cNvSpPr>
              <p:nvPr/>
            </p:nvSpPr>
            <p:spPr bwMode="auto">
              <a:xfrm>
                <a:off x="5078412" y="2676525"/>
                <a:ext cx="512763" cy="302782"/>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400" b="1" dirty="0"/>
                  <a:t>O</a:t>
                </a:r>
                <a:r>
                  <a:rPr lang="en-US" sz="1400" b="1" baseline="-25000" dirty="0"/>
                  <a:t>4,1</a:t>
                </a:r>
              </a:p>
            </p:txBody>
          </p:sp>
          <p:sp>
            <p:nvSpPr>
              <p:cNvPr id="37" name="Bent Arrow 36"/>
              <p:cNvSpPr/>
              <p:nvPr/>
            </p:nvSpPr>
            <p:spPr bwMode="auto">
              <a:xfrm>
                <a:off x="4086225" y="2686050"/>
                <a:ext cx="496888" cy="51435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38" name="Text Box 30"/>
              <p:cNvSpPr txBox="1">
                <a:spLocks noChangeArrowheads="1"/>
              </p:cNvSpPr>
              <p:nvPr/>
            </p:nvSpPr>
            <p:spPr bwMode="auto">
              <a:xfrm>
                <a:off x="3581400" y="2667000"/>
                <a:ext cx="606425" cy="302782"/>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400" b="1" dirty="0"/>
                  <a:t>O</a:t>
                </a:r>
                <a:r>
                  <a:rPr lang="en-US" sz="1400" b="1" baseline="-25000" dirty="0"/>
                  <a:t>3,4</a:t>
                </a:r>
              </a:p>
            </p:txBody>
          </p:sp>
          <p:sp>
            <p:nvSpPr>
              <p:cNvPr id="39" name="Text Box 30"/>
              <p:cNvSpPr txBox="1">
                <a:spLocks noChangeArrowheads="1"/>
              </p:cNvSpPr>
              <p:nvPr/>
            </p:nvSpPr>
            <p:spPr bwMode="auto">
              <a:xfrm>
                <a:off x="5105400" y="3429000"/>
                <a:ext cx="515937" cy="302782"/>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400" b="1" dirty="0"/>
                  <a:t>O</a:t>
                </a:r>
                <a:r>
                  <a:rPr lang="en-US" sz="1400" b="1" baseline="-25000" dirty="0"/>
                  <a:t>1,2</a:t>
                </a:r>
              </a:p>
            </p:txBody>
          </p:sp>
          <p:sp>
            <p:nvSpPr>
              <p:cNvPr id="40" name="Bent Arrow 39"/>
              <p:cNvSpPr/>
              <p:nvPr/>
            </p:nvSpPr>
            <p:spPr bwMode="auto">
              <a:xfrm rot="10800000">
                <a:off x="4646612" y="3286125"/>
                <a:ext cx="496888" cy="51435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41" name="Bent Arrow 40"/>
              <p:cNvSpPr/>
              <p:nvPr/>
            </p:nvSpPr>
            <p:spPr bwMode="auto">
              <a:xfrm rot="16200000">
                <a:off x="4037806" y="3267869"/>
                <a:ext cx="496888" cy="51435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grpSp>
      </p:grpSp>
      <p:grpSp>
        <p:nvGrpSpPr>
          <p:cNvPr id="26" name="Group 25"/>
          <p:cNvGrpSpPr/>
          <p:nvPr/>
        </p:nvGrpSpPr>
        <p:grpSpPr>
          <a:xfrm>
            <a:off x="723900" y="1143000"/>
            <a:ext cx="7696200" cy="2057400"/>
            <a:chOff x="723900" y="1143000"/>
            <a:chExt cx="7696200" cy="2057400"/>
          </a:xfrm>
        </p:grpSpPr>
        <p:grpSp>
          <p:nvGrpSpPr>
            <p:cNvPr id="49" name="Group 48"/>
            <p:cNvGrpSpPr/>
            <p:nvPr/>
          </p:nvGrpSpPr>
          <p:grpSpPr>
            <a:xfrm>
              <a:off x="723900" y="1143000"/>
              <a:ext cx="7696200" cy="2057400"/>
              <a:chOff x="714375" y="762000"/>
              <a:chExt cx="7696200" cy="2057400"/>
            </a:xfrm>
          </p:grpSpPr>
          <p:grpSp>
            <p:nvGrpSpPr>
              <p:cNvPr id="3" name="Group 4"/>
              <p:cNvGrpSpPr/>
              <p:nvPr/>
            </p:nvGrpSpPr>
            <p:grpSpPr>
              <a:xfrm>
                <a:off x="714375" y="762000"/>
                <a:ext cx="7696200" cy="2057400"/>
                <a:chOff x="1401261" y="762000"/>
                <a:chExt cx="7988461" cy="20574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2" name="Rectangle 1"/>
                <p:cNvSpPr/>
                <p:nvPr/>
              </p:nvSpPr>
              <p:spPr bwMode="auto">
                <a:xfrm>
                  <a:off x="1401261" y="762000"/>
                  <a:ext cx="7988461" cy="20574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5" name="TextBox 24"/>
                <p:cNvSpPr txBox="1"/>
                <p:nvPr/>
              </p:nvSpPr>
              <p:spPr>
                <a:xfrm>
                  <a:off x="1519902" y="1161871"/>
                  <a:ext cx="3717403" cy="1323439"/>
                </a:xfrm>
                <a:prstGeom prst="rect">
                  <a:avLst/>
                </a:prstGeom>
                <a:noFill/>
                <a:ln w="19050">
                  <a:noFill/>
                </a:ln>
              </p:spPr>
              <p:txBody>
                <a:bodyPr wrap="square" rtlCol="0">
                  <a:spAutoFit/>
                </a:bodyPr>
                <a:lstStyle/>
                <a:p>
                  <a:r>
                    <a:rPr lang="en-US" sz="2000" dirty="0" smtClean="0"/>
                    <a:t>Individual lego elements combine into task cycles, define model elements, and focus </a:t>
                  </a:r>
                  <a:r>
                    <a:rPr lang="en-US" sz="2000" u="sng" dirty="0" smtClean="0"/>
                    <a:t>Developmental Testing</a:t>
                  </a:r>
                </a:p>
              </p:txBody>
            </p:sp>
            <p:pic>
              <p:nvPicPr>
                <p:cNvPr id="11"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858601"/>
                  <a:ext cx="1828800" cy="1151174"/>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1" y="889793"/>
                <a:ext cx="1828800" cy="1116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56" name="TextBox 55"/>
            <p:cNvSpPr txBox="1"/>
            <p:nvPr/>
          </p:nvSpPr>
          <p:spPr>
            <a:xfrm>
              <a:off x="4486275" y="2510850"/>
              <a:ext cx="1905000" cy="584775"/>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8100000" scaled="1"/>
              <a:tileRect/>
            </a:gradFill>
            <a:ln w="9525">
              <a:solidFill>
                <a:schemeClr val="tx1"/>
              </a:solidFill>
            </a:ln>
          </p:spPr>
          <p:txBody>
            <a:bodyPr wrap="square" rtlCol="0">
              <a:spAutoFit/>
            </a:bodyPr>
            <a:lstStyle/>
            <a:p>
              <a:pPr algn="ctr"/>
              <a:r>
                <a:rPr lang="en-US" sz="1600" dirty="0" smtClean="0"/>
                <a:t>Model Assessment</a:t>
              </a:r>
            </a:p>
            <a:p>
              <a:pPr algn="ctr"/>
              <a:r>
                <a:rPr lang="en-US" sz="1600" dirty="0" smtClean="0"/>
                <a:t>Test Planning</a:t>
              </a:r>
              <a:endParaRPr lang="en-US" sz="1600" dirty="0"/>
            </a:p>
          </p:txBody>
        </p:sp>
        <p:sp>
          <p:nvSpPr>
            <p:cNvPr id="57" name="TextBox 56"/>
            <p:cNvSpPr txBox="1"/>
            <p:nvPr/>
          </p:nvSpPr>
          <p:spPr>
            <a:xfrm>
              <a:off x="6553199" y="2619537"/>
              <a:ext cx="1743076" cy="338554"/>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l="100000" t="100000"/>
              </a:path>
              <a:tileRect r="-100000" b="-100000"/>
            </a:gradFill>
            <a:ln w="9525">
              <a:solidFill>
                <a:schemeClr val="tx1"/>
              </a:solidFill>
            </a:ln>
          </p:spPr>
          <p:txBody>
            <a:bodyPr wrap="square" rtlCol="0">
              <a:spAutoFit/>
            </a:bodyPr>
            <a:lstStyle/>
            <a:p>
              <a:pPr algn="ctr"/>
              <a:r>
                <a:rPr lang="en-US" sz="1600" dirty="0" smtClean="0"/>
                <a:t>A single DT cycle</a:t>
              </a:r>
              <a:endParaRPr lang="en-US" sz="1600" dirty="0"/>
            </a:p>
          </p:txBody>
        </p:sp>
      </p:grpSp>
    </p:spTree>
    <p:extLst>
      <p:ext uri="{BB962C8B-B14F-4D97-AF65-F5344CB8AC3E}">
        <p14:creationId xmlns="" xmlns:p14="http://schemas.microsoft.com/office/powerpoint/2010/main" val="3533928699"/>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2000"/>
                                        <p:tgtEl>
                                          <p:spTgt spid="26"/>
                                        </p:tgtEl>
                                      </p:cBhvr>
                                    </p:animEffect>
                                  </p:childTnLst>
                                </p:cTn>
                              </p:par>
                            </p:childTnLst>
                          </p:cTn>
                        </p:par>
                        <p:par>
                          <p:cTn id="8" fill="hold">
                            <p:stCondLst>
                              <p:cond delay="3000"/>
                            </p:stCondLst>
                            <p:childTnLst>
                              <p:par>
                                <p:cTn id="9" presetID="22" presetClass="entr" presetSubtype="1" fill="hold" nodeType="afterEffect">
                                  <p:stCondLst>
                                    <p:cond delay="500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p:cNvSpPr>
          <p:nvPr/>
        </p:nvSpPr>
        <p:spPr>
          <a:xfrm>
            <a:off x="951706" y="171450"/>
            <a:ext cx="7240588" cy="438150"/>
          </a:xfrm>
          <a:prstGeom prst="rect">
            <a:avLst/>
          </a:prstGeom>
          <a:solidFill>
            <a:schemeClr val="tx2"/>
          </a:solidFill>
        </p:spPr>
        <p:txBody>
          <a:bodyPr tIns="91440"/>
          <a:lstStyle/>
          <a:p>
            <a:pPr algn="ctr" eaLnBrk="0" hangingPunct="0">
              <a:lnSpc>
                <a:spcPct val="85000"/>
              </a:lnSpc>
              <a:defRPr/>
            </a:pPr>
            <a:r>
              <a:rPr lang="en-US" sz="2400" b="1" kern="0" dirty="0" smtClean="0">
                <a:solidFill>
                  <a:schemeClr val="bg1"/>
                </a:solidFill>
                <a:ea typeface="MS PGothic" pitchFamily="34" charset="-128"/>
              </a:rPr>
              <a:t>Analysis, </a:t>
            </a:r>
            <a:r>
              <a:rPr lang="en-US" sz="2400" b="1" kern="0" dirty="0" smtClean="0">
                <a:solidFill>
                  <a:schemeClr val="bg1"/>
                </a:solidFill>
                <a:latin typeface="+mj-lt"/>
                <a:ea typeface="MS PGothic" pitchFamily="34" charset="-128"/>
                <a:cs typeface="+mj-cs"/>
              </a:rPr>
              <a:t>Evaluation &amp; OT Issues</a:t>
            </a:r>
            <a:endParaRPr lang="en-US" sz="2400" b="1" kern="0" dirty="0">
              <a:solidFill>
                <a:schemeClr val="bg1"/>
              </a:solidFill>
              <a:latin typeface="+mj-lt"/>
              <a:ea typeface="MS PGothic" pitchFamily="34" charset="-128"/>
              <a:cs typeface="+mj-cs"/>
            </a:endParaRPr>
          </a:p>
        </p:txBody>
      </p:sp>
      <p:grpSp>
        <p:nvGrpSpPr>
          <p:cNvPr id="59" name="Group 58"/>
          <p:cNvGrpSpPr/>
          <p:nvPr/>
        </p:nvGrpSpPr>
        <p:grpSpPr>
          <a:xfrm>
            <a:off x="685800" y="3514703"/>
            <a:ext cx="7772400" cy="3200386"/>
            <a:chOff x="695325" y="3514703"/>
            <a:chExt cx="7772400" cy="3200386"/>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grpSpPr>
        <p:sp>
          <p:nvSpPr>
            <p:cNvPr id="8" name="Rectangle 7"/>
            <p:cNvSpPr/>
            <p:nvPr/>
          </p:nvSpPr>
          <p:spPr bwMode="auto">
            <a:xfrm>
              <a:off x="695325" y="3514703"/>
              <a:ext cx="7772400" cy="3200386"/>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27" name="TextBox 26"/>
            <p:cNvSpPr txBox="1"/>
            <p:nvPr/>
          </p:nvSpPr>
          <p:spPr>
            <a:xfrm>
              <a:off x="1066800" y="3519562"/>
              <a:ext cx="7010400" cy="646331"/>
            </a:xfrm>
            <a:prstGeom prst="rect">
              <a:avLst/>
            </a:prstGeom>
            <a:grpFill/>
            <a:ln w="9525">
              <a:noFill/>
            </a:ln>
          </p:spPr>
          <p:txBody>
            <a:bodyPr wrap="square" rtlCol="0">
              <a:spAutoFit/>
            </a:bodyPr>
            <a:lstStyle/>
            <a:p>
              <a:pPr algn="ctr"/>
              <a:r>
                <a:rPr lang="en-US" b="1" dirty="0" smtClean="0"/>
                <a:t>Parallel chains of task cycles connected by common purpose define and focus Systems-of-Systems OT via </a:t>
              </a:r>
              <a:r>
                <a:rPr lang="en-US" b="1" u="sng" dirty="0" smtClean="0"/>
                <a:t>Collective Tasks</a:t>
              </a:r>
              <a:endParaRPr lang="en-US" b="1" u="sng" dirty="0"/>
            </a:p>
          </p:txBody>
        </p:sp>
      </p:grpSp>
      <p:grpSp>
        <p:nvGrpSpPr>
          <p:cNvPr id="55" name="Group 54"/>
          <p:cNvGrpSpPr/>
          <p:nvPr/>
        </p:nvGrpSpPr>
        <p:grpSpPr>
          <a:xfrm>
            <a:off x="1000125" y="4180218"/>
            <a:ext cx="6562725" cy="2283324"/>
            <a:chOff x="1000125" y="4180218"/>
            <a:chExt cx="6562725" cy="2283324"/>
          </a:xfrm>
        </p:grpSpPr>
        <p:pic>
          <p:nvPicPr>
            <p:cNvPr id="614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25" y="4180218"/>
              <a:ext cx="4724400" cy="600327"/>
            </a:xfrm>
            <a:prstGeom prst="rect">
              <a:avLst/>
            </a:prstGeom>
            <a:noFill/>
            <a:ln w="9525">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38450" y="5863215"/>
              <a:ext cx="4724400" cy="600327"/>
            </a:xfrm>
            <a:prstGeom prst="rect">
              <a:avLst/>
            </a:prstGeom>
            <a:noFill/>
            <a:ln w="9525">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19325" y="4863827"/>
              <a:ext cx="4724400" cy="600327"/>
            </a:xfrm>
            <a:prstGeom prst="rect">
              <a:avLst/>
            </a:prstGeom>
            <a:noFill/>
            <a:ln w="9525">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TextBox 103"/>
            <p:cNvSpPr txBox="1">
              <a:spLocks noChangeArrowheads="1"/>
            </p:cNvSpPr>
            <p:nvPr/>
          </p:nvSpPr>
          <p:spPr bwMode="auto">
            <a:xfrm rot="16200000">
              <a:off x="4183390" y="5401478"/>
              <a:ext cx="588269" cy="553998"/>
            </a:xfrm>
            <a:prstGeom prst="rect">
              <a:avLst/>
            </a:prstGeom>
            <a:noFill/>
            <a:ln w="9525">
              <a:noFill/>
              <a:miter lim="800000"/>
              <a:headEnd/>
              <a:tailEnd/>
            </a:ln>
          </p:spPr>
          <p:txBody>
            <a:bodyPr wrap="square">
              <a:spAutoFit/>
            </a:bodyPr>
            <a:lstStyle/>
            <a:p>
              <a:pPr marL="173038" indent="-173038" algn="ctr"/>
              <a:r>
                <a:rPr lang="en-US" sz="600" dirty="0" smtClean="0">
                  <a:solidFill>
                    <a:schemeClr val="tx2"/>
                  </a:solidFill>
                </a:rPr>
                <a:t>●</a:t>
              </a:r>
            </a:p>
            <a:p>
              <a:pPr marL="173038" indent="-173038" algn="ctr"/>
              <a:endParaRPr lang="en-US" sz="600" dirty="0" smtClean="0">
                <a:solidFill>
                  <a:schemeClr val="tx2"/>
                </a:solidFill>
              </a:endParaRPr>
            </a:p>
            <a:p>
              <a:pPr marL="173038" indent="-173038" algn="ctr"/>
              <a:r>
                <a:rPr lang="en-US" sz="600" dirty="0" smtClean="0">
                  <a:solidFill>
                    <a:schemeClr val="tx2"/>
                  </a:solidFill>
                </a:rPr>
                <a:t>●</a:t>
              </a:r>
            </a:p>
            <a:p>
              <a:pPr marL="173038" indent="-173038" algn="ctr"/>
              <a:endParaRPr lang="en-US" sz="600" dirty="0" smtClean="0">
                <a:solidFill>
                  <a:schemeClr val="tx2"/>
                </a:solidFill>
              </a:endParaRPr>
            </a:p>
            <a:p>
              <a:pPr marL="173038" indent="-173038" algn="ctr"/>
              <a:r>
                <a:rPr lang="en-US" sz="600" dirty="0" smtClean="0">
                  <a:solidFill>
                    <a:schemeClr val="tx2"/>
                  </a:solidFill>
                </a:rPr>
                <a:t>●</a:t>
              </a:r>
            </a:p>
          </p:txBody>
        </p:sp>
        <p:sp>
          <p:nvSpPr>
            <p:cNvPr id="38" name="TextBox 37"/>
            <p:cNvSpPr txBox="1"/>
            <p:nvPr/>
          </p:nvSpPr>
          <p:spPr>
            <a:xfrm>
              <a:off x="1000125" y="4280850"/>
              <a:ext cx="838200" cy="269106"/>
            </a:xfrm>
            <a:prstGeom prst="rect">
              <a:avLst/>
            </a:prstGeom>
            <a:noFill/>
            <a:ln w="9525">
              <a:noFill/>
            </a:ln>
          </p:spPr>
          <p:txBody>
            <a:bodyPr wrap="square" rtlCol="0">
              <a:spAutoFit/>
            </a:bodyPr>
            <a:lstStyle/>
            <a:p>
              <a:r>
                <a:rPr lang="en-US" sz="1000" b="1" dirty="0" smtClean="0"/>
                <a:t>Platform 1</a:t>
              </a:r>
              <a:endParaRPr lang="en-US" sz="1000" b="1" dirty="0"/>
            </a:p>
          </p:txBody>
        </p:sp>
        <p:sp>
          <p:nvSpPr>
            <p:cNvPr id="39" name="TextBox 38"/>
            <p:cNvSpPr txBox="1"/>
            <p:nvPr/>
          </p:nvSpPr>
          <p:spPr>
            <a:xfrm>
              <a:off x="1371600" y="4978340"/>
              <a:ext cx="838200" cy="269106"/>
            </a:xfrm>
            <a:prstGeom prst="rect">
              <a:avLst/>
            </a:prstGeom>
            <a:noFill/>
            <a:ln w="9525">
              <a:noFill/>
            </a:ln>
          </p:spPr>
          <p:txBody>
            <a:bodyPr wrap="square" rtlCol="0">
              <a:spAutoFit/>
            </a:bodyPr>
            <a:lstStyle/>
            <a:p>
              <a:r>
                <a:rPr lang="en-US" sz="1000" b="1" dirty="0" smtClean="0"/>
                <a:t>Platform 2</a:t>
              </a:r>
              <a:endParaRPr lang="en-US" sz="1000" b="1" dirty="0"/>
            </a:p>
          </p:txBody>
        </p:sp>
        <p:sp>
          <p:nvSpPr>
            <p:cNvPr id="40" name="TextBox 39"/>
            <p:cNvSpPr txBox="1"/>
            <p:nvPr/>
          </p:nvSpPr>
          <p:spPr>
            <a:xfrm>
              <a:off x="1990725" y="5968880"/>
              <a:ext cx="838200" cy="246221"/>
            </a:xfrm>
            <a:prstGeom prst="rect">
              <a:avLst/>
            </a:prstGeom>
            <a:noFill/>
            <a:ln w="9525">
              <a:noFill/>
            </a:ln>
          </p:spPr>
          <p:txBody>
            <a:bodyPr wrap="square" rtlCol="0">
              <a:spAutoFit/>
            </a:bodyPr>
            <a:lstStyle/>
            <a:p>
              <a:r>
                <a:rPr lang="en-US" sz="1000" b="1" dirty="0" smtClean="0"/>
                <a:t>Platform p</a:t>
              </a:r>
              <a:endParaRPr lang="en-US" sz="1000" b="1" dirty="0"/>
            </a:p>
          </p:txBody>
        </p:sp>
      </p:grpSp>
      <p:grpSp>
        <p:nvGrpSpPr>
          <p:cNvPr id="50" name="Group 49"/>
          <p:cNvGrpSpPr/>
          <p:nvPr/>
        </p:nvGrpSpPr>
        <p:grpSpPr>
          <a:xfrm>
            <a:off x="523874" y="733424"/>
            <a:ext cx="8087731" cy="2676525"/>
            <a:chOff x="533400" y="733424"/>
            <a:chExt cx="8077200" cy="2676525"/>
          </a:xfrm>
        </p:grpSpPr>
        <p:sp>
          <p:nvSpPr>
            <p:cNvPr id="29" name="Rectangle 28"/>
            <p:cNvSpPr/>
            <p:nvPr/>
          </p:nvSpPr>
          <p:spPr bwMode="auto">
            <a:xfrm>
              <a:off x="685800" y="733424"/>
              <a:ext cx="7772400" cy="2676525"/>
            </a:xfrm>
            <a:prstGeom prst="rect">
              <a:avLst/>
            </a:prstGeom>
            <a:gradFill flip="none" rotWithShape="1">
              <a:gsLst>
                <a:gs pos="0">
                  <a:schemeClr val="accent1">
                    <a:shade val="30000"/>
                    <a:satMod val="115000"/>
                    <a:alpha val="63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30" name="TextBox 29"/>
            <p:cNvSpPr txBox="1"/>
            <p:nvPr/>
          </p:nvSpPr>
          <p:spPr>
            <a:xfrm>
              <a:off x="533400" y="744576"/>
              <a:ext cx="8077200" cy="369332"/>
            </a:xfrm>
            <a:prstGeom prst="rect">
              <a:avLst/>
            </a:prstGeom>
            <a:noFill/>
            <a:ln w="19050">
              <a:noFill/>
            </a:ln>
          </p:spPr>
          <p:txBody>
            <a:bodyPr wrap="square" rtlCol="0">
              <a:spAutoFit/>
            </a:bodyPr>
            <a:lstStyle/>
            <a:p>
              <a:pPr algn="ctr"/>
              <a:r>
                <a:rPr lang="en-US" b="1" dirty="0" smtClean="0"/>
                <a:t>Sequences of task cycles define and focus Operational Testing</a:t>
              </a:r>
              <a:endParaRPr lang="en-US" b="1" dirty="0"/>
            </a:p>
          </p:txBody>
        </p:sp>
        <p:pic>
          <p:nvPicPr>
            <p:cNvPr id="3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0884" y="1169015"/>
              <a:ext cx="4917233" cy="643109"/>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538385" y="1280537"/>
              <a:ext cx="872412" cy="288284"/>
            </a:xfrm>
            <a:prstGeom prst="rect">
              <a:avLst/>
            </a:prstGeom>
            <a:noFill/>
          </p:spPr>
          <p:txBody>
            <a:bodyPr wrap="square" rtlCol="0">
              <a:spAutoFit/>
            </a:bodyPr>
            <a:lstStyle/>
            <a:p>
              <a:r>
                <a:rPr lang="en-US" sz="1000" b="1" dirty="0" smtClean="0"/>
                <a:t>Platform 1</a:t>
              </a:r>
              <a:endParaRPr lang="en-US" sz="1000" b="1" dirty="0"/>
            </a:p>
          </p:txBody>
        </p:sp>
      </p:grpSp>
      <p:grpSp>
        <p:nvGrpSpPr>
          <p:cNvPr id="54" name="Group 53"/>
          <p:cNvGrpSpPr/>
          <p:nvPr/>
        </p:nvGrpSpPr>
        <p:grpSpPr>
          <a:xfrm>
            <a:off x="828675" y="1952625"/>
            <a:ext cx="7477100" cy="1371600"/>
            <a:chOff x="905050" y="1952625"/>
            <a:chExt cx="7467365" cy="1371600"/>
          </a:xfrm>
        </p:grpSpPr>
        <p:sp>
          <p:nvSpPr>
            <p:cNvPr id="71" name="Rectangle 70"/>
            <p:cNvSpPr/>
            <p:nvPr/>
          </p:nvSpPr>
          <p:spPr bwMode="auto">
            <a:xfrm>
              <a:off x="952612" y="1952625"/>
              <a:ext cx="7315189" cy="1371600"/>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49" name="Group 48"/>
            <p:cNvGrpSpPr/>
            <p:nvPr/>
          </p:nvGrpSpPr>
          <p:grpSpPr>
            <a:xfrm>
              <a:off x="905050" y="2000250"/>
              <a:ext cx="7467365" cy="401211"/>
              <a:chOff x="1019350" y="1971675"/>
              <a:chExt cx="7467365" cy="401211"/>
            </a:xfrm>
          </p:grpSpPr>
          <p:sp>
            <p:nvSpPr>
              <p:cNvPr id="35" name="TextBox 34"/>
              <p:cNvSpPr txBox="1"/>
              <p:nvPr/>
            </p:nvSpPr>
            <p:spPr>
              <a:xfrm>
                <a:off x="1019350" y="1990725"/>
                <a:ext cx="2368637" cy="369332"/>
              </a:xfrm>
              <a:prstGeom prst="rect">
                <a:avLst/>
              </a:prstGeom>
              <a:noFill/>
            </p:spPr>
            <p:txBody>
              <a:bodyPr wrap="square" rtlCol="0">
                <a:spAutoFit/>
              </a:bodyPr>
              <a:lstStyle/>
              <a:p>
                <a:r>
                  <a:rPr lang="en-US" dirty="0" smtClean="0"/>
                  <a:t>Note: A sequence of</a:t>
                </a:r>
                <a:endParaRPr lang="en-US" dirty="0"/>
              </a:p>
            </p:txBody>
          </p:sp>
          <p:grpSp>
            <p:nvGrpSpPr>
              <p:cNvPr id="48" name="Group 47"/>
              <p:cNvGrpSpPr/>
              <p:nvPr/>
            </p:nvGrpSpPr>
            <p:grpSpPr>
              <a:xfrm>
                <a:off x="3124952" y="1971675"/>
                <a:ext cx="1230429" cy="395115"/>
                <a:chOff x="3429752" y="2000250"/>
                <a:chExt cx="1230429" cy="395115"/>
              </a:xfrm>
            </p:grpSpPr>
            <p:sp>
              <p:nvSpPr>
                <p:cNvPr id="41" name="AutoShape 45"/>
                <p:cNvSpPr>
                  <a:spLocks noChangeArrowheads="1"/>
                </p:cNvSpPr>
                <p:nvPr/>
              </p:nvSpPr>
              <p:spPr bwMode="auto">
                <a:xfrm>
                  <a:off x="3537085" y="2028825"/>
                  <a:ext cx="1020733" cy="352425"/>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42" name="Text Box 46"/>
                <p:cNvSpPr txBox="1">
                  <a:spLocks noChangeArrowheads="1"/>
                </p:cNvSpPr>
                <p:nvPr/>
              </p:nvSpPr>
              <p:spPr bwMode="auto">
                <a:xfrm>
                  <a:off x="3429752" y="2000250"/>
                  <a:ext cx="1230429" cy="395115"/>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000" b="1" dirty="0">
                      <a:solidFill>
                        <a:schemeClr val="bg1"/>
                      </a:solidFill>
                    </a:rPr>
                    <a:t>1. Interactions,</a:t>
                  </a:r>
                </a:p>
                <a:p>
                  <a:pPr algn="ctr" defTabSz="865188" eaLnBrk="0" hangingPunct="0"/>
                  <a:r>
                    <a:rPr lang="en-US" sz="1000" b="1" dirty="0">
                      <a:solidFill>
                        <a:schemeClr val="bg1"/>
                      </a:solidFill>
                    </a:rPr>
                    <a:t>Effects</a:t>
                  </a:r>
                </a:p>
              </p:txBody>
            </p:sp>
          </p:grpSp>
          <p:sp>
            <p:nvSpPr>
              <p:cNvPr id="43" name="TextBox 42"/>
              <p:cNvSpPr txBox="1"/>
              <p:nvPr/>
            </p:nvSpPr>
            <p:spPr>
              <a:xfrm>
                <a:off x="4209964" y="1981200"/>
                <a:ext cx="3048000" cy="369332"/>
              </a:xfrm>
              <a:prstGeom prst="rect">
                <a:avLst/>
              </a:prstGeom>
              <a:noFill/>
            </p:spPr>
            <p:txBody>
              <a:bodyPr wrap="square" rtlCol="0">
                <a:spAutoFit/>
              </a:bodyPr>
              <a:lstStyle/>
              <a:p>
                <a:r>
                  <a:rPr lang="en-US" dirty="0" smtClean="0"/>
                  <a:t>accumulated by the same</a:t>
                </a:r>
                <a:endParaRPr lang="en-US" dirty="0"/>
              </a:p>
            </p:txBody>
          </p:sp>
          <p:grpSp>
            <p:nvGrpSpPr>
              <p:cNvPr id="47" name="Group 46"/>
              <p:cNvGrpSpPr/>
              <p:nvPr/>
            </p:nvGrpSpPr>
            <p:grpSpPr>
              <a:xfrm>
                <a:off x="6729351" y="1977771"/>
                <a:ext cx="1757364" cy="395115"/>
                <a:chOff x="6767451" y="1853946"/>
                <a:chExt cx="1757364" cy="395115"/>
              </a:xfrm>
            </p:grpSpPr>
            <p:sp>
              <p:nvSpPr>
                <p:cNvPr id="45" name="AutoShape 48"/>
                <p:cNvSpPr>
                  <a:spLocks noChangeArrowheads="1"/>
                </p:cNvSpPr>
                <p:nvPr/>
              </p:nvSpPr>
              <p:spPr bwMode="auto">
                <a:xfrm>
                  <a:off x="6991289" y="1866900"/>
                  <a:ext cx="1295400" cy="376237"/>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46" name="Text Box 49"/>
                <p:cNvSpPr txBox="1">
                  <a:spLocks noChangeArrowheads="1"/>
                </p:cNvSpPr>
                <p:nvPr/>
              </p:nvSpPr>
              <p:spPr bwMode="auto">
                <a:xfrm>
                  <a:off x="6767451" y="1853946"/>
                  <a:ext cx="1757364" cy="395115"/>
                </a:xfrm>
                <a:prstGeom prst="rect">
                  <a:avLst/>
                </a:prstGeom>
                <a:noFill/>
                <a:ln w="9525">
                  <a:noFill/>
                  <a:miter lim="800000"/>
                  <a:headEnd/>
                  <a:tailEnd/>
                </a:ln>
              </p:spPr>
              <p:txBody>
                <a:bodyPr lIns="86493" tIns="43247" rIns="86493" bIns="43247">
                  <a:spAutoFit/>
                </a:bodyPr>
                <a:lstStyle/>
                <a:p>
                  <a:pPr algn="ctr" defTabSz="865188" eaLnBrk="0" hangingPunct="0"/>
                  <a:r>
                    <a:rPr lang="en-US" sz="1000" b="1" dirty="0"/>
                    <a:t>2. </a:t>
                  </a:r>
                  <a:r>
                    <a:rPr lang="en-US" sz="1000" b="1" dirty="0" smtClean="0"/>
                    <a:t>Person, Unit</a:t>
                  </a:r>
                  <a:endParaRPr lang="en-US" sz="1000" b="1" dirty="0"/>
                </a:p>
                <a:p>
                  <a:pPr algn="ctr" defTabSz="865188" eaLnBrk="0" hangingPunct="0"/>
                  <a:r>
                    <a:rPr lang="en-US" sz="1000" b="1" dirty="0" smtClean="0"/>
                    <a:t>Component, System</a:t>
                  </a:r>
                  <a:endParaRPr lang="en-US" sz="1000" b="1" dirty="0"/>
                </a:p>
              </p:txBody>
            </p:sp>
          </p:grpSp>
        </p:grpSp>
        <p:grpSp>
          <p:nvGrpSpPr>
            <p:cNvPr id="69" name="Group 68"/>
            <p:cNvGrpSpPr/>
            <p:nvPr/>
          </p:nvGrpSpPr>
          <p:grpSpPr>
            <a:xfrm>
              <a:off x="1600200" y="2447925"/>
              <a:ext cx="5915025" cy="397907"/>
              <a:chOff x="1009650" y="2466975"/>
              <a:chExt cx="5915025" cy="397907"/>
            </a:xfrm>
          </p:grpSpPr>
          <p:sp>
            <p:nvSpPr>
              <p:cNvPr id="51" name="TextBox 50"/>
              <p:cNvSpPr txBox="1"/>
              <p:nvPr/>
            </p:nvSpPr>
            <p:spPr>
              <a:xfrm>
                <a:off x="1009650" y="2476500"/>
                <a:ext cx="4191000" cy="369332"/>
              </a:xfrm>
              <a:prstGeom prst="rect">
                <a:avLst/>
              </a:prstGeom>
              <a:noFill/>
            </p:spPr>
            <p:txBody>
              <a:bodyPr wrap="square" rtlCol="0">
                <a:spAutoFit/>
              </a:bodyPr>
              <a:lstStyle/>
              <a:p>
                <a:r>
                  <a:rPr lang="en-US" u="sng" dirty="0" smtClean="0"/>
                  <a:t>IS NOT</a:t>
                </a:r>
                <a:r>
                  <a:rPr lang="en-US" dirty="0" smtClean="0"/>
                  <a:t> the same as a sequence of</a:t>
                </a:r>
                <a:endParaRPr lang="en-US" dirty="0"/>
              </a:p>
            </p:txBody>
          </p:sp>
          <p:grpSp>
            <p:nvGrpSpPr>
              <p:cNvPr id="52" name="Group 47"/>
              <p:cNvGrpSpPr/>
              <p:nvPr/>
            </p:nvGrpSpPr>
            <p:grpSpPr>
              <a:xfrm>
                <a:off x="4695825" y="2466975"/>
                <a:ext cx="1219200" cy="395115"/>
                <a:chOff x="3048000" y="2000250"/>
                <a:chExt cx="1219200" cy="395115"/>
              </a:xfrm>
            </p:grpSpPr>
            <p:sp>
              <p:nvSpPr>
                <p:cNvPr id="57" name="AutoShape 45"/>
                <p:cNvSpPr>
                  <a:spLocks noChangeArrowheads="1"/>
                </p:cNvSpPr>
                <p:nvPr/>
              </p:nvSpPr>
              <p:spPr bwMode="auto">
                <a:xfrm>
                  <a:off x="3153420" y="2028825"/>
                  <a:ext cx="1011417" cy="352425"/>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58" name="Text Box 46"/>
                <p:cNvSpPr txBox="1">
                  <a:spLocks noChangeArrowheads="1"/>
                </p:cNvSpPr>
                <p:nvPr/>
              </p:nvSpPr>
              <p:spPr bwMode="auto">
                <a:xfrm>
                  <a:off x="3048000" y="2000250"/>
                  <a:ext cx="1219200" cy="395115"/>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000" b="1" dirty="0">
                      <a:solidFill>
                        <a:schemeClr val="bg1"/>
                      </a:solidFill>
                    </a:rPr>
                    <a:t>1. Interactions,</a:t>
                  </a:r>
                </a:p>
                <a:p>
                  <a:pPr algn="ctr" defTabSz="865188" eaLnBrk="0" hangingPunct="0"/>
                  <a:r>
                    <a:rPr lang="en-US" sz="1000" b="1" dirty="0">
                      <a:solidFill>
                        <a:schemeClr val="bg1"/>
                      </a:solidFill>
                    </a:rPr>
                    <a:t>Effects</a:t>
                  </a:r>
                </a:p>
              </p:txBody>
            </p:sp>
          </p:grpSp>
          <p:sp>
            <p:nvSpPr>
              <p:cNvPr id="68" name="TextBox 67"/>
              <p:cNvSpPr txBox="1"/>
              <p:nvPr/>
            </p:nvSpPr>
            <p:spPr>
              <a:xfrm>
                <a:off x="5781675" y="2495550"/>
                <a:ext cx="1143000" cy="369332"/>
              </a:xfrm>
              <a:prstGeom prst="rect">
                <a:avLst/>
              </a:prstGeom>
              <a:noFill/>
            </p:spPr>
            <p:txBody>
              <a:bodyPr wrap="square" rtlCol="0">
                <a:spAutoFit/>
              </a:bodyPr>
              <a:lstStyle/>
              <a:p>
                <a:r>
                  <a:rPr lang="en-US" dirty="0" smtClean="0"/>
                  <a:t>, each on</a:t>
                </a:r>
                <a:endParaRPr lang="en-US" dirty="0"/>
              </a:p>
            </p:txBody>
          </p:sp>
        </p:grpSp>
        <p:grpSp>
          <p:nvGrpSpPr>
            <p:cNvPr id="70" name="Group 69"/>
            <p:cNvGrpSpPr/>
            <p:nvPr/>
          </p:nvGrpSpPr>
          <p:grpSpPr>
            <a:xfrm>
              <a:off x="1843912" y="2866126"/>
              <a:ext cx="5691419" cy="395115"/>
              <a:chOff x="2390775" y="2895600"/>
              <a:chExt cx="5691419" cy="395115"/>
            </a:xfrm>
          </p:grpSpPr>
          <p:grpSp>
            <p:nvGrpSpPr>
              <p:cNvPr id="65" name="Group 64"/>
              <p:cNvGrpSpPr/>
              <p:nvPr/>
            </p:nvGrpSpPr>
            <p:grpSpPr>
              <a:xfrm>
                <a:off x="2390775" y="2895600"/>
                <a:ext cx="2662238" cy="395115"/>
                <a:chOff x="5895975" y="2514600"/>
                <a:chExt cx="2662238" cy="395115"/>
              </a:xfrm>
            </p:grpSpPr>
            <p:sp>
              <p:nvSpPr>
                <p:cNvPr id="53" name="TextBox 52"/>
                <p:cNvSpPr txBox="1"/>
                <p:nvPr/>
              </p:nvSpPr>
              <p:spPr>
                <a:xfrm>
                  <a:off x="5895975" y="2514600"/>
                  <a:ext cx="1219200" cy="369332"/>
                </a:xfrm>
                <a:prstGeom prst="rect">
                  <a:avLst/>
                </a:prstGeom>
                <a:noFill/>
              </p:spPr>
              <p:txBody>
                <a:bodyPr wrap="square" rtlCol="0">
                  <a:spAutoFit/>
                </a:bodyPr>
                <a:lstStyle/>
                <a:p>
                  <a:r>
                    <a:rPr lang="en-US" dirty="0" smtClean="0"/>
                    <a:t>a pristine </a:t>
                  </a:r>
                  <a:endParaRPr lang="en-US" dirty="0"/>
                </a:p>
              </p:txBody>
            </p:sp>
            <p:grpSp>
              <p:nvGrpSpPr>
                <p:cNvPr id="64" name="Group 63"/>
                <p:cNvGrpSpPr/>
                <p:nvPr/>
              </p:nvGrpSpPr>
              <p:grpSpPr>
                <a:xfrm>
                  <a:off x="6800850" y="2514600"/>
                  <a:ext cx="1757363" cy="395115"/>
                  <a:chOff x="6800850" y="2514600"/>
                  <a:chExt cx="1757363" cy="395115"/>
                </a:xfrm>
              </p:grpSpPr>
              <p:sp>
                <p:nvSpPr>
                  <p:cNvPr id="62" name="AutoShape 48"/>
                  <p:cNvSpPr>
                    <a:spLocks noChangeArrowheads="1"/>
                  </p:cNvSpPr>
                  <p:nvPr/>
                </p:nvSpPr>
                <p:spPr bwMode="auto">
                  <a:xfrm>
                    <a:off x="7015163" y="2527554"/>
                    <a:ext cx="1295400" cy="376237"/>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63" name="Text Box 49"/>
                  <p:cNvSpPr txBox="1">
                    <a:spLocks noChangeArrowheads="1"/>
                  </p:cNvSpPr>
                  <p:nvPr/>
                </p:nvSpPr>
                <p:spPr bwMode="auto">
                  <a:xfrm>
                    <a:off x="6800850" y="2514600"/>
                    <a:ext cx="1757363" cy="395115"/>
                  </a:xfrm>
                  <a:prstGeom prst="rect">
                    <a:avLst/>
                  </a:prstGeom>
                  <a:noFill/>
                  <a:ln w="9525">
                    <a:noFill/>
                    <a:miter lim="800000"/>
                    <a:headEnd/>
                    <a:tailEnd/>
                  </a:ln>
                </p:spPr>
                <p:txBody>
                  <a:bodyPr lIns="86493" tIns="43247" rIns="86493" bIns="43247">
                    <a:spAutoFit/>
                  </a:bodyPr>
                  <a:lstStyle/>
                  <a:p>
                    <a:pPr algn="ctr" defTabSz="865188" eaLnBrk="0" hangingPunct="0"/>
                    <a:r>
                      <a:rPr lang="en-US" sz="1000" b="1" dirty="0"/>
                      <a:t>2. </a:t>
                    </a:r>
                    <a:r>
                      <a:rPr lang="en-US" sz="1000" b="1" dirty="0" smtClean="0"/>
                      <a:t>Person, Unit</a:t>
                    </a:r>
                    <a:endParaRPr lang="en-US" sz="1000" b="1" dirty="0"/>
                  </a:p>
                  <a:p>
                    <a:pPr algn="ctr" defTabSz="865188" eaLnBrk="0" hangingPunct="0"/>
                    <a:r>
                      <a:rPr lang="en-US" sz="1000" b="1" dirty="0" smtClean="0"/>
                      <a:t>Component, System</a:t>
                    </a:r>
                    <a:endParaRPr lang="en-US" sz="1000" b="1" dirty="0"/>
                  </a:p>
                </p:txBody>
              </p:sp>
            </p:grpSp>
          </p:grpSp>
          <p:sp>
            <p:nvSpPr>
              <p:cNvPr id="67" name="TextBox 66"/>
              <p:cNvSpPr txBox="1"/>
              <p:nvPr/>
            </p:nvSpPr>
            <p:spPr>
              <a:xfrm>
                <a:off x="4762599" y="2895600"/>
                <a:ext cx="3319595" cy="369332"/>
              </a:xfrm>
              <a:prstGeom prst="rect">
                <a:avLst/>
              </a:prstGeom>
              <a:noFill/>
            </p:spPr>
            <p:txBody>
              <a:bodyPr wrap="square" rtlCol="0">
                <a:spAutoFit/>
              </a:bodyPr>
              <a:lstStyle/>
              <a:p>
                <a:r>
                  <a:rPr lang="en-US" dirty="0" smtClean="0"/>
                  <a:t>, followed by post processing!</a:t>
                </a:r>
                <a:endParaRPr lang="en-US" dirty="0"/>
              </a:p>
            </p:txBody>
          </p:sp>
        </p:grpSp>
      </p:grpSp>
      <p:grpSp>
        <p:nvGrpSpPr>
          <p:cNvPr id="81" name="Group 80"/>
          <p:cNvGrpSpPr/>
          <p:nvPr/>
        </p:nvGrpSpPr>
        <p:grpSpPr>
          <a:xfrm>
            <a:off x="7058025" y="4050193"/>
            <a:ext cx="1066800" cy="2396966"/>
            <a:chOff x="7086600" y="3964468"/>
            <a:chExt cx="1066800" cy="2396966"/>
          </a:xfrm>
        </p:grpSpPr>
        <p:sp>
          <p:nvSpPr>
            <p:cNvPr id="78" name="Rectangle 77"/>
            <p:cNvSpPr/>
            <p:nvPr/>
          </p:nvSpPr>
          <p:spPr bwMode="auto">
            <a:xfrm rot="3558017">
              <a:off x="6002416" y="5121283"/>
              <a:ext cx="2396966" cy="83336"/>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80" name="Trapezoid 79"/>
            <p:cNvSpPr/>
            <p:nvPr/>
          </p:nvSpPr>
          <p:spPr bwMode="auto">
            <a:xfrm rot="10800000">
              <a:off x="7086600" y="4895850"/>
              <a:ext cx="1066800" cy="609600"/>
            </a:xfrm>
            <a:prstGeom prst="trapezoid">
              <a:avLst>
                <a:gd name="adj" fmla="val 60938"/>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76" name="Rectangle 75"/>
            <p:cNvSpPr/>
            <p:nvPr/>
          </p:nvSpPr>
          <p:spPr bwMode="auto">
            <a:xfrm>
              <a:off x="7124700" y="4953000"/>
              <a:ext cx="9906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34" charset="-128"/>
                </a:rPr>
                <a:t>SoS</a:t>
              </a:r>
            </a:p>
          </p:txBody>
        </p:sp>
      </p:grpSp>
    </p:spTree>
    <p:extLst>
      <p:ext uri="{BB962C8B-B14F-4D97-AF65-F5344CB8AC3E}">
        <p14:creationId xmlns="" xmlns:p14="http://schemas.microsoft.com/office/powerpoint/2010/main" val="3533928699"/>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cTn>
                              </p:par>
                            </p:childTnLst>
                          </p:cTn>
                        </p:par>
                        <p:par>
                          <p:cTn id="8" fill="hold">
                            <p:stCondLst>
                              <p:cond delay="4000"/>
                            </p:stCondLst>
                            <p:childTnLst>
                              <p:par>
                                <p:cTn id="9" presetID="22" presetClass="entr" presetSubtype="1" fill="hold" nodeType="afterEffect">
                                  <p:stCondLst>
                                    <p:cond delay="300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2000"/>
                                        <p:tgtEl>
                                          <p:spTgt spid="54"/>
                                        </p:tgtEl>
                                      </p:cBhvr>
                                    </p:animEffect>
                                  </p:childTnLst>
                                </p:cTn>
                              </p:par>
                            </p:childTnLst>
                          </p:cTn>
                        </p:par>
                        <p:par>
                          <p:cTn id="12" fill="hold">
                            <p:stCondLst>
                              <p:cond delay="9000"/>
                            </p:stCondLst>
                            <p:childTnLst>
                              <p:par>
                                <p:cTn id="13" presetID="22" presetClass="entr" presetSubtype="1" fill="hold" nodeType="afterEffect">
                                  <p:stCondLst>
                                    <p:cond delay="5000"/>
                                  </p:stCondLst>
                                  <p:childTnLst>
                                    <p:set>
                                      <p:cBhvr>
                                        <p:cTn id="14" dur="1" fill="hold">
                                          <p:stCondLst>
                                            <p:cond delay="0"/>
                                          </p:stCondLst>
                                        </p:cTn>
                                        <p:tgtEl>
                                          <p:spTgt spid="59"/>
                                        </p:tgtEl>
                                        <p:attrNameLst>
                                          <p:attrName>style.visibility</p:attrName>
                                        </p:attrNameLst>
                                      </p:cBhvr>
                                      <p:to>
                                        <p:strVal val="visible"/>
                                      </p:to>
                                    </p:set>
                                    <p:animEffect transition="in" filter="wipe(up)">
                                      <p:cBhvr>
                                        <p:cTn id="15" dur="2000"/>
                                        <p:tgtEl>
                                          <p:spTgt spid="59"/>
                                        </p:tgtEl>
                                      </p:cBhvr>
                                    </p:animEffect>
                                  </p:childTnLst>
                                </p:cTn>
                              </p:par>
                            </p:childTnLst>
                          </p:cTn>
                        </p:par>
                        <p:par>
                          <p:cTn id="16" fill="hold">
                            <p:stCondLst>
                              <p:cond delay="16000"/>
                            </p:stCondLst>
                            <p:childTnLst>
                              <p:par>
                                <p:cTn id="17" presetID="22" presetClass="entr" presetSubtype="1" fill="hold" nodeType="afterEffect">
                                  <p:stCondLst>
                                    <p:cond delay="400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2000"/>
                                        <p:tgtEl>
                                          <p:spTgt spid="55"/>
                                        </p:tgtEl>
                                      </p:cBhvr>
                                    </p:animEffect>
                                  </p:childTnLst>
                                </p:cTn>
                              </p:par>
                            </p:childTnLst>
                          </p:cTn>
                        </p:par>
                        <p:par>
                          <p:cTn id="20" fill="hold">
                            <p:stCondLst>
                              <p:cond delay="22000"/>
                            </p:stCondLst>
                            <p:childTnLst>
                              <p:par>
                                <p:cTn id="21" presetID="10" presetClass="entr" presetSubtype="0" fill="hold" nodeType="afterEffect">
                                  <p:stCondLst>
                                    <p:cond delay="100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txBox="1">
            <a:spLocks noChangeArrowheads="1"/>
          </p:cNvSpPr>
          <p:nvPr/>
        </p:nvSpPr>
        <p:spPr bwMode="auto">
          <a:xfrm>
            <a:off x="517525" y="352425"/>
            <a:ext cx="8105775" cy="438150"/>
          </a:xfrm>
          <a:prstGeom prst="rect">
            <a:avLst/>
          </a:prstGeom>
          <a:solidFill>
            <a:schemeClr val="tx2"/>
          </a:solidFill>
          <a:ln w="9525">
            <a:noFill/>
            <a:miter lim="800000"/>
            <a:headEnd/>
            <a:tailEnd/>
          </a:ln>
        </p:spPr>
        <p:txBody>
          <a:bodyPr vert="horz" wrap="square" lIns="91440" tIns="9144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S PGothic" pitchFamily="34" charset="-128"/>
                <a:cs typeface="+mj-cs"/>
              </a:rPr>
              <a:t>The Survivor</a:t>
            </a:r>
            <a:r>
              <a:rPr kumimoji="0" lang="en-US" sz="24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S PGothic" pitchFamily="34" charset="-128"/>
                <a:cs typeface="+mj-cs"/>
              </a:rPr>
              <a:t> Sum Rule</a:t>
            </a: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7" name="TextBox 46"/>
          <p:cNvSpPr txBox="1">
            <a:spLocks noChangeArrowheads="1"/>
          </p:cNvSpPr>
          <p:nvPr/>
        </p:nvSpPr>
        <p:spPr bwMode="auto">
          <a:xfrm>
            <a:off x="920125" y="1082782"/>
            <a:ext cx="7271375" cy="923330"/>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path path="circle">
              <a:fillToRect l="100000" b="100000"/>
            </a:path>
            <a:tileRect t="-100000" r="-100000"/>
          </a:gradFill>
          <a:ln w="38100">
            <a:solidFill>
              <a:schemeClr val="tx1"/>
            </a:solidFill>
            <a:miter lim="800000"/>
            <a:headEnd/>
            <a:tailEnd/>
          </a:ln>
        </p:spPr>
        <p:txBody>
          <a:bodyPr wrap="square">
            <a:spAutoFit/>
          </a:bodyPr>
          <a:lstStyle/>
          <a:p>
            <a:r>
              <a:rPr lang="en-US" dirty="0" smtClean="0"/>
              <a:t>For fifty years, vulnerability analysts and modelers have been taking Level 4., so-called “probabilities”, and combining them using the Survivor Sum Rule</a:t>
            </a:r>
            <a:r>
              <a:rPr lang="en-US" dirty="0"/>
              <a:t>,</a:t>
            </a:r>
            <a:r>
              <a:rPr lang="en-US" baseline="30000" dirty="0" smtClean="0"/>
              <a:t>‡</a:t>
            </a:r>
            <a:r>
              <a:rPr lang="en-US" dirty="0" smtClean="0"/>
              <a:t> e.g.:</a:t>
            </a:r>
            <a:endParaRPr lang="en-US" dirty="0"/>
          </a:p>
        </p:txBody>
      </p:sp>
      <p:sp>
        <p:nvSpPr>
          <p:cNvPr id="74" name="TextBox 73"/>
          <p:cNvSpPr txBox="1"/>
          <p:nvPr/>
        </p:nvSpPr>
        <p:spPr>
          <a:xfrm>
            <a:off x="786080" y="6305643"/>
            <a:ext cx="1678816" cy="184666"/>
          </a:xfrm>
          <a:prstGeom prst="rect">
            <a:avLst/>
          </a:prstGeom>
          <a:gradFill flip="none" rotWithShape="1">
            <a:gsLst>
              <a:gs pos="0">
                <a:srgbClr val="E2DD00">
                  <a:shade val="30000"/>
                  <a:satMod val="115000"/>
                </a:srgbClr>
              </a:gs>
              <a:gs pos="50000">
                <a:srgbClr val="E2DD00">
                  <a:shade val="67500"/>
                  <a:satMod val="115000"/>
                </a:srgbClr>
              </a:gs>
              <a:gs pos="100000">
                <a:srgbClr val="E2DD00">
                  <a:shade val="100000"/>
                  <a:satMod val="115000"/>
                </a:srgbClr>
              </a:gs>
            </a:gsLst>
            <a:lin ang="2700000" scaled="1"/>
            <a:tileRect/>
          </a:gradFill>
          <a:ln w="12700">
            <a:solidFill>
              <a:schemeClr val="tx1"/>
            </a:solidFill>
          </a:ln>
        </p:spPr>
        <p:txBody>
          <a:bodyPr wrap="square" rtlCol="0">
            <a:spAutoFit/>
          </a:bodyPr>
          <a:lstStyle/>
          <a:p>
            <a:pPr marL="55563" indent="-731520" algn="ctr">
              <a:spcBef>
                <a:spcPts val="0"/>
              </a:spcBef>
              <a:defRPr/>
            </a:pPr>
            <a:r>
              <a:rPr lang="en-US" sz="300" baseline="30000" dirty="0" smtClean="0"/>
              <a:t> ‡ </a:t>
            </a:r>
            <a:r>
              <a:rPr lang="en-US" sz="300" kern="0" dirty="0" smtClean="0">
                <a:ea typeface="MS PGothic" pitchFamily="34" charset="-128"/>
              </a:rPr>
              <a:t>Caveat Emptor:  The Survivor Sum Rule applies only when metrics are both true probabilities </a:t>
            </a:r>
            <a:r>
              <a:rPr lang="en-US" sz="300" u="sng" kern="0" dirty="0" smtClean="0">
                <a:ea typeface="MS PGothic" pitchFamily="34" charset="-128"/>
              </a:rPr>
              <a:t>and</a:t>
            </a:r>
            <a:r>
              <a:rPr lang="en-US" sz="300" kern="0" dirty="0" smtClean="0">
                <a:ea typeface="MS PGothic" pitchFamily="34" charset="-128"/>
              </a:rPr>
              <a:t> independent!  Here, neither condition accrues!  Sorry and good luck!</a:t>
            </a:r>
            <a:endParaRPr lang="en-US" sz="300" dirty="0"/>
          </a:p>
        </p:txBody>
      </p:sp>
      <p:grpSp>
        <p:nvGrpSpPr>
          <p:cNvPr id="3" name="Group 2"/>
          <p:cNvGrpSpPr/>
          <p:nvPr/>
        </p:nvGrpSpPr>
        <p:grpSpPr>
          <a:xfrm>
            <a:off x="720795" y="2326431"/>
            <a:ext cx="7710347" cy="3109276"/>
            <a:chOff x="720795" y="2545506"/>
            <a:chExt cx="7710347" cy="3109276"/>
          </a:xfrm>
        </p:grpSpPr>
        <p:grpSp>
          <p:nvGrpSpPr>
            <p:cNvPr id="5" name="Group 69"/>
            <p:cNvGrpSpPr/>
            <p:nvPr/>
          </p:nvGrpSpPr>
          <p:grpSpPr>
            <a:xfrm>
              <a:off x="731907" y="4454453"/>
              <a:ext cx="7699235" cy="1200329"/>
              <a:chOff x="720795" y="4056519"/>
              <a:chExt cx="7699235" cy="1200329"/>
            </a:xfrm>
          </p:grpSpPr>
          <p:grpSp>
            <p:nvGrpSpPr>
              <p:cNvPr id="6" name="Group 53"/>
              <p:cNvGrpSpPr/>
              <p:nvPr/>
            </p:nvGrpSpPr>
            <p:grpSpPr>
              <a:xfrm>
                <a:off x="720795" y="4056519"/>
                <a:ext cx="7699235" cy="1200329"/>
                <a:chOff x="720795" y="4056519"/>
                <a:chExt cx="7699235" cy="1200329"/>
              </a:xfrm>
            </p:grpSpPr>
            <p:sp>
              <p:nvSpPr>
                <p:cNvPr id="47" name="TextBox 46"/>
                <p:cNvSpPr txBox="1">
                  <a:spLocks noChangeArrowheads="1"/>
                </p:cNvSpPr>
                <p:nvPr/>
              </p:nvSpPr>
              <p:spPr bwMode="auto">
                <a:xfrm>
                  <a:off x="720795" y="4056519"/>
                  <a:ext cx="7699235" cy="1200329"/>
                </a:xfrm>
                <a:prstGeom prst="rect">
                  <a:avLst/>
                </a:prstGeom>
                <a:gradFill flip="none" rotWithShape="1">
                  <a:gsLst>
                    <a:gs pos="0">
                      <a:srgbClr val="FFABAB">
                        <a:shade val="30000"/>
                        <a:satMod val="115000"/>
                      </a:srgbClr>
                    </a:gs>
                    <a:gs pos="50000">
                      <a:srgbClr val="FFABAB">
                        <a:shade val="67500"/>
                        <a:satMod val="115000"/>
                      </a:srgbClr>
                    </a:gs>
                    <a:gs pos="100000">
                      <a:srgbClr val="FFABAB">
                        <a:shade val="100000"/>
                        <a:satMod val="115000"/>
                      </a:srgbClr>
                    </a:gs>
                  </a:gsLst>
                  <a:lin ang="2700000" scaled="1"/>
                  <a:tileRect/>
                </a:gradFill>
                <a:ln w="38100">
                  <a:solidFill>
                    <a:schemeClr val="tx1"/>
                  </a:solidFill>
                  <a:miter lim="800000"/>
                  <a:headEnd/>
                  <a:tailEnd/>
                </a:ln>
              </p:spPr>
              <p:txBody>
                <a:bodyPr wrap="square">
                  <a:spAutoFit/>
                </a:bodyPr>
                <a:lstStyle/>
                <a:p>
                  <a:pPr marL="457200" indent="-457200"/>
                  <a:r>
                    <a:rPr lang="en-US" dirty="0" smtClean="0"/>
                    <a:t>Total P</a:t>
                  </a:r>
                  <a:r>
                    <a:rPr lang="en-US" baseline="-25000" dirty="0" smtClean="0"/>
                    <a:t>S</a:t>
                  </a:r>
                  <a:r>
                    <a:rPr lang="en-US" dirty="0" smtClean="0"/>
                    <a:t> for n survivability-related events (e.g., encounter, engagement, hit, damage, kill):</a:t>
                  </a:r>
                </a:p>
                <a:p>
                  <a:pPr algn="ctr"/>
                  <a:endParaRPr lang="en-US" b="1" dirty="0" smtClean="0"/>
                </a:p>
                <a:p>
                  <a:pPr algn="ctr"/>
                  <a:endParaRPr lang="en-US" b="1" dirty="0"/>
                </a:p>
              </p:txBody>
            </p:sp>
            <p:sp>
              <p:nvSpPr>
                <p:cNvPr id="48" name="TextBox 30"/>
                <p:cNvSpPr txBox="1">
                  <a:spLocks noChangeArrowheads="1"/>
                </p:cNvSpPr>
                <p:nvPr/>
              </p:nvSpPr>
              <p:spPr bwMode="auto">
                <a:xfrm>
                  <a:off x="783072" y="4659208"/>
                  <a:ext cx="7574681" cy="461665"/>
                </a:xfrm>
                <a:prstGeom prst="rect">
                  <a:avLst/>
                </a:prstGeom>
                <a:noFill/>
                <a:ln w="19050">
                  <a:noFill/>
                  <a:miter lim="800000"/>
                  <a:headEnd/>
                  <a:tailEnd/>
                </a:ln>
              </p:spPr>
              <p:txBody>
                <a:bodyPr wrap="square">
                  <a:spAutoFit/>
                </a:bodyPr>
                <a:lstStyle/>
                <a:p>
                  <a:pPr marL="171450" indent="-171450" algn="ctr"/>
                  <a:r>
                    <a:rPr lang="en-US" sz="2400" b="1" dirty="0" smtClean="0"/>
                    <a:t>P</a:t>
                  </a:r>
                  <a:r>
                    <a:rPr lang="en-US" sz="2400" b="1" baseline="-25000" dirty="0" smtClean="0"/>
                    <a:t>S </a:t>
                  </a:r>
                  <a:r>
                    <a:rPr lang="en-US" sz="2400" b="1" dirty="0" smtClean="0"/>
                    <a:t>    = </a:t>
                  </a:r>
                  <a:r>
                    <a:rPr lang="en-US" sz="2400" b="1" dirty="0"/>
                    <a:t>1 – { [1 – </a:t>
                  </a:r>
                  <a:r>
                    <a:rPr lang="en-US" sz="2400" b="1" dirty="0" smtClean="0"/>
                    <a:t>P</a:t>
                  </a:r>
                  <a:r>
                    <a:rPr lang="en-US" sz="2400" b="1" baseline="-25000" dirty="0" smtClean="0"/>
                    <a:t>E1</a:t>
                  </a:r>
                  <a:r>
                    <a:rPr lang="en-US" sz="2400" b="1" dirty="0"/>
                    <a:t>] x [1 – </a:t>
                  </a:r>
                  <a:r>
                    <a:rPr lang="en-US" sz="2400" b="1" dirty="0" smtClean="0"/>
                    <a:t>P</a:t>
                  </a:r>
                  <a:r>
                    <a:rPr lang="en-US" sz="2400" b="1" baseline="-25000" dirty="0" smtClean="0"/>
                    <a:t>E2</a:t>
                  </a:r>
                  <a:r>
                    <a:rPr lang="en-US" sz="2400" b="1" dirty="0"/>
                    <a:t>] x . . . [1 – </a:t>
                  </a:r>
                  <a:r>
                    <a:rPr lang="en-US" sz="2400" b="1" dirty="0" smtClean="0"/>
                    <a:t>P</a:t>
                  </a:r>
                  <a:r>
                    <a:rPr lang="en-US" sz="2400" b="1" baseline="-25000" dirty="0" smtClean="0"/>
                    <a:t>En</a:t>
                  </a:r>
                  <a:r>
                    <a:rPr lang="en-US" sz="2400" b="1" dirty="0"/>
                    <a:t>] </a:t>
                  </a:r>
                  <a:r>
                    <a:rPr lang="en-US" sz="2400" b="1" dirty="0" smtClean="0"/>
                    <a:t>}</a:t>
                  </a:r>
                  <a:endParaRPr lang="en-US" sz="2400" b="1" dirty="0"/>
                </a:p>
              </p:txBody>
            </p:sp>
          </p:grpSp>
          <p:sp>
            <p:nvSpPr>
              <p:cNvPr id="56" name="TextBox 55"/>
              <p:cNvSpPr txBox="1"/>
              <p:nvPr/>
            </p:nvSpPr>
            <p:spPr>
              <a:xfrm>
                <a:off x="1521469" y="4893276"/>
                <a:ext cx="517394" cy="253916"/>
              </a:xfrm>
              <a:prstGeom prst="rect">
                <a:avLst/>
              </a:prstGeom>
              <a:noFill/>
            </p:spPr>
            <p:txBody>
              <a:bodyPr wrap="square" rtlCol="0">
                <a:spAutoFit/>
              </a:bodyPr>
              <a:lstStyle/>
              <a:p>
                <a:pPr algn="ctr"/>
                <a:r>
                  <a:rPr lang="en-US" sz="1050" b="1" dirty="0" smtClean="0"/>
                  <a:t>Total</a:t>
                </a:r>
                <a:endParaRPr lang="en-US" sz="1050" b="1" dirty="0"/>
              </a:p>
            </p:txBody>
          </p:sp>
        </p:grpSp>
        <p:grpSp>
          <p:nvGrpSpPr>
            <p:cNvPr id="7" name="Group 71"/>
            <p:cNvGrpSpPr/>
            <p:nvPr/>
          </p:nvGrpSpPr>
          <p:grpSpPr>
            <a:xfrm>
              <a:off x="720795" y="2920515"/>
              <a:ext cx="7699235" cy="923330"/>
              <a:chOff x="720795" y="2579730"/>
              <a:chExt cx="7699235" cy="923330"/>
            </a:xfrm>
          </p:grpSpPr>
          <p:grpSp>
            <p:nvGrpSpPr>
              <p:cNvPr id="8" name="Group 52"/>
              <p:cNvGrpSpPr/>
              <p:nvPr/>
            </p:nvGrpSpPr>
            <p:grpSpPr>
              <a:xfrm>
                <a:off x="720795" y="2579730"/>
                <a:ext cx="7699235" cy="923330"/>
                <a:chOff x="720795" y="2579730"/>
                <a:chExt cx="7699235" cy="923330"/>
              </a:xfrm>
            </p:grpSpPr>
            <p:sp>
              <p:nvSpPr>
                <p:cNvPr id="43" name="TextBox 46"/>
                <p:cNvSpPr txBox="1">
                  <a:spLocks noChangeArrowheads="1"/>
                </p:cNvSpPr>
                <p:nvPr/>
              </p:nvSpPr>
              <p:spPr bwMode="auto">
                <a:xfrm>
                  <a:off x="720795" y="2579730"/>
                  <a:ext cx="7699235" cy="923330"/>
                </a:xfrm>
                <a:prstGeom prst="rect">
                  <a:avLst/>
                </a:prstGeom>
                <a:gradFill flip="none" rotWithShape="1">
                  <a:gsLst>
                    <a:gs pos="0">
                      <a:srgbClr val="FFABAB">
                        <a:shade val="30000"/>
                        <a:satMod val="115000"/>
                      </a:srgbClr>
                    </a:gs>
                    <a:gs pos="50000">
                      <a:srgbClr val="FFABAB">
                        <a:shade val="67500"/>
                        <a:satMod val="115000"/>
                      </a:srgbClr>
                    </a:gs>
                    <a:gs pos="100000">
                      <a:srgbClr val="FFABAB">
                        <a:shade val="100000"/>
                        <a:satMod val="115000"/>
                      </a:srgbClr>
                    </a:gs>
                  </a:gsLst>
                  <a:lin ang="2700000" scaled="1"/>
                  <a:tileRect/>
                </a:gradFill>
                <a:ln w="38100">
                  <a:solidFill>
                    <a:schemeClr val="tx1"/>
                  </a:solidFill>
                  <a:miter lim="800000"/>
                  <a:headEnd/>
                  <a:tailEnd/>
                </a:ln>
              </p:spPr>
              <p:txBody>
                <a:bodyPr wrap="square">
                  <a:spAutoFit/>
                </a:bodyPr>
                <a:lstStyle/>
                <a:p>
                  <a:r>
                    <a:rPr lang="en-US" dirty="0" smtClean="0"/>
                    <a:t>Total P</a:t>
                  </a:r>
                  <a:r>
                    <a:rPr lang="en-US" baseline="-25000" dirty="0" smtClean="0"/>
                    <a:t>K</a:t>
                  </a:r>
                  <a:r>
                    <a:rPr lang="en-US" dirty="0" smtClean="0"/>
                    <a:t> for an n-shot ballistic volley:</a:t>
                  </a:r>
                </a:p>
                <a:p>
                  <a:pPr algn="ctr"/>
                  <a:endParaRPr lang="en-US" b="1" dirty="0" smtClean="0"/>
                </a:p>
                <a:p>
                  <a:pPr algn="ctr"/>
                  <a:endParaRPr lang="en-US" b="1" dirty="0"/>
                </a:p>
              </p:txBody>
            </p:sp>
            <p:sp>
              <p:nvSpPr>
                <p:cNvPr id="39" name="TextBox 30"/>
                <p:cNvSpPr txBox="1">
                  <a:spLocks noChangeArrowheads="1"/>
                </p:cNvSpPr>
                <p:nvPr/>
              </p:nvSpPr>
              <p:spPr bwMode="auto">
                <a:xfrm>
                  <a:off x="1171084" y="2961190"/>
                  <a:ext cx="6798656" cy="415498"/>
                </a:xfrm>
                <a:prstGeom prst="rect">
                  <a:avLst/>
                </a:prstGeom>
                <a:noFill/>
                <a:ln w="19050">
                  <a:noFill/>
                  <a:miter lim="800000"/>
                  <a:headEnd/>
                  <a:tailEnd/>
                </a:ln>
              </p:spPr>
              <p:txBody>
                <a:bodyPr wrap="none" tIns="0">
                  <a:spAutoFit/>
                </a:bodyPr>
                <a:lstStyle/>
                <a:p>
                  <a:pPr marL="171450" indent="-171450" algn="ctr"/>
                  <a:r>
                    <a:rPr lang="en-US" sz="2400" b="1" dirty="0" smtClean="0"/>
                    <a:t>P</a:t>
                  </a:r>
                  <a:r>
                    <a:rPr lang="en-US" sz="2400" b="1" baseline="-25000" dirty="0" smtClean="0"/>
                    <a:t>K     </a:t>
                  </a:r>
                  <a:r>
                    <a:rPr lang="en-US" sz="2400" b="1" dirty="0" smtClean="0"/>
                    <a:t> </a:t>
                  </a:r>
                  <a:r>
                    <a:rPr lang="en-US" sz="2400" b="1" dirty="0"/>
                    <a:t>= 1 – { [1 – </a:t>
                  </a:r>
                  <a:r>
                    <a:rPr lang="en-US" sz="2400" b="1" dirty="0" smtClean="0"/>
                    <a:t>P</a:t>
                  </a:r>
                  <a:r>
                    <a:rPr lang="en-US" sz="2400" b="1" baseline="-25000" dirty="0" smtClean="0"/>
                    <a:t>K1</a:t>
                  </a:r>
                  <a:r>
                    <a:rPr lang="en-US" sz="2400" b="1" dirty="0"/>
                    <a:t>] x [1 – </a:t>
                  </a:r>
                  <a:r>
                    <a:rPr lang="en-US" sz="2400" b="1" dirty="0" smtClean="0"/>
                    <a:t>P</a:t>
                  </a:r>
                  <a:r>
                    <a:rPr lang="en-US" sz="2400" b="1" baseline="-25000" dirty="0" smtClean="0"/>
                    <a:t>K2</a:t>
                  </a:r>
                  <a:r>
                    <a:rPr lang="en-US" sz="2400" b="1" dirty="0"/>
                    <a:t>] x . . . [1 – </a:t>
                  </a:r>
                  <a:r>
                    <a:rPr lang="en-US" sz="2400" b="1" dirty="0" smtClean="0"/>
                    <a:t>P</a:t>
                  </a:r>
                  <a:r>
                    <a:rPr lang="en-US" sz="2400" b="1" baseline="-25000" dirty="0" smtClean="0"/>
                    <a:t>Kn</a:t>
                  </a:r>
                  <a:r>
                    <a:rPr lang="en-US" sz="2400" b="1" dirty="0"/>
                    <a:t>] </a:t>
                  </a:r>
                  <a:r>
                    <a:rPr lang="en-US" sz="2400" b="1" dirty="0" smtClean="0"/>
                    <a:t>}</a:t>
                  </a:r>
                  <a:endParaRPr lang="en-US" sz="2400" b="1" dirty="0"/>
                </a:p>
              </p:txBody>
            </p:sp>
          </p:grpSp>
          <p:sp>
            <p:nvSpPr>
              <p:cNvPr id="61" name="TextBox 60"/>
              <p:cNvSpPr txBox="1"/>
              <p:nvPr/>
            </p:nvSpPr>
            <p:spPr>
              <a:xfrm>
                <a:off x="1519414" y="3148913"/>
                <a:ext cx="517394" cy="253916"/>
              </a:xfrm>
              <a:prstGeom prst="rect">
                <a:avLst/>
              </a:prstGeom>
              <a:noFill/>
            </p:spPr>
            <p:txBody>
              <a:bodyPr wrap="square" rtlCol="0">
                <a:spAutoFit/>
              </a:bodyPr>
              <a:lstStyle/>
              <a:p>
                <a:pPr algn="ctr"/>
                <a:r>
                  <a:rPr lang="en-US" sz="1050" b="1" dirty="0" smtClean="0"/>
                  <a:t>Total</a:t>
                </a:r>
                <a:endParaRPr lang="en-US" sz="1050" b="1" dirty="0"/>
              </a:p>
            </p:txBody>
          </p:sp>
        </p:grpSp>
        <p:sp>
          <p:nvSpPr>
            <p:cNvPr id="2" name="TextBox 1"/>
            <p:cNvSpPr txBox="1"/>
            <p:nvPr/>
          </p:nvSpPr>
          <p:spPr>
            <a:xfrm>
              <a:off x="2746683" y="2545506"/>
              <a:ext cx="3669683" cy="369332"/>
            </a:xfrm>
            <a:prstGeom prst="rect">
              <a:avLst/>
            </a:prstGeom>
            <a:gradFill flip="none" rotWithShape="1">
              <a:gsLst>
                <a:gs pos="0">
                  <a:srgbClr val="FFABAB">
                    <a:shade val="30000"/>
                    <a:satMod val="115000"/>
                  </a:srgbClr>
                </a:gs>
                <a:gs pos="50000">
                  <a:srgbClr val="FFABAB">
                    <a:shade val="67500"/>
                    <a:satMod val="115000"/>
                  </a:srgbClr>
                </a:gs>
                <a:gs pos="100000">
                  <a:srgbClr val="FFABAB">
                    <a:shade val="100000"/>
                    <a:satMod val="115000"/>
                  </a:srgbClr>
                </a:gs>
              </a:gsLst>
              <a:lin ang="2700000" scaled="1"/>
              <a:tileRect/>
            </a:gradFill>
            <a:ln w="19050">
              <a:solidFill>
                <a:schemeClr val="tx1"/>
              </a:solidFill>
            </a:ln>
          </p:spPr>
          <p:txBody>
            <a:bodyPr wrap="square" rtlCol="0">
              <a:spAutoFit/>
            </a:bodyPr>
            <a:lstStyle/>
            <a:p>
              <a:pPr algn="ctr"/>
              <a:r>
                <a:rPr lang="en-US" dirty="0" smtClean="0"/>
                <a:t>Ballistic Vulnerability Example</a:t>
              </a:r>
              <a:endParaRPr lang="en-US" dirty="0"/>
            </a:p>
          </p:txBody>
        </p:sp>
        <p:sp>
          <p:nvSpPr>
            <p:cNvPr id="17" name="TextBox 16"/>
            <p:cNvSpPr txBox="1"/>
            <p:nvPr/>
          </p:nvSpPr>
          <p:spPr>
            <a:xfrm>
              <a:off x="2746683" y="4076496"/>
              <a:ext cx="3669683" cy="369332"/>
            </a:xfrm>
            <a:prstGeom prst="rect">
              <a:avLst/>
            </a:prstGeom>
            <a:gradFill flip="none" rotWithShape="1">
              <a:gsLst>
                <a:gs pos="0">
                  <a:srgbClr val="FFABAB">
                    <a:shade val="30000"/>
                    <a:satMod val="115000"/>
                  </a:srgbClr>
                </a:gs>
                <a:gs pos="50000">
                  <a:srgbClr val="FFABAB">
                    <a:shade val="67500"/>
                    <a:satMod val="115000"/>
                  </a:srgbClr>
                </a:gs>
                <a:gs pos="100000">
                  <a:srgbClr val="FFABAB">
                    <a:shade val="100000"/>
                    <a:satMod val="115000"/>
                  </a:srgbClr>
                </a:gs>
              </a:gsLst>
              <a:lin ang="2700000" scaled="1"/>
              <a:tileRect/>
            </a:gradFill>
            <a:ln w="19050">
              <a:solidFill>
                <a:schemeClr val="tx1"/>
              </a:solidFill>
            </a:ln>
          </p:spPr>
          <p:txBody>
            <a:bodyPr wrap="square" rtlCol="0">
              <a:spAutoFit/>
            </a:bodyPr>
            <a:lstStyle/>
            <a:p>
              <a:pPr algn="ctr"/>
              <a:r>
                <a:rPr lang="en-US" dirty="0" smtClean="0"/>
                <a:t>Survivability Example</a:t>
              </a:r>
              <a:endParaRPr lang="en-US" dirty="0"/>
            </a:p>
          </p:txBody>
        </p:sp>
      </p:grpSp>
      <p:sp>
        <p:nvSpPr>
          <p:cNvPr id="4" name="Rectangle 3"/>
          <p:cNvSpPr/>
          <p:nvPr/>
        </p:nvSpPr>
        <p:spPr bwMode="auto">
          <a:xfrm>
            <a:off x="618100" y="6140399"/>
            <a:ext cx="2014776" cy="515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2" name="TextBox 51"/>
          <p:cNvSpPr txBox="1"/>
          <p:nvPr/>
        </p:nvSpPr>
        <p:spPr>
          <a:xfrm>
            <a:off x="775493" y="5753100"/>
            <a:ext cx="7593013" cy="646331"/>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0800000" scaled="1"/>
            <a:tileRect/>
          </a:gradFill>
          <a:ln w="12700">
            <a:solidFill>
              <a:schemeClr val="tx1"/>
            </a:solidFill>
          </a:ln>
        </p:spPr>
        <p:txBody>
          <a:bodyPr wrap="square" rtlCol="0">
            <a:spAutoFit/>
          </a:bodyPr>
          <a:lstStyle/>
          <a:p>
            <a:pPr marL="55563" indent="-731520">
              <a:spcBef>
                <a:spcPts val="0"/>
              </a:spcBef>
              <a:defRPr/>
            </a:pPr>
            <a:r>
              <a:rPr lang="en-US" baseline="30000" dirty="0" smtClean="0"/>
              <a:t> ‡  </a:t>
            </a:r>
            <a:r>
              <a:rPr lang="en-US" kern="0" dirty="0" smtClean="0">
                <a:ea typeface="MS PGothic" pitchFamily="34" charset="-128"/>
              </a:rPr>
              <a:t>Caveat Emptor: The Survivor Sum Rule applies only when metrics are    both true probabilities </a:t>
            </a:r>
            <a:r>
              <a:rPr lang="en-US" u="sng" kern="0" dirty="0" smtClean="0">
                <a:ea typeface="MS PGothic" pitchFamily="34" charset="-128"/>
              </a:rPr>
              <a:t>and</a:t>
            </a:r>
            <a:r>
              <a:rPr lang="en-US" kern="0" dirty="0" smtClean="0">
                <a:ea typeface="MS PGothic" pitchFamily="34" charset="-128"/>
              </a:rPr>
              <a:t> independent!  Here, neither condition holds!  </a:t>
            </a:r>
            <a:endParaRPr lang="en-US" dirty="0"/>
          </a:p>
        </p:txBody>
      </p:sp>
    </p:spTree>
    <p:extLst>
      <p:ext uri="{BB962C8B-B14F-4D97-AF65-F5344CB8AC3E}">
        <p14:creationId xmlns="" xmlns:p14="http://schemas.microsoft.com/office/powerpoint/2010/main" val="2099085648"/>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400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666875" y="236538"/>
            <a:ext cx="5753100" cy="438150"/>
          </a:xfrm>
          <a:prstGeom prst="rect">
            <a:avLst/>
          </a:prstGeom>
          <a:solidFill>
            <a:schemeClr val="tx2"/>
          </a:solidFill>
        </p:spPr>
        <p:txBody>
          <a:bodyPr tIns="91440"/>
          <a:lstStyle/>
          <a:p>
            <a:pPr algn="ctr" eaLnBrk="0" hangingPunct="0">
              <a:lnSpc>
                <a:spcPct val="85000"/>
              </a:lnSpc>
              <a:defRPr/>
            </a:pPr>
            <a:r>
              <a:rPr lang="en-US" sz="2400" b="1" kern="0" dirty="0" smtClean="0">
                <a:solidFill>
                  <a:schemeClr val="bg1"/>
                </a:solidFill>
                <a:latin typeface="+mj-lt"/>
                <a:ea typeface="MS PGothic" pitchFamily="34" charset="-128"/>
                <a:cs typeface="+mj-cs"/>
              </a:rPr>
              <a:t>Towards a Solution</a:t>
            </a:r>
            <a:endParaRPr lang="en-US" sz="2400" b="1" kern="0" dirty="0">
              <a:solidFill>
                <a:schemeClr val="bg1"/>
              </a:solidFill>
              <a:latin typeface="+mj-lt"/>
              <a:ea typeface="MS PGothic" pitchFamily="34" charset="-128"/>
              <a:cs typeface="+mj-cs"/>
            </a:endParaRPr>
          </a:p>
        </p:txBody>
      </p:sp>
      <p:sp>
        <p:nvSpPr>
          <p:cNvPr id="17415" name="Rectangle 13"/>
          <p:cNvSpPr>
            <a:spLocks noChangeArrowheads="1"/>
          </p:cNvSpPr>
          <p:nvPr/>
        </p:nvSpPr>
        <p:spPr bwMode="auto">
          <a:xfrm>
            <a:off x="282971" y="5841264"/>
            <a:ext cx="8571708" cy="461665"/>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0800000" scaled="1"/>
            <a:tileRect/>
          </a:gradFill>
          <a:ln w="38100">
            <a:solidFill>
              <a:schemeClr val="tx1"/>
            </a:solidFill>
            <a:miter lim="800000"/>
            <a:headEnd/>
            <a:tailEnd/>
          </a:ln>
        </p:spPr>
        <p:txBody>
          <a:bodyPr wrap="square">
            <a:spAutoFit/>
          </a:bodyPr>
          <a:lstStyle/>
          <a:p>
            <a:pPr algn="ctr"/>
            <a:r>
              <a:rPr lang="en-US" sz="2400" dirty="0" smtClean="0"/>
              <a:t>Everyone is entitled to his own opinions, but not his own facts!  </a:t>
            </a:r>
            <a:endParaRPr lang="en-US" sz="2400" dirty="0"/>
          </a:p>
        </p:txBody>
      </p:sp>
      <p:sp>
        <p:nvSpPr>
          <p:cNvPr id="4" name="Rectangle 3"/>
          <p:cNvSpPr/>
          <p:nvPr/>
        </p:nvSpPr>
        <p:spPr>
          <a:xfrm>
            <a:off x="559593" y="1072039"/>
            <a:ext cx="8018463" cy="4185761"/>
          </a:xfrm>
          <a:prstGeom prst="rect">
            <a:avLst/>
          </a:prstGeom>
          <a:noFill/>
        </p:spPr>
        <p:txBody>
          <a:bodyPr>
            <a:spAutoFit/>
          </a:bodyPr>
          <a:lstStyle/>
          <a:p>
            <a:pPr marL="342900" indent="-342900">
              <a:spcAft>
                <a:spcPts val="1200"/>
              </a:spcAft>
              <a:buFont typeface="Wingdings" pitchFamily="2" charset="2"/>
              <a:buChar char="§"/>
              <a:defRPr/>
            </a:pPr>
            <a:r>
              <a:rPr lang="en-US" sz="2400" dirty="0" smtClean="0">
                <a:ea typeface="MS PGothic" pitchFamily="34" charset="-128"/>
                <a:cs typeface="+mn-cs"/>
              </a:rPr>
              <a:t>This requires Defense-wide framework, language, and processes </a:t>
            </a:r>
            <a:r>
              <a:rPr lang="en-US" sz="2400" u="sng" dirty="0" smtClean="0">
                <a:ea typeface="MS PGothic" pitchFamily="34" charset="-128"/>
                <a:cs typeface="+mn-cs"/>
              </a:rPr>
              <a:t>common</a:t>
            </a:r>
            <a:r>
              <a:rPr lang="en-US" sz="2400" dirty="0" smtClean="0">
                <a:ea typeface="MS PGothic" pitchFamily="34" charset="-128"/>
                <a:cs typeface="+mn-cs"/>
              </a:rPr>
              <a:t> to and shared by all participants</a:t>
            </a:r>
            <a:endParaRPr lang="en-US" sz="2400" dirty="0">
              <a:ea typeface="MS PGothic" pitchFamily="34" charset="-128"/>
              <a:cs typeface="+mn-cs"/>
            </a:endParaRPr>
          </a:p>
          <a:p>
            <a:pPr marL="342900" indent="-342900">
              <a:spcAft>
                <a:spcPts val="1200"/>
              </a:spcAft>
              <a:buFont typeface="Wingdings" pitchFamily="2" charset="2"/>
              <a:buChar char="§"/>
              <a:defRPr/>
            </a:pPr>
            <a:r>
              <a:rPr lang="en-US" sz="2400" dirty="0" smtClean="0">
                <a:ea typeface="MS PGothic" pitchFamily="34" charset="-128"/>
                <a:cs typeface="+mn-cs"/>
              </a:rPr>
              <a:t>Establish the </a:t>
            </a:r>
            <a:r>
              <a:rPr lang="en-US" sz="2400" u="sng" dirty="0" smtClean="0">
                <a:ea typeface="MS PGothic" pitchFamily="34" charset="-128"/>
                <a:cs typeface="+mn-cs"/>
              </a:rPr>
              <a:t>pieces</a:t>
            </a:r>
            <a:r>
              <a:rPr lang="en-US" sz="2400" dirty="0" smtClean="0">
                <a:ea typeface="MS PGothic" pitchFamily="34" charset="-128"/>
                <a:cs typeface="+mn-cs"/>
              </a:rPr>
              <a:t> and </a:t>
            </a:r>
            <a:r>
              <a:rPr lang="en-US" sz="2400" dirty="0">
                <a:ea typeface="MS PGothic" pitchFamily="34" charset="-128"/>
                <a:cs typeface="+mn-cs"/>
              </a:rPr>
              <a:t>how </a:t>
            </a:r>
            <a:r>
              <a:rPr lang="en-US" sz="2400" dirty="0" smtClean="0">
                <a:ea typeface="MS PGothic" pitchFamily="34" charset="-128"/>
                <a:cs typeface="+mn-cs"/>
              </a:rPr>
              <a:t>they </a:t>
            </a:r>
            <a:r>
              <a:rPr lang="en-US" sz="2400" u="sng" dirty="0">
                <a:ea typeface="MS PGothic" pitchFamily="34" charset="-128"/>
                <a:cs typeface="+mn-cs"/>
              </a:rPr>
              <a:t>fit</a:t>
            </a:r>
            <a:r>
              <a:rPr lang="en-US" sz="2400" dirty="0">
                <a:ea typeface="MS PGothic" pitchFamily="34" charset="-128"/>
                <a:cs typeface="+mn-cs"/>
              </a:rPr>
              <a:t> </a:t>
            </a:r>
            <a:r>
              <a:rPr lang="en-US" sz="2400" dirty="0" smtClean="0">
                <a:ea typeface="MS PGothic" pitchFamily="34" charset="-128"/>
                <a:cs typeface="+mn-cs"/>
              </a:rPr>
              <a:t>together</a:t>
            </a:r>
          </a:p>
          <a:p>
            <a:pPr marL="342900" indent="-342900">
              <a:spcAft>
                <a:spcPts val="1200"/>
              </a:spcAft>
              <a:buFont typeface="Wingdings" pitchFamily="2" charset="2"/>
              <a:buChar char="§"/>
              <a:defRPr/>
            </a:pPr>
            <a:r>
              <a:rPr lang="en-US" sz="2400" dirty="0" smtClean="0">
                <a:ea typeface="MS PGothic" pitchFamily="34" charset="-128"/>
                <a:cs typeface="+mn-cs"/>
              </a:rPr>
              <a:t>Resolve</a:t>
            </a:r>
            <a:r>
              <a:rPr lang="en-US" sz="2400" dirty="0" smtClean="0">
                <a:ea typeface="MS PGothic" pitchFamily="34" charset="-128"/>
              </a:rPr>
              <a:t> semantics </a:t>
            </a:r>
            <a:r>
              <a:rPr lang="en-US" sz="2400" dirty="0">
                <a:ea typeface="MS PGothic" pitchFamily="34" charset="-128"/>
              </a:rPr>
              <a:t>and syntax </a:t>
            </a:r>
            <a:r>
              <a:rPr lang="en-US" sz="2400" dirty="0" smtClean="0">
                <a:ea typeface="MS PGothic" pitchFamily="34" charset="-128"/>
              </a:rPr>
              <a:t>issues</a:t>
            </a:r>
          </a:p>
          <a:p>
            <a:pPr marL="342900" indent="-342900">
              <a:spcAft>
                <a:spcPts val="1200"/>
              </a:spcAft>
              <a:buFont typeface="Wingdings" pitchFamily="2" charset="2"/>
              <a:buChar char="§"/>
              <a:defRPr/>
            </a:pPr>
            <a:r>
              <a:rPr lang="en-US" sz="2400" dirty="0" smtClean="0">
                <a:ea typeface="MS PGothic" pitchFamily="34" charset="-128"/>
                <a:cs typeface="+mn-cs"/>
              </a:rPr>
              <a:t>Since it’s about mission success, better start with the mission</a:t>
            </a:r>
          </a:p>
          <a:p>
            <a:pPr marL="342900" indent="-342900">
              <a:spcAft>
                <a:spcPts val="1200"/>
              </a:spcAft>
              <a:buFont typeface="Wingdings" pitchFamily="2" charset="2"/>
              <a:buChar char="§"/>
              <a:defRPr/>
            </a:pPr>
            <a:r>
              <a:rPr lang="en-US" sz="2400" dirty="0" smtClean="0">
                <a:ea typeface="MS PGothic" pitchFamily="34" charset="-128"/>
                <a:cs typeface="+mn-cs"/>
              </a:rPr>
              <a:t>Objective elements [facts!] are inherently quantifiable</a:t>
            </a:r>
          </a:p>
          <a:p>
            <a:pPr marL="342900" indent="-342900">
              <a:spcAft>
                <a:spcPts val="1200"/>
              </a:spcAft>
              <a:buFont typeface="Wingdings" pitchFamily="2" charset="2"/>
              <a:buChar char="§"/>
              <a:defRPr/>
            </a:pPr>
            <a:r>
              <a:rPr lang="en-US" sz="2400" dirty="0" smtClean="0">
                <a:ea typeface="MS PGothic" pitchFamily="34" charset="-128"/>
                <a:cs typeface="+mn-cs"/>
              </a:rPr>
              <a:t>Subjective elements [expert opinion!] must nevertheless </a:t>
            </a:r>
            <a:r>
              <a:rPr lang="en-US" sz="2400" dirty="0">
                <a:ea typeface="MS PGothic" pitchFamily="34" charset="-128"/>
                <a:cs typeface="+mn-cs"/>
              </a:rPr>
              <a:t>be </a:t>
            </a:r>
            <a:r>
              <a:rPr lang="en-US" sz="2400" dirty="0" smtClean="0">
                <a:ea typeface="MS PGothic" pitchFamily="34" charset="-128"/>
                <a:cs typeface="+mn-cs"/>
              </a:rPr>
              <a:t>framed quantitatively</a:t>
            </a:r>
          </a:p>
        </p:txBody>
      </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3001963"/>
            <a:ext cx="9144000" cy="3856037"/>
          </a:xfrm>
          <a:prstGeom prst="rect">
            <a:avLst/>
          </a:prstGeom>
          <a:gradFill rotWithShape="0">
            <a:gsLst>
              <a:gs pos="0">
                <a:srgbClr val="33CCFF"/>
              </a:gs>
              <a:gs pos="100000">
                <a:schemeClr val="bg1"/>
              </a:gs>
            </a:gsLst>
            <a:lin ang="5400000" scaled="1"/>
          </a:gradFill>
          <a:ln w="9525">
            <a:noFill/>
            <a:miter lim="800000"/>
            <a:headEnd/>
            <a:tailEnd/>
          </a:ln>
        </p:spPr>
        <p:txBody>
          <a:bodyPr wrap="none" anchor="ctr"/>
          <a:lstStyle/>
          <a:p>
            <a:pPr algn="ctr"/>
            <a:endParaRPr lang="en-US" dirty="0"/>
          </a:p>
        </p:txBody>
      </p:sp>
      <p:sp>
        <p:nvSpPr>
          <p:cNvPr id="45058" name="Rectangle 3"/>
          <p:cNvSpPr>
            <a:spLocks noChangeArrowheads="1"/>
          </p:cNvSpPr>
          <p:nvPr/>
        </p:nvSpPr>
        <p:spPr bwMode="auto">
          <a:xfrm>
            <a:off x="0" y="6178"/>
            <a:ext cx="9144000" cy="2995613"/>
          </a:xfrm>
          <a:prstGeom prst="rect">
            <a:avLst/>
          </a:prstGeom>
          <a:gradFill rotWithShape="0">
            <a:gsLst>
              <a:gs pos="0">
                <a:srgbClr val="9900FF"/>
              </a:gs>
              <a:gs pos="100000">
                <a:srgbClr val="33CCFF"/>
              </a:gs>
            </a:gsLst>
            <a:lin ang="5400000" scaled="1"/>
          </a:gradFill>
          <a:ln w="9525">
            <a:noFill/>
            <a:miter lim="800000"/>
            <a:headEnd/>
            <a:tailEnd/>
          </a:ln>
        </p:spPr>
        <p:txBody>
          <a:bodyPr wrap="none" anchor="ctr"/>
          <a:lstStyle/>
          <a:p>
            <a:pPr algn="ctr"/>
            <a:endParaRPr lang="en-US" dirty="0"/>
          </a:p>
        </p:txBody>
      </p:sp>
      <p:sp>
        <p:nvSpPr>
          <p:cNvPr id="45064" name="Line 27"/>
          <p:cNvSpPr>
            <a:spLocks noChangeShapeType="1"/>
          </p:cNvSpPr>
          <p:nvPr/>
        </p:nvSpPr>
        <p:spPr bwMode="auto">
          <a:xfrm>
            <a:off x="244475" y="1619250"/>
            <a:ext cx="8632825" cy="20638"/>
          </a:xfrm>
          <a:prstGeom prst="line">
            <a:avLst/>
          </a:prstGeom>
          <a:noFill/>
          <a:ln w="28575">
            <a:solidFill>
              <a:schemeClr val="accent2"/>
            </a:solidFill>
            <a:prstDash val="sysDot"/>
            <a:round/>
            <a:headEnd/>
            <a:tailEnd/>
          </a:ln>
        </p:spPr>
        <p:txBody>
          <a:bodyPr wrap="none" anchor="ctr"/>
          <a:lstStyle/>
          <a:p>
            <a:endParaRPr lang="en-US" dirty="0"/>
          </a:p>
        </p:txBody>
      </p:sp>
      <p:sp>
        <p:nvSpPr>
          <p:cNvPr id="45065" name="Line 28"/>
          <p:cNvSpPr>
            <a:spLocks noChangeShapeType="1"/>
          </p:cNvSpPr>
          <p:nvPr/>
        </p:nvSpPr>
        <p:spPr bwMode="auto">
          <a:xfrm>
            <a:off x="244475" y="2813050"/>
            <a:ext cx="8632825" cy="0"/>
          </a:xfrm>
          <a:prstGeom prst="line">
            <a:avLst/>
          </a:prstGeom>
          <a:noFill/>
          <a:ln w="28575">
            <a:solidFill>
              <a:schemeClr val="accent2"/>
            </a:solidFill>
            <a:prstDash val="sysDot"/>
            <a:round/>
            <a:headEnd/>
            <a:tailEnd/>
          </a:ln>
        </p:spPr>
        <p:txBody>
          <a:bodyPr wrap="none" anchor="ctr"/>
          <a:lstStyle/>
          <a:p>
            <a:endParaRPr lang="en-US" dirty="0"/>
          </a:p>
        </p:txBody>
      </p:sp>
      <p:sp>
        <p:nvSpPr>
          <p:cNvPr id="45066" name="Line 29"/>
          <p:cNvSpPr>
            <a:spLocks noChangeShapeType="1"/>
          </p:cNvSpPr>
          <p:nvPr/>
        </p:nvSpPr>
        <p:spPr bwMode="auto">
          <a:xfrm>
            <a:off x="225425" y="3919538"/>
            <a:ext cx="8667750" cy="0"/>
          </a:xfrm>
          <a:prstGeom prst="line">
            <a:avLst/>
          </a:prstGeom>
          <a:noFill/>
          <a:ln w="28575">
            <a:solidFill>
              <a:schemeClr val="accent2"/>
            </a:solidFill>
            <a:prstDash val="sysDot"/>
            <a:round/>
            <a:headEnd/>
            <a:tailEnd/>
          </a:ln>
        </p:spPr>
        <p:txBody>
          <a:bodyPr wrap="none" anchor="ctr"/>
          <a:lstStyle/>
          <a:p>
            <a:endParaRPr lang="en-US" dirty="0"/>
          </a:p>
        </p:txBody>
      </p:sp>
      <p:grpSp>
        <p:nvGrpSpPr>
          <p:cNvPr id="2" name="Group 113"/>
          <p:cNvGrpSpPr/>
          <p:nvPr/>
        </p:nvGrpSpPr>
        <p:grpSpPr>
          <a:xfrm>
            <a:off x="1417638" y="566738"/>
            <a:ext cx="7418387" cy="4859339"/>
            <a:chOff x="1417638" y="566738"/>
            <a:chExt cx="7418387" cy="4859339"/>
          </a:xfrm>
        </p:grpSpPr>
        <p:grpSp>
          <p:nvGrpSpPr>
            <p:cNvPr id="3" name="Group 8"/>
            <p:cNvGrpSpPr>
              <a:grpSpLocks/>
            </p:cNvGrpSpPr>
            <p:nvPr/>
          </p:nvGrpSpPr>
          <p:grpSpPr bwMode="auto">
            <a:xfrm>
              <a:off x="4149725" y="1885950"/>
              <a:ext cx="4686300" cy="839788"/>
              <a:chOff x="2614" y="1188"/>
              <a:chExt cx="2952" cy="529"/>
            </a:xfrm>
          </p:grpSpPr>
          <p:grpSp>
            <p:nvGrpSpPr>
              <p:cNvPr id="4" name="Group 9"/>
              <p:cNvGrpSpPr>
                <a:grpSpLocks/>
              </p:cNvGrpSpPr>
              <p:nvPr/>
            </p:nvGrpSpPr>
            <p:grpSpPr bwMode="auto">
              <a:xfrm>
                <a:off x="2614" y="1188"/>
                <a:ext cx="570" cy="518"/>
                <a:chOff x="2047" y="1188"/>
                <a:chExt cx="570" cy="518"/>
              </a:xfrm>
            </p:grpSpPr>
            <p:sp>
              <p:nvSpPr>
                <p:cNvPr id="45165" name="Rectangle 10"/>
                <p:cNvSpPr>
                  <a:spLocks noChangeAspect="1" noChangeArrowheads="1"/>
                </p:cNvSpPr>
                <p:nvPr/>
              </p:nvSpPr>
              <p:spPr bwMode="auto">
                <a:xfrm>
                  <a:off x="2070" y="1188"/>
                  <a:ext cx="547" cy="487"/>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sz="800" dirty="0">
                    <a:latin typeface="Times New Roman" pitchFamily="18" charset="0"/>
                  </a:endParaRPr>
                </a:p>
              </p:txBody>
            </p:sp>
            <p:sp>
              <p:nvSpPr>
                <p:cNvPr id="45166" name="Rectangle 11"/>
                <p:cNvSpPr>
                  <a:spLocks noChangeAspect="1" noChangeArrowheads="1"/>
                </p:cNvSpPr>
                <p:nvPr/>
              </p:nvSpPr>
              <p:spPr bwMode="auto">
                <a:xfrm>
                  <a:off x="2128" y="1217"/>
                  <a:ext cx="430" cy="379"/>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 Foster Alliance</a:t>
                  </a:r>
                </a:p>
                <a:p>
                  <a:pPr algn="ctr" eaLnBrk="0" hangingPunct="0"/>
                  <a:r>
                    <a:rPr lang="en-US" sz="800" dirty="0">
                      <a:latin typeface="Times New Roman" pitchFamily="18" charset="0"/>
                    </a:rPr>
                    <a:t>and Regional</a:t>
                  </a:r>
                </a:p>
                <a:p>
                  <a:pPr algn="ctr" eaLnBrk="0" hangingPunct="0"/>
                  <a:r>
                    <a:rPr lang="en-US" sz="800" dirty="0">
                      <a:latin typeface="Times New Roman" pitchFamily="18" charset="0"/>
                    </a:rPr>
                    <a:t>Relations and</a:t>
                  </a:r>
                </a:p>
                <a:p>
                  <a:pPr algn="ctr" eaLnBrk="0" hangingPunct="0"/>
                  <a:r>
                    <a:rPr lang="en-US" sz="800" dirty="0">
                      <a:latin typeface="Times New Roman" pitchFamily="18" charset="0"/>
                    </a:rPr>
                    <a:t>Security</a:t>
                  </a:r>
                </a:p>
                <a:p>
                  <a:pPr algn="ctr" eaLnBrk="0" hangingPunct="0"/>
                  <a:r>
                    <a:rPr lang="en-US" sz="800" dirty="0">
                      <a:latin typeface="Times New Roman" pitchFamily="18" charset="0"/>
                    </a:rPr>
                    <a:t>Arrangements</a:t>
                  </a:r>
                </a:p>
              </p:txBody>
            </p:sp>
            <p:sp>
              <p:nvSpPr>
                <p:cNvPr id="45167" name="Text Box 12"/>
                <p:cNvSpPr txBox="1">
                  <a:spLocks noChangeAspect="1" noChangeArrowheads="1"/>
                </p:cNvSpPr>
                <p:nvPr/>
              </p:nvSpPr>
              <p:spPr bwMode="auto">
                <a:xfrm>
                  <a:off x="2047" y="1571"/>
                  <a:ext cx="287"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8.1</a:t>
                  </a:r>
                </a:p>
              </p:txBody>
            </p:sp>
          </p:grpSp>
          <p:sp>
            <p:nvSpPr>
              <p:cNvPr id="45151" name="Rectangle 13"/>
              <p:cNvSpPr>
                <a:spLocks noChangeAspect="1" noChangeArrowheads="1"/>
              </p:cNvSpPr>
              <p:nvPr/>
            </p:nvSpPr>
            <p:spPr bwMode="auto">
              <a:xfrm>
                <a:off x="4181" y="1196"/>
                <a:ext cx="559" cy="491"/>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52" name="Rectangle 14"/>
              <p:cNvSpPr>
                <a:spLocks noChangeAspect="1" noChangeArrowheads="1"/>
              </p:cNvSpPr>
              <p:nvPr/>
            </p:nvSpPr>
            <p:spPr bwMode="auto">
              <a:xfrm>
                <a:off x="4217" y="1226"/>
                <a:ext cx="483" cy="387"/>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Cooperate With</a:t>
                </a:r>
              </a:p>
              <a:p>
                <a:pPr algn="ctr" eaLnBrk="0" hangingPunct="0"/>
                <a:r>
                  <a:rPr lang="en-US" sz="800" dirty="0">
                    <a:latin typeface="Times New Roman" pitchFamily="18" charset="0"/>
                  </a:rPr>
                  <a:t>and Support</a:t>
                </a:r>
              </a:p>
              <a:p>
                <a:pPr algn="ctr" eaLnBrk="0" hangingPunct="0"/>
                <a:r>
                  <a:rPr lang="en-US" sz="800" dirty="0">
                    <a:latin typeface="Times New Roman" pitchFamily="18" charset="0"/>
                  </a:rPr>
                  <a:t>Nongovernmental</a:t>
                </a:r>
              </a:p>
              <a:p>
                <a:pPr algn="ctr" eaLnBrk="0" hangingPunct="0"/>
                <a:r>
                  <a:rPr lang="en-US" sz="800" dirty="0">
                    <a:latin typeface="Times New Roman" pitchFamily="18" charset="0"/>
                  </a:rPr>
                  <a:t>Organizations </a:t>
                </a:r>
              </a:p>
              <a:p>
                <a:pPr algn="ctr" eaLnBrk="0" hangingPunct="0"/>
                <a:r>
                  <a:rPr lang="en-US" sz="800" dirty="0">
                    <a:latin typeface="Times New Roman" pitchFamily="18" charset="0"/>
                  </a:rPr>
                  <a:t>(NGOs) in Theater</a:t>
                </a:r>
              </a:p>
            </p:txBody>
          </p:sp>
          <p:sp>
            <p:nvSpPr>
              <p:cNvPr id="45153" name="Text Box 15"/>
              <p:cNvSpPr txBox="1">
                <a:spLocks noChangeAspect="1" noChangeArrowheads="1"/>
              </p:cNvSpPr>
              <p:nvPr/>
            </p:nvSpPr>
            <p:spPr bwMode="auto">
              <a:xfrm>
                <a:off x="4164" y="1578"/>
                <a:ext cx="367"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8.2.11</a:t>
                </a:r>
              </a:p>
            </p:txBody>
          </p:sp>
          <p:grpSp>
            <p:nvGrpSpPr>
              <p:cNvPr id="5" name="Group 16"/>
              <p:cNvGrpSpPr>
                <a:grpSpLocks/>
              </p:cNvGrpSpPr>
              <p:nvPr/>
            </p:nvGrpSpPr>
            <p:grpSpPr bwMode="auto">
              <a:xfrm>
                <a:off x="4964" y="1192"/>
                <a:ext cx="602" cy="525"/>
                <a:chOff x="4397" y="1192"/>
                <a:chExt cx="602" cy="525"/>
              </a:xfrm>
            </p:grpSpPr>
            <p:sp>
              <p:nvSpPr>
                <p:cNvPr id="45162" name="Rectangle 17"/>
                <p:cNvSpPr>
                  <a:spLocks noChangeAspect="1" noChangeArrowheads="1"/>
                </p:cNvSpPr>
                <p:nvPr/>
              </p:nvSpPr>
              <p:spPr bwMode="auto">
                <a:xfrm>
                  <a:off x="4416" y="1192"/>
                  <a:ext cx="583" cy="495"/>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63" name="Rectangle 18"/>
                <p:cNvSpPr>
                  <a:spLocks noChangeAspect="1" noChangeArrowheads="1"/>
                </p:cNvSpPr>
                <p:nvPr/>
              </p:nvSpPr>
              <p:spPr bwMode="auto">
                <a:xfrm>
                  <a:off x="4457" y="1232"/>
                  <a:ext cx="500" cy="382"/>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Cooperate With</a:t>
                  </a:r>
                </a:p>
                <a:p>
                  <a:pPr algn="ctr" eaLnBrk="0" hangingPunct="0"/>
                  <a:r>
                    <a:rPr lang="en-US" sz="800" dirty="0">
                      <a:latin typeface="Times New Roman" pitchFamily="18" charset="0"/>
                    </a:rPr>
                    <a:t>and Support</a:t>
                  </a:r>
                </a:p>
                <a:p>
                  <a:pPr algn="ctr" eaLnBrk="0" hangingPunct="0"/>
                  <a:r>
                    <a:rPr lang="en-US" sz="800" dirty="0">
                      <a:latin typeface="Times New Roman" pitchFamily="18" charset="0"/>
                    </a:rPr>
                    <a:t>Private Voluntary</a:t>
                  </a:r>
                </a:p>
                <a:p>
                  <a:pPr algn="ctr" eaLnBrk="0" hangingPunct="0"/>
                  <a:r>
                    <a:rPr lang="en-US" sz="800" dirty="0">
                      <a:latin typeface="Times New Roman" pitchFamily="18" charset="0"/>
                    </a:rPr>
                    <a:t>Organizations </a:t>
                  </a:r>
                </a:p>
                <a:p>
                  <a:pPr algn="ctr" eaLnBrk="0" hangingPunct="0"/>
                  <a:r>
                    <a:rPr lang="en-US" sz="800" dirty="0">
                      <a:latin typeface="Times New Roman" pitchFamily="18" charset="0"/>
                    </a:rPr>
                    <a:t>(PVOs) in Theater</a:t>
                  </a:r>
                </a:p>
              </p:txBody>
            </p:sp>
            <p:sp>
              <p:nvSpPr>
                <p:cNvPr id="45164" name="Text Box 19"/>
                <p:cNvSpPr txBox="1">
                  <a:spLocks noChangeAspect="1" noChangeArrowheads="1"/>
                </p:cNvSpPr>
                <p:nvPr/>
              </p:nvSpPr>
              <p:spPr bwMode="auto">
                <a:xfrm>
                  <a:off x="4397" y="1582"/>
                  <a:ext cx="367"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8.2.12</a:t>
                  </a:r>
                </a:p>
              </p:txBody>
            </p:sp>
          </p:grpSp>
          <p:grpSp>
            <p:nvGrpSpPr>
              <p:cNvPr id="6" name="Group 20"/>
              <p:cNvGrpSpPr>
                <a:grpSpLocks/>
              </p:cNvGrpSpPr>
              <p:nvPr/>
            </p:nvGrpSpPr>
            <p:grpSpPr bwMode="auto">
              <a:xfrm>
                <a:off x="3402" y="1196"/>
                <a:ext cx="570" cy="508"/>
                <a:chOff x="2839" y="1196"/>
                <a:chExt cx="570" cy="508"/>
              </a:xfrm>
            </p:grpSpPr>
            <p:sp>
              <p:nvSpPr>
                <p:cNvPr id="45159" name="Rectangle 21"/>
                <p:cNvSpPr>
                  <a:spLocks noChangeAspect="1" noChangeArrowheads="1"/>
                </p:cNvSpPr>
                <p:nvPr/>
              </p:nvSpPr>
              <p:spPr bwMode="auto">
                <a:xfrm>
                  <a:off x="2856" y="1196"/>
                  <a:ext cx="553" cy="48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60" name="Rectangle 22"/>
                <p:cNvSpPr>
                  <a:spLocks noChangeAspect="1" noChangeArrowheads="1"/>
                </p:cNvSpPr>
                <p:nvPr/>
              </p:nvSpPr>
              <p:spPr bwMode="auto">
                <a:xfrm>
                  <a:off x="2909" y="1258"/>
                  <a:ext cx="466" cy="333"/>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Coordinate</a:t>
                  </a:r>
                </a:p>
                <a:p>
                  <a:pPr algn="ctr" eaLnBrk="0" hangingPunct="0"/>
                  <a:r>
                    <a:rPr lang="en-US" sz="800" dirty="0">
                      <a:latin typeface="Times New Roman" pitchFamily="18" charset="0"/>
                    </a:rPr>
                    <a:t>Humanitarian and</a:t>
                  </a:r>
                </a:p>
                <a:p>
                  <a:pPr algn="ctr" eaLnBrk="0" hangingPunct="0"/>
                  <a:r>
                    <a:rPr lang="en-US" sz="800" dirty="0">
                      <a:latin typeface="Times New Roman" pitchFamily="18" charset="0"/>
                    </a:rPr>
                    <a:t>Civic Assistance</a:t>
                  </a:r>
                </a:p>
                <a:p>
                  <a:pPr algn="ctr" eaLnBrk="0" hangingPunct="0"/>
                  <a:r>
                    <a:rPr lang="en-US" sz="800" dirty="0">
                      <a:latin typeface="Times New Roman" pitchFamily="18" charset="0"/>
                    </a:rPr>
                    <a:t>Programs</a:t>
                  </a:r>
                </a:p>
              </p:txBody>
            </p:sp>
            <p:sp>
              <p:nvSpPr>
                <p:cNvPr id="45161" name="Text Box 23"/>
                <p:cNvSpPr txBox="1">
                  <a:spLocks noChangeAspect="1" noChangeArrowheads="1"/>
                </p:cNvSpPr>
                <p:nvPr/>
              </p:nvSpPr>
              <p:spPr bwMode="auto">
                <a:xfrm>
                  <a:off x="2839" y="1569"/>
                  <a:ext cx="335"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8.2.4</a:t>
                  </a:r>
                </a:p>
              </p:txBody>
            </p:sp>
          </p:grpSp>
          <p:sp>
            <p:nvSpPr>
              <p:cNvPr id="45156" name="Line 24"/>
              <p:cNvSpPr>
                <a:spLocks noChangeAspect="1" noChangeShapeType="1"/>
              </p:cNvSpPr>
              <p:nvPr/>
            </p:nvSpPr>
            <p:spPr bwMode="auto">
              <a:xfrm>
                <a:off x="3970" y="1428"/>
                <a:ext cx="205"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sp>
            <p:nvSpPr>
              <p:cNvPr id="45157" name="Line 25"/>
              <p:cNvSpPr>
                <a:spLocks noChangeAspect="1" noChangeShapeType="1"/>
              </p:cNvSpPr>
              <p:nvPr/>
            </p:nvSpPr>
            <p:spPr bwMode="auto">
              <a:xfrm>
                <a:off x="4743" y="1412"/>
                <a:ext cx="235"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sp>
            <p:nvSpPr>
              <p:cNvPr id="45158" name="Line 26"/>
              <p:cNvSpPr>
                <a:spLocks noChangeAspect="1" noChangeShapeType="1"/>
              </p:cNvSpPr>
              <p:nvPr/>
            </p:nvSpPr>
            <p:spPr bwMode="auto">
              <a:xfrm>
                <a:off x="3187" y="1415"/>
                <a:ext cx="226"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grpSp>
        <p:grpSp>
          <p:nvGrpSpPr>
            <p:cNvPr id="7" name="Group 30"/>
            <p:cNvGrpSpPr>
              <a:grpSpLocks/>
            </p:cNvGrpSpPr>
            <p:nvPr/>
          </p:nvGrpSpPr>
          <p:grpSpPr bwMode="auto">
            <a:xfrm>
              <a:off x="4621213" y="2659064"/>
              <a:ext cx="1541462" cy="2767013"/>
              <a:chOff x="2911" y="1675"/>
              <a:chExt cx="971" cy="1743"/>
            </a:xfrm>
          </p:grpSpPr>
          <p:cxnSp>
            <p:nvCxnSpPr>
              <p:cNvPr id="45138" name="AutoShape 31"/>
              <p:cNvCxnSpPr>
                <a:cxnSpLocks noChangeShapeType="1"/>
                <a:stCxn id="45144" idx="1"/>
                <a:endCxn id="45165" idx="2"/>
              </p:cNvCxnSpPr>
              <p:nvPr/>
            </p:nvCxnSpPr>
            <p:spPr bwMode="auto">
              <a:xfrm rot="10800000">
                <a:off x="2911" y="1675"/>
                <a:ext cx="331" cy="394"/>
              </a:xfrm>
              <a:prstGeom prst="bentConnector2">
                <a:avLst/>
              </a:prstGeom>
              <a:noFill/>
              <a:ln w="28575">
                <a:solidFill>
                  <a:schemeClr val="tx1"/>
                </a:solidFill>
                <a:miter lim="800000"/>
                <a:headEnd type="triangle" w="med" len="med"/>
                <a:tailEnd type="triangle" w="med" len="med"/>
              </a:ln>
            </p:spPr>
          </p:cxnSp>
          <p:grpSp>
            <p:nvGrpSpPr>
              <p:cNvPr id="8" name="Group 32"/>
              <p:cNvGrpSpPr>
                <a:grpSpLocks/>
              </p:cNvGrpSpPr>
              <p:nvPr/>
            </p:nvGrpSpPr>
            <p:grpSpPr bwMode="auto">
              <a:xfrm>
                <a:off x="3192" y="1826"/>
                <a:ext cx="690" cy="1592"/>
                <a:chOff x="3192" y="1826"/>
                <a:chExt cx="690" cy="1592"/>
              </a:xfrm>
            </p:grpSpPr>
            <p:sp>
              <p:nvSpPr>
                <p:cNvPr id="45140" name="Rectangle 33"/>
                <p:cNvSpPr>
                  <a:spLocks noChangeArrowheads="1"/>
                </p:cNvSpPr>
                <p:nvPr/>
              </p:nvSpPr>
              <p:spPr bwMode="auto">
                <a:xfrm>
                  <a:off x="3210" y="2568"/>
                  <a:ext cx="672" cy="528"/>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dirty="0">
                    <a:latin typeface="Times New Roman" pitchFamily="18" charset="0"/>
                  </a:endParaRPr>
                </a:p>
              </p:txBody>
            </p:sp>
            <p:sp>
              <p:nvSpPr>
                <p:cNvPr id="45141" name="Rectangle 34"/>
                <p:cNvSpPr>
                  <a:spLocks noChangeArrowheads="1"/>
                </p:cNvSpPr>
                <p:nvPr/>
              </p:nvSpPr>
              <p:spPr bwMode="auto">
                <a:xfrm>
                  <a:off x="3278" y="2620"/>
                  <a:ext cx="528" cy="384"/>
                </a:xfrm>
                <a:prstGeom prst="rect">
                  <a:avLst/>
                </a:prstGeom>
                <a:solidFill>
                  <a:schemeClr val="bg1"/>
                </a:solidFill>
                <a:ln w="9525">
                  <a:noFill/>
                  <a:miter lim="800000"/>
                  <a:headEnd/>
                  <a:tailEnd/>
                </a:ln>
              </p:spPr>
              <p:txBody>
                <a:bodyPr wrap="none" anchor="ctr"/>
                <a:lstStyle/>
                <a:p>
                  <a:pPr algn="ctr"/>
                  <a:endParaRPr lang="en-US" dirty="0"/>
                </a:p>
              </p:txBody>
            </p:sp>
            <p:sp>
              <p:nvSpPr>
                <p:cNvPr id="45142" name="Text Box 35"/>
                <p:cNvSpPr txBox="1">
                  <a:spLocks noChangeArrowheads="1"/>
                </p:cNvSpPr>
                <p:nvPr/>
              </p:nvSpPr>
              <p:spPr bwMode="auto">
                <a:xfrm>
                  <a:off x="3303" y="2642"/>
                  <a:ext cx="468" cy="289"/>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Concentrate </a:t>
                  </a:r>
                </a:p>
                <a:p>
                  <a:pPr eaLnBrk="0" hangingPunct="0"/>
                  <a:r>
                    <a:rPr lang="en-US" sz="800" dirty="0">
                      <a:latin typeface="Times New Roman" pitchFamily="18" charset="0"/>
                    </a:rPr>
                    <a:t>Tactical</a:t>
                  </a:r>
                </a:p>
                <a:p>
                  <a:pPr eaLnBrk="0" hangingPunct="0"/>
                  <a:r>
                    <a:rPr lang="en-US" sz="800" dirty="0">
                      <a:latin typeface="Times New Roman" pitchFamily="18" charset="0"/>
                    </a:rPr>
                    <a:t>Forces</a:t>
                  </a:r>
                </a:p>
              </p:txBody>
            </p:sp>
            <p:sp>
              <p:nvSpPr>
                <p:cNvPr id="45143" name="Text Box 36"/>
                <p:cNvSpPr txBox="1">
                  <a:spLocks noChangeArrowheads="1"/>
                </p:cNvSpPr>
                <p:nvPr/>
              </p:nvSpPr>
              <p:spPr bwMode="auto">
                <a:xfrm>
                  <a:off x="3192" y="2985"/>
                  <a:ext cx="389"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BTT 1.2.1</a:t>
                  </a:r>
                </a:p>
              </p:txBody>
            </p:sp>
            <p:sp>
              <p:nvSpPr>
                <p:cNvPr id="45144" name="Rectangle 37"/>
                <p:cNvSpPr>
                  <a:spLocks noChangeArrowheads="1"/>
                </p:cNvSpPr>
                <p:nvPr/>
              </p:nvSpPr>
              <p:spPr bwMode="auto">
                <a:xfrm>
                  <a:off x="3242" y="1826"/>
                  <a:ext cx="612" cy="486"/>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dirty="0">
                    <a:latin typeface="Times New Roman" pitchFamily="18" charset="0"/>
                  </a:endParaRPr>
                </a:p>
              </p:txBody>
            </p:sp>
            <p:sp>
              <p:nvSpPr>
                <p:cNvPr id="45145" name="Rectangle 38"/>
                <p:cNvSpPr>
                  <a:spLocks noChangeArrowheads="1"/>
                </p:cNvSpPr>
                <p:nvPr/>
              </p:nvSpPr>
              <p:spPr bwMode="auto">
                <a:xfrm>
                  <a:off x="3292" y="1890"/>
                  <a:ext cx="528" cy="354"/>
                </a:xfrm>
                <a:prstGeom prst="rect">
                  <a:avLst/>
                </a:prstGeom>
                <a:solidFill>
                  <a:schemeClr val="bg1"/>
                </a:solidFill>
                <a:ln w="9525">
                  <a:noFill/>
                  <a:miter lim="800000"/>
                  <a:headEnd/>
                  <a:tailEnd/>
                </a:ln>
              </p:spPr>
              <p:txBody>
                <a:bodyPr wrap="none" anchor="ctr"/>
                <a:lstStyle/>
                <a:p>
                  <a:pPr algn="ctr"/>
                  <a:endParaRPr lang="en-US" dirty="0"/>
                </a:p>
              </p:txBody>
            </p:sp>
            <p:sp>
              <p:nvSpPr>
                <p:cNvPr id="45146" name="Text Box 39"/>
                <p:cNvSpPr txBox="1">
                  <a:spLocks noChangeArrowheads="1"/>
                </p:cNvSpPr>
                <p:nvPr/>
              </p:nvSpPr>
              <p:spPr bwMode="auto">
                <a:xfrm>
                  <a:off x="3329" y="1876"/>
                  <a:ext cx="452" cy="366"/>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Concentrate</a:t>
                  </a:r>
                </a:p>
                <a:p>
                  <a:pPr eaLnBrk="0" hangingPunct="0"/>
                  <a:r>
                    <a:rPr lang="en-US" sz="800" dirty="0">
                      <a:latin typeface="Times New Roman" pitchFamily="18" charset="0"/>
                    </a:rPr>
                    <a:t>Forces in</a:t>
                  </a:r>
                </a:p>
                <a:p>
                  <a:pPr eaLnBrk="0" hangingPunct="0"/>
                  <a:r>
                    <a:rPr lang="en-US" sz="800" dirty="0">
                      <a:latin typeface="Times New Roman" pitchFamily="18" charset="0"/>
                    </a:rPr>
                    <a:t>Theater of</a:t>
                  </a:r>
                </a:p>
                <a:p>
                  <a:pPr eaLnBrk="0" hangingPunct="0"/>
                  <a:r>
                    <a:rPr lang="en-US" sz="800" dirty="0">
                      <a:latin typeface="Times New Roman" pitchFamily="18" charset="0"/>
                    </a:rPr>
                    <a:t>Operations</a:t>
                  </a:r>
                </a:p>
              </p:txBody>
            </p:sp>
            <p:sp>
              <p:nvSpPr>
                <p:cNvPr id="45147" name="Text Box 40"/>
                <p:cNvSpPr txBox="1">
                  <a:spLocks noChangeArrowheads="1"/>
                </p:cNvSpPr>
                <p:nvPr/>
              </p:nvSpPr>
              <p:spPr bwMode="auto">
                <a:xfrm>
                  <a:off x="3194" y="2213"/>
                  <a:ext cx="349"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OP 1.2.3</a:t>
                  </a:r>
                </a:p>
              </p:txBody>
            </p:sp>
            <p:cxnSp>
              <p:nvCxnSpPr>
                <p:cNvPr id="45148" name="AutoShape 41"/>
                <p:cNvCxnSpPr>
                  <a:cxnSpLocks noChangeShapeType="1"/>
                  <a:stCxn id="45144" idx="2"/>
                  <a:endCxn id="45140" idx="0"/>
                </p:cNvCxnSpPr>
                <p:nvPr/>
              </p:nvCxnSpPr>
              <p:spPr bwMode="auto">
                <a:xfrm flipH="1">
                  <a:off x="3546" y="2312"/>
                  <a:ext cx="2" cy="256"/>
                </a:xfrm>
                <a:prstGeom prst="straightConnector1">
                  <a:avLst/>
                </a:prstGeom>
                <a:noFill/>
                <a:ln w="28575">
                  <a:solidFill>
                    <a:schemeClr val="tx1"/>
                  </a:solidFill>
                  <a:round/>
                  <a:headEnd type="triangle" w="med" len="med"/>
                  <a:tailEnd type="triangle" w="med" len="med"/>
                </a:ln>
              </p:spPr>
            </p:cxnSp>
            <p:cxnSp>
              <p:nvCxnSpPr>
                <p:cNvPr id="45149" name="AutoShape 42"/>
                <p:cNvCxnSpPr>
                  <a:cxnSpLocks noChangeShapeType="1"/>
                  <a:stCxn id="45083" idx="0"/>
                  <a:endCxn id="45140" idx="2"/>
                </p:cNvCxnSpPr>
                <p:nvPr/>
              </p:nvCxnSpPr>
              <p:spPr bwMode="auto">
                <a:xfrm flipH="1" flipV="1">
                  <a:off x="3546" y="3096"/>
                  <a:ext cx="102" cy="322"/>
                </a:xfrm>
                <a:prstGeom prst="straightConnector1">
                  <a:avLst/>
                </a:prstGeom>
                <a:noFill/>
                <a:ln w="28575">
                  <a:solidFill>
                    <a:schemeClr val="tx1"/>
                  </a:solidFill>
                  <a:round/>
                  <a:headEnd type="triangle" w="med" len="med"/>
                  <a:tailEnd type="triangle" w="med" len="med"/>
                </a:ln>
              </p:spPr>
            </p:cxnSp>
          </p:grpSp>
        </p:grpSp>
        <p:grpSp>
          <p:nvGrpSpPr>
            <p:cNvPr id="9" name="Group 43"/>
            <p:cNvGrpSpPr>
              <a:grpSpLocks/>
            </p:cNvGrpSpPr>
            <p:nvPr/>
          </p:nvGrpSpPr>
          <p:grpSpPr bwMode="auto">
            <a:xfrm>
              <a:off x="1417638" y="566738"/>
              <a:ext cx="5883275" cy="1333500"/>
              <a:chOff x="861" y="357"/>
              <a:chExt cx="3706" cy="840"/>
            </a:xfrm>
          </p:grpSpPr>
          <p:sp>
            <p:nvSpPr>
              <p:cNvPr id="45107" name="Freeform 44"/>
              <p:cNvSpPr>
                <a:spLocks noChangeAspect="1"/>
              </p:cNvSpPr>
              <p:nvPr/>
            </p:nvSpPr>
            <p:spPr bwMode="auto">
              <a:xfrm>
                <a:off x="3658" y="971"/>
                <a:ext cx="675" cy="226"/>
              </a:xfrm>
              <a:custGeom>
                <a:avLst/>
                <a:gdLst>
                  <a:gd name="T0" fmla="*/ 0 w 1077"/>
                  <a:gd name="T1" fmla="*/ 0 h 258"/>
                  <a:gd name="T2" fmla="*/ 1 w 1077"/>
                  <a:gd name="T3" fmla="*/ 0 h 258"/>
                  <a:gd name="T4" fmla="*/ 1 w 1077"/>
                  <a:gd name="T5" fmla="*/ 0 h 258"/>
                  <a:gd name="T6" fmla="*/ 1 w 1077"/>
                  <a:gd name="T7" fmla="*/ 16 h 258"/>
                  <a:gd name="T8" fmla="*/ 0 60000 65536"/>
                  <a:gd name="T9" fmla="*/ 0 60000 65536"/>
                  <a:gd name="T10" fmla="*/ 0 60000 65536"/>
                  <a:gd name="T11" fmla="*/ 0 60000 65536"/>
                  <a:gd name="T12" fmla="*/ 0 w 1077"/>
                  <a:gd name="T13" fmla="*/ 0 h 258"/>
                  <a:gd name="T14" fmla="*/ 1077 w 1077"/>
                  <a:gd name="T15" fmla="*/ 258 h 258"/>
                </a:gdLst>
                <a:ahLst/>
                <a:cxnLst>
                  <a:cxn ang="T8">
                    <a:pos x="T0" y="T1"/>
                  </a:cxn>
                  <a:cxn ang="T9">
                    <a:pos x="T2" y="T3"/>
                  </a:cxn>
                  <a:cxn ang="T10">
                    <a:pos x="T4" y="T5"/>
                  </a:cxn>
                  <a:cxn ang="T11">
                    <a:pos x="T6" y="T7"/>
                  </a:cxn>
                </a:cxnLst>
                <a:rect l="T12" t="T13" r="T14" b="T15"/>
                <a:pathLst>
                  <a:path w="1077" h="258">
                    <a:moveTo>
                      <a:pt x="0" y="0"/>
                    </a:moveTo>
                    <a:lnTo>
                      <a:pt x="801" y="0"/>
                    </a:lnTo>
                    <a:lnTo>
                      <a:pt x="1077" y="0"/>
                    </a:lnTo>
                    <a:lnTo>
                      <a:pt x="1077" y="258"/>
                    </a:lnTo>
                  </a:path>
                </a:pathLst>
              </a:custGeom>
              <a:noFill/>
              <a:ln w="28575" cmpd="sng">
                <a:solidFill>
                  <a:schemeClr val="tx1"/>
                </a:solidFill>
                <a:round/>
                <a:headEnd type="none" w="med" len="med"/>
                <a:tailEnd type="triangle" w="med" len="med"/>
              </a:ln>
            </p:spPr>
            <p:txBody>
              <a:bodyPr wrap="none" anchor="ctr"/>
              <a:lstStyle/>
              <a:p>
                <a:endParaRPr lang="en-US" dirty="0"/>
              </a:p>
            </p:txBody>
          </p:sp>
          <p:sp>
            <p:nvSpPr>
              <p:cNvPr id="45108" name="Freeform 45"/>
              <p:cNvSpPr>
                <a:spLocks noChangeAspect="1"/>
              </p:cNvSpPr>
              <p:nvPr/>
            </p:nvSpPr>
            <p:spPr bwMode="auto">
              <a:xfrm>
                <a:off x="3829" y="825"/>
                <a:ext cx="47" cy="371"/>
              </a:xfrm>
              <a:custGeom>
                <a:avLst/>
                <a:gdLst>
                  <a:gd name="T0" fmla="*/ 1147 w 40"/>
                  <a:gd name="T1" fmla="*/ 0 h 429"/>
                  <a:gd name="T2" fmla="*/ 1147 w 40"/>
                  <a:gd name="T3" fmla="*/ 6 h 429"/>
                  <a:gd name="T4" fmla="*/ 276 w 40"/>
                  <a:gd name="T5" fmla="*/ 7 h 429"/>
                  <a:gd name="T6" fmla="*/ 0 w 40"/>
                  <a:gd name="T7" fmla="*/ 8 h 429"/>
                  <a:gd name="T8" fmla="*/ 341 w 40"/>
                  <a:gd name="T9" fmla="*/ 9 h 429"/>
                  <a:gd name="T10" fmla="*/ 1147 w 40"/>
                  <a:gd name="T11" fmla="*/ 9 h 429"/>
                  <a:gd name="T12" fmla="*/ 1177 w 40"/>
                  <a:gd name="T13" fmla="*/ 20 h 429"/>
                  <a:gd name="T14" fmla="*/ 0 60000 65536"/>
                  <a:gd name="T15" fmla="*/ 0 60000 65536"/>
                  <a:gd name="T16" fmla="*/ 0 60000 65536"/>
                  <a:gd name="T17" fmla="*/ 0 60000 65536"/>
                  <a:gd name="T18" fmla="*/ 0 60000 65536"/>
                  <a:gd name="T19" fmla="*/ 0 60000 65536"/>
                  <a:gd name="T20" fmla="*/ 0 60000 65536"/>
                  <a:gd name="T21" fmla="*/ 0 w 40"/>
                  <a:gd name="T22" fmla="*/ 0 h 429"/>
                  <a:gd name="T23" fmla="*/ 40 w 40"/>
                  <a:gd name="T24" fmla="*/ 429 h 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29">
                    <a:moveTo>
                      <a:pt x="39" y="0"/>
                    </a:moveTo>
                    <a:lnTo>
                      <a:pt x="39" y="126"/>
                    </a:lnTo>
                    <a:lnTo>
                      <a:pt x="9" y="144"/>
                    </a:lnTo>
                    <a:lnTo>
                      <a:pt x="0" y="171"/>
                    </a:lnTo>
                    <a:lnTo>
                      <a:pt x="12" y="189"/>
                    </a:lnTo>
                    <a:lnTo>
                      <a:pt x="39" y="201"/>
                    </a:lnTo>
                    <a:lnTo>
                      <a:pt x="40" y="429"/>
                    </a:lnTo>
                  </a:path>
                </a:pathLst>
              </a:custGeom>
              <a:noFill/>
              <a:ln w="28575" cmpd="sng">
                <a:solidFill>
                  <a:schemeClr val="tx1"/>
                </a:solidFill>
                <a:round/>
                <a:headEnd type="none" w="med" len="med"/>
                <a:tailEnd type="triangle" w="med" len="med"/>
              </a:ln>
            </p:spPr>
            <p:txBody>
              <a:bodyPr wrap="none" anchor="ctr"/>
              <a:lstStyle/>
              <a:p>
                <a:endParaRPr lang="en-US" dirty="0"/>
              </a:p>
            </p:txBody>
          </p:sp>
          <p:sp>
            <p:nvSpPr>
              <p:cNvPr id="45109" name="Rectangle 46"/>
              <p:cNvSpPr>
                <a:spLocks noChangeArrowheads="1"/>
              </p:cNvSpPr>
              <p:nvPr/>
            </p:nvSpPr>
            <p:spPr bwMode="auto">
              <a:xfrm>
                <a:off x="891" y="357"/>
                <a:ext cx="536" cy="506"/>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10" name="Text Box 47"/>
              <p:cNvSpPr txBox="1">
                <a:spLocks noChangeArrowheads="1"/>
              </p:cNvSpPr>
              <p:nvPr/>
            </p:nvSpPr>
            <p:spPr bwMode="auto">
              <a:xfrm>
                <a:off x="861" y="748"/>
                <a:ext cx="246"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1</a:t>
                </a:r>
              </a:p>
            </p:txBody>
          </p:sp>
          <p:grpSp>
            <p:nvGrpSpPr>
              <p:cNvPr id="10" name="Group 48"/>
              <p:cNvGrpSpPr>
                <a:grpSpLocks/>
              </p:cNvGrpSpPr>
              <p:nvPr/>
            </p:nvGrpSpPr>
            <p:grpSpPr bwMode="auto">
              <a:xfrm>
                <a:off x="948" y="361"/>
                <a:ext cx="3619" cy="832"/>
                <a:chOff x="948" y="361"/>
                <a:chExt cx="3619" cy="832"/>
              </a:xfrm>
            </p:grpSpPr>
            <p:grpSp>
              <p:nvGrpSpPr>
                <p:cNvPr id="11" name="Group 49"/>
                <p:cNvGrpSpPr>
                  <a:grpSpLocks/>
                </p:cNvGrpSpPr>
                <p:nvPr/>
              </p:nvGrpSpPr>
              <p:grpSpPr bwMode="auto">
                <a:xfrm>
                  <a:off x="2304" y="365"/>
                  <a:ext cx="523" cy="493"/>
                  <a:chOff x="1331" y="365"/>
                  <a:chExt cx="523" cy="493"/>
                </a:xfrm>
              </p:grpSpPr>
              <p:sp>
                <p:nvSpPr>
                  <p:cNvPr id="45135" name="Rectangle 50"/>
                  <p:cNvSpPr>
                    <a:spLocks noChangeAspect="1" noChangeArrowheads="1"/>
                  </p:cNvSpPr>
                  <p:nvPr/>
                </p:nvSpPr>
                <p:spPr bwMode="auto">
                  <a:xfrm>
                    <a:off x="1352" y="365"/>
                    <a:ext cx="502" cy="45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36" name="Rectangle 51"/>
                  <p:cNvSpPr>
                    <a:spLocks noChangeAspect="1" noChangeArrowheads="1"/>
                  </p:cNvSpPr>
                  <p:nvPr/>
                </p:nvSpPr>
                <p:spPr bwMode="auto">
                  <a:xfrm>
                    <a:off x="1418" y="427"/>
                    <a:ext cx="376" cy="333"/>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Support Peace</a:t>
                    </a:r>
                  </a:p>
                  <a:p>
                    <a:pPr algn="ctr" eaLnBrk="0" hangingPunct="0"/>
                    <a:r>
                      <a:rPr lang="en-US" sz="800" dirty="0">
                        <a:latin typeface="Times New Roman" pitchFamily="18" charset="0"/>
                      </a:rPr>
                      <a:t>Operations</a:t>
                    </a:r>
                  </a:p>
                </p:txBody>
              </p:sp>
              <p:sp>
                <p:nvSpPr>
                  <p:cNvPr id="45137" name="Text Box 52"/>
                  <p:cNvSpPr txBox="1">
                    <a:spLocks noChangeAspect="1" noChangeArrowheads="1"/>
                  </p:cNvSpPr>
                  <p:nvPr/>
                </p:nvSpPr>
                <p:spPr bwMode="auto">
                  <a:xfrm>
                    <a:off x="1331" y="723"/>
                    <a:ext cx="34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8.1.3</a:t>
                    </a:r>
                  </a:p>
                </p:txBody>
              </p:sp>
            </p:grpSp>
            <p:grpSp>
              <p:nvGrpSpPr>
                <p:cNvPr id="12" name="Group 53"/>
                <p:cNvGrpSpPr>
                  <a:grpSpLocks/>
                </p:cNvGrpSpPr>
                <p:nvPr/>
              </p:nvGrpSpPr>
              <p:grpSpPr bwMode="auto">
                <a:xfrm>
                  <a:off x="3010" y="365"/>
                  <a:ext cx="555" cy="559"/>
                  <a:chOff x="2101" y="365"/>
                  <a:chExt cx="555" cy="559"/>
                </a:xfrm>
              </p:grpSpPr>
              <p:sp>
                <p:nvSpPr>
                  <p:cNvPr id="45132" name="Rectangle 54"/>
                  <p:cNvSpPr>
                    <a:spLocks noChangeAspect="1" noChangeArrowheads="1"/>
                  </p:cNvSpPr>
                  <p:nvPr/>
                </p:nvSpPr>
                <p:spPr bwMode="auto">
                  <a:xfrm>
                    <a:off x="2111" y="365"/>
                    <a:ext cx="545" cy="52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33" name="Rectangle 55"/>
                  <p:cNvSpPr>
                    <a:spLocks noChangeAspect="1" noChangeArrowheads="1"/>
                  </p:cNvSpPr>
                  <p:nvPr/>
                </p:nvSpPr>
                <p:spPr bwMode="auto">
                  <a:xfrm>
                    <a:off x="2153" y="407"/>
                    <a:ext cx="461" cy="374"/>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Conduct Foreign</a:t>
                    </a:r>
                  </a:p>
                  <a:p>
                    <a:pPr algn="ctr" eaLnBrk="0" hangingPunct="0"/>
                    <a:r>
                      <a:rPr lang="en-US" sz="800" dirty="0">
                        <a:latin typeface="Times New Roman" pitchFamily="18" charset="0"/>
                      </a:rPr>
                      <a:t>Humanitarian</a:t>
                    </a:r>
                  </a:p>
                  <a:p>
                    <a:pPr algn="ctr" eaLnBrk="0" hangingPunct="0"/>
                    <a:r>
                      <a:rPr lang="en-US" sz="800" dirty="0">
                        <a:latin typeface="Times New Roman" pitchFamily="18" charset="0"/>
                      </a:rPr>
                      <a:t>Assistance and</a:t>
                    </a:r>
                  </a:p>
                  <a:p>
                    <a:pPr algn="ctr" eaLnBrk="0" hangingPunct="0"/>
                    <a:r>
                      <a:rPr lang="en-US" sz="800" dirty="0">
                        <a:latin typeface="Times New Roman" pitchFamily="18" charset="0"/>
                      </a:rPr>
                      <a:t>Humanitarian and</a:t>
                    </a:r>
                  </a:p>
                  <a:p>
                    <a:pPr algn="ctr" eaLnBrk="0" hangingPunct="0"/>
                    <a:r>
                      <a:rPr lang="en-US" sz="800" dirty="0">
                        <a:latin typeface="Times New Roman" pitchFamily="18" charset="0"/>
                      </a:rPr>
                      <a:t>Civic Assistance</a:t>
                    </a:r>
                  </a:p>
                </p:txBody>
              </p:sp>
              <p:sp>
                <p:nvSpPr>
                  <p:cNvPr id="45134" name="Text Box 56"/>
                  <p:cNvSpPr txBox="1">
                    <a:spLocks noChangeAspect="1" noChangeArrowheads="1"/>
                  </p:cNvSpPr>
                  <p:nvPr/>
                </p:nvSpPr>
                <p:spPr bwMode="auto">
                  <a:xfrm>
                    <a:off x="2101" y="789"/>
                    <a:ext cx="34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8.1.5</a:t>
                    </a:r>
                  </a:p>
                </p:txBody>
              </p:sp>
            </p:grpSp>
            <p:sp>
              <p:nvSpPr>
                <p:cNvPr id="45114" name="Rectangle 57"/>
                <p:cNvSpPr>
                  <a:spLocks noChangeAspect="1" noChangeArrowheads="1"/>
                </p:cNvSpPr>
                <p:nvPr/>
              </p:nvSpPr>
              <p:spPr bwMode="auto">
                <a:xfrm>
                  <a:off x="3803" y="365"/>
                  <a:ext cx="545" cy="45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15" name="Rectangle 58"/>
                <p:cNvSpPr>
                  <a:spLocks noChangeAspect="1" noChangeArrowheads="1"/>
                </p:cNvSpPr>
                <p:nvPr/>
              </p:nvSpPr>
              <p:spPr bwMode="auto">
                <a:xfrm>
                  <a:off x="3837" y="427"/>
                  <a:ext cx="483" cy="333"/>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Cooperate with</a:t>
                  </a:r>
                </a:p>
                <a:p>
                  <a:pPr algn="ctr" eaLnBrk="0" hangingPunct="0"/>
                  <a:r>
                    <a:rPr lang="en-US" sz="800" dirty="0">
                      <a:latin typeface="Times New Roman" pitchFamily="18" charset="0"/>
                    </a:rPr>
                    <a:t>and Support</a:t>
                  </a:r>
                </a:p>
                <a:p>
                  <a:pPr algn="ctr" eaLnBrk="0" hangingPunct="0"/>
                  <a:r>
                    <a:rPr lang="en-US" sz="800" dirty="0">
                      <a:latin typeface="Times New Roman" pitchFamily="18" charset="0"/>
                    </a:rPr>
                    <a:t>NGO’s and PVO’s</a:t>
                  </a:r>
                </a:p>
              </p:txBody>
            </p:sp>
            <p:sp>
              <p:nvSpPr>
                <p:cNvPr id="45116" name="Text Box 59"/>
                <p:cNvSpPr txBox="1">
                  <a:spLocks noChangeAspect="1" noChangeArrowheads="1"/>
                </p:cNvSpPr>
                <p:nvPr/>
              </p:nvSpPr>
              <p:spPr bwMode="auto">
                <a:xfrm>
                  <a:off x="3953" y="723"/>
                  <a:ext cx="34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8.1.9</a:t>
                  </a:r>
                </a:p>
              </p:txBody>
            </p:sp>
            <p:cxnSp>
              <p:nvCxnSpPr>
                <p:cNvPr id="45117" name="AutoShape 60"/>
                <p:cNvCxnSpPr>
                  <a:cxnSpLocks noChangeAspect="1" noChangeShapeType="1"/>
                  <a:stCxn id="45135" idx="0"/>
                  <a:endCxn id="45132" idx="0"/>
                </p:cNvCxnSpPr>
                <p:nvPr/>
              </p:nvCxnSpPr>
              <p:spPr bwMode="auto">
                <a:xfrm rot="5400000" flipV="1">
                  <a:off x="2934" y="7"/>
                  <a:ext cx="1" cy="717"/>
                </a:xfrm>
                <a:prstGeom prst="bentConnector3">
                  <a:avLst>
                    <a:gd name="adj1" fmla="val -14400005"/>
                  </a:avLst>
                </a:prstGeom>
                <a:noFill/>
                <a:ln w="28575">
                  <a:solidFill>
                    <a:schemeClr val="tx1"/>
                  </a:solidFill>
                  <a:miter lim="800000"/>
                  <a:headEnd/>
                  <a:tailEnd type="triangle" w="med" len="med"/>
                </a:ln>
              </p:spPr>
            </p:cxnSp>
            <p:cxnSp>
              <p:nvCxnSpPr>
                <p:cNvPr id="45118" name="AutoShape 61"/>
                <p:cNvCxnSpPr>
                  <a:cxnSpLocks noChangeAspect="1" noChangeShapeType="1"/>
                  <a:stCxn id="45135" idx="0"/>
                  <a:endCxn id="45114" idx="0"/>
                </p:cNvCxnSpPr>
                <p:nvPr/>
              </p:nvCxnSpPr>
              <p:spPr bwMode="auto">
                <a:xfrm rot="5400000" flipV="1">
                  <a:off x="3325" y="-384"/>
                  <a:ext cx="1" cy="1500"/>
                </a:xfrm>
                <a:prstGeom prst="bentConnector3">
                  <a:avLst>
                    <a:gd name="adj1" fmla="val -14400005"/>
                  </a:avLst>
                </a:prstGeom>
                <a:noFill/>
                <a:ln w="28575">
                  <a:solidFill>
                    <a:schemeClr val="tx1"/>
                  </a:solidFill>
                  <a:miter lim="800000"/>
                  <a:headEnd/>
                  <a:tailEnd type="triangle" w="med" len="med"/>
                </a:ln>
              </p:spPr>
            </p:cxnSp>
            <p:sp>
              <p:nvSpPr>
                <p:cNvPr id="45119" name="Line 62"/>
                <p:cNvSpPr>
                  <a:spLocks noChangeAspect="1" noChangeShapeType="1"/>
                </p:cNvSpPr>
                <p:nvPr/>
              </p:nvSpPr>
              <p:spPr bwMode="auto">
                <a:xfrm>
                  <a:off x="3082" y="895"/>
                  <a:ext cx="0" cy="298"/>
                </a:xfrm>
                <a:prstGeom prst="line">
                  <a:avLst/>
                </a:prstGeom>
                <a:noFill/>
                <a:ln w="28575">
                  <a:solidFill>
                    <a:schemeClr val="tx1"/>
                  </a:solidFill>
                  <a:round/>
                  <a:headEnd/>
                  <a:tailEnd type="triangle" w="med" len="med"/>
                </a:ln>
              </p:spPr>
              <p:txBody>
                <a:bodyPr wrap="none" anchor="ctr"/>
                <a:lstStyle/>
                <a:p>
                  <a:endParaRPr lang="en-US" dirty="0"/>
                </a:p>
              </p:txBody>
            </p:sp>
            <p:sp>
              <p:nvSpPr>
                <p:cNvPr id="45120" name="Freeform 63"/>
                <p:cNvSpPr>
                  <a:spLocks noChangeAspect="1"/>
                </p:cNvSpPr>
                <p:nvPr/>
              </p:nvSpPr>
              <p:spPr bwMode="auto">
                <a:xfrm>
                  <a:off x="3082" y="970"/>
                  <a:ext cx="608" cy="223"/>
                </a:xfrm>
                <a:custGeom>
                  <a:avLst/>
                  <a:gdLst>
                    <a:gd name="T0" fmla="*/ 0 w 1077"/>
                    <a:gd name="T1" fmla="*/ 0 h 258"/>
                    <a:gd name="T2" fmla="*/ 1 w 1077"/>
                    <a:gd name="T3" fmla="*/ 0 h 258"/>
                    <a:gd name="T4" fmla="*/ 1 w 1077"/>
                    <a:gd name="T5" fmla="*/ 12 h 258"/>
                    <a:gd name="T6" fmla="*/ 0 60000 65536"/>
                    <a:gd name="T7" fmla="*/ 0 60000 65536"/>
                    <a:gd name="T8" fmla="*/ 0 60000 65536"/>
                    <a:gd name="T9" fmla="*/ 0 w 1077"/>
                    <a:gd name="T10" fmla="*/ 0 h 258"/>
                    <a:gd name="T11" fmla="*/ 1077 w 1077"/>
                    <a:gd name="T12" fmla="*/ 258 h 258"/>
                  </a:gdLst>
                  <a:ahLst/>
                  <a:cxnLst>
                    <a:cxn ang="T6">
                      <a:pos x="T0" y="T1"/>
                    </a:cxn>
                    <a:cxn ang="T7">
                      <a:pos x="T2" y="T3"/>
                    </a:cxn>
                    <a:cxn ang="T8">
                      <a:pos x="T4" y="T5"/>
                    </a:cxn>
                  </a:cxnLst>
                  <a:rect l="T9" t="T10" r="T11" b="T12"/>
                  <a:pathLst>
                    <a:path w="1077" h="258">
                      <a:moveTo>
                        <a:pt x="0" y="0"/>
                      </a:moveTo>
                      <a:lnTo>
                        <a:pt x="1077" y="0"/>
                      </a:lnTo>
                      <a:lnTo>
                        <a:pt x="1077" y="258"/>
                      </a:lnTo>
                    </a:path>
                  </a:pathLst>
                </a:custGeom>
                <a:noFill/>
                <a:ln w="28575" cmpd="sng">
                  <a:solidFill>
                    <a:schemeClr val="tx1"/>
                  </a:solidFill>
                  <a:round/>
                  <a:headEnd type="none" w="med" len="med"/>
                  <a:tailEnd type="triangle" w="med" len="med"/>
                </a:ln>
              </p:spPr>
              <p:txBody>
                <a:bodyPr wrap="none" anchor="ctr"/>
                <a:lstStyle/>
                <a:p>
                  <a:endParaRPr lang="en-US" dirty="0"/>
                </a:p>
              </p:txBody>
            </p:sp>
            <p:sp>
              <p:nvSpPr>
                <p:cNvPr id="45121" name="Freeform 64"/>
                <p:cNvSpPr>
                  <a:spLocks noChangeAspect="1"/>
                </p:cNvSpPr>
                <p:nvPr/>
              </p:nvSpPr>
              <p:spPr bwMode="auto">
                <a:xfrm>
                  <a:off x="3877" y="890"/>
                  <a:ext cx="690" cy="303"/>
                </a:xfrm>
                <a:custGeom>
                  <a:avLst/>
                  <a:gdLst>
                    <a:gd name="T0" fmla="*/ 0 w 1077"/>
                    <a:gd name="T1" fmla="*/ 0 h 258"/>
                    <a:gd name="T2" fmla="*/ 1 w 1077"/>
                    <a:gd name="T3" fmla="*/ 0 h 258"/>
                    <a:gd name="T4" fmla="*/ 1 w 1077"/>
                    <a:gd name="T5" fmla="*/ 0 h 258"/>
                    <a:gd name="T6" fmla="*/ 1 w 1077"/>
                    <a:gd name="T7" fmla="*/ 7559 h 258"/>
                    <a:gd name="T8" fmla="*/ 0 60000 65536"/>
                    <a:gd name="T9" fmla="*/ 0 60000 65536"/>
                    <a:gd name="T10" fmla="*/ 0 60000 65536"/>
                    <a:gd name="T11" fmla="*/ 0 60000 65536"/>
                    <a:gd name="T12" fmla="*/ 0 w 1077"/>
                    <a:gd name="T13" fmla="*/ 0 h 258"/>
                    <a:gd name="T14" fmla="*/ 1077 w 1077"/>
                    <a:gd name="T15" fmla="*/ 258 h 258"/>
                  </a:gdLst>
                  <a:ahLst/>
                  <a:cxnLst>
                    <a:cxn ang="T8">
                      <a:pos x="T0" y="T1"/>
                    </a:cxn>
                    <a:cxn ang="T9">
                      <a:pos x="T2" y="T3"/>
                    </a:cxn>
                    <a:cxn ang="T10">
                      <a:pos x="T4" y="T5"/>
                    </a:cxn>
                    <a:cxn ang="T11">
                      <a:pos x="T6" y="T7"/>
                    </a:cxn>
                  </a:cxnLst>
                  <a:rect l="T12" t="T13" r="T14" b="T15"/>
                  <a:pathLst>
                    <a:path w="1077" h="258">
                      <a:moveTo>
                        <a:pt x="0" y="0"/>
                      </a:moveTo>
                      <a:lnTo>
                        <a:pt x="801" y="0"/>
                      </a:lnTo>
                      <a:lnTo>
                        <a:pt x="1077" y="0"/>
                      </a:lnTo>
                      <a:lnTo>
                        <a:pt x="1077" y="258"/>
                      </a:lnTo>
                    </a:path>
                  </a:pathLst>
                </a:custGeom>
                <a:noFill/>
                <a:ln w="28575" cmpd="sng">
                  <a:solidFill>
                    <a:schemeClr val="tx1"/>
                  </a:solidFill>
                  <a:round/>
                  <a:headEnd type="none" w="med" len="med"/>
                  <a:tailEnd type="triangle" w="med" len="med"/>
                </a:ln>
              </p:spPr>
              <p:txBody>
                <a:bodyPr wrap="none" anchor="ctr"/>
                <a:lstStyle/>
                <a:p>
                  <a:endParaRPr lang="en-US" dirty="0"/>
                </a:p>
              </p:txBody>
            </p:sp>
            <p:cxnSp>
              <p:nvCxnSpPr>
                <p:cNvPr id="45122" name="AutoShape 65"/>
                <p:cNvCxnSpPr>
                  <a:cxnSpLocks noChangeAspect="1" noChangeShapeType="1"/>
                  <a:stCxn id="45135" idx="3"/>
                  <a:endCxn id="45132" idx="1"/>
                </p:cNvCxnSpPr>
                <p:nvPr/>
              </p:nvCxnSpPr>
              <p:spPr bwMode="auto">
                <a:xfrm>
                  <a:off x="2827" y="594"/>
                  <a:ext cx="193" cy="35"/>
                </a:xfrm>
                <a:prstGeom prst="bentConnector3">
                  <a:avLst>
                    <a:gd name="adj1" fmla="val 49741"/>
                  </a:avLst>
                </a:prstGeom>
                <a:noFill/>
                <a:ln w="19050">
                  <a:solidFill>
                    <a:schemeClr val="tx1"/>
                  </a:solidFill>
                  <a:miter lim="800000"/>
                  <a:headEnd type="triangle" w="med" len="med"/>
                  <a:tailEnd type="triangle" w="med" len="med"/>
                </a:ln>
              </p:spPr>
            </p:cxnSp>
            <p:sp>
              <p:nvSpPr>
                <p:cNvPr id="45123" name="Line 66"/>
                <p:cNvSpPr>
                  <a:spLocks noChangeShapeType="1"/>
                </p:cNvSpPr>
                <p:nvPr/>
              </p:nvSpPr>
              <p:spPr bwMode="auto">
                <a:xfrm>
                  <a:off x="3561" y="576"/>
                  <a:ext cx="243" cy="0"/>
                </a:xfrm>
                <a:prstGeom prst="line">
                  <a:avLst/>
                </a:prstGeom>
                <a:noFill/>
                <a:ln w="19050">
                  <a:solidFill>
                    <a:schemeClr val="tx1"/>
                  </a:solidFill>
                  <a:round/>
                  <a:headEnd type="triangle" w="med" len="med"/>
                  <a:tailEnd type="triangle" w="med" len="med"/>
                </a:ln>
              </p:spPr>
              <p:txBody>
                <a:bodyPr wrap="none" anchor="ctr"/>
                <a:lstStyle/>
                <a:p>
                  <a:endParaRPr lang="en-US" dirty="0"/>
                </a:p>
              </p:txBody>
            </p:sp>
            <p:sp>
              <p:nvSpPr>
                <p:cNvPr id="45124" name="Rectangle 67"/>
                <p:cNvSpPr>
                  <a:spLocks noChangeArrowheads="1"/>
                </p:cNvSpPr>
                <p:nvPr/>
              </p:nvSpPr>
              <p:spPr bwMode="auto">
                <a:xfrm>
                  <a:off x="948" y="393"/>
                  <a:ext cx="435" cy="384"/>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Conduct</a:t>
                  </a:r>
                </a:p>
                <a:p>
                  <a:pPr algn="ctr" eaLnBrk="0" hangingPunct="0"/>
                  <a:r>
                    <a:rPr lang="en-US" sz="800" dirty="0">
                      <a:latin typeface="Times New Roman" pitchFamily="18" charset="0"/>
                    </a:rPr>
                    <a:t>Strategic</a:t>
                  </a:r>
                </a:p>
                <a:p>
                  <a:pPr algn="ctr" eaLnBrk="0" hangingPunct="0"/>
                  <a:r>
                    <a:rPr lang="en-US" sz="800" dirty="0">
                      <a:latin typeface="Times New Roman" pitchFamily="18" charset="0"/>
                    </a:rPr>
                    <a:t>Deployment and</a:t>
                  </a:r>
                </a:p>
                <a:p>
                  <a:pPr algn="ctr" eaLnBrk="0" hangingPunct="0"/>
                  <a:r>
                    <a:rPr lang="en-US" sz="800" dirty="0">
                      <a:latin typeface="Times New Roman" pitchFamily="18" charset="0"/>
                    </a:rPr>
                    <a:t>Redeployment</a:t>
                  </a:r>
                </a:p>
              </p:txBody>
            </p:sp>
            <p:grpSp>
              <p:nvGrpSpPr>
                <p:cNvPr id="13" name="Group 68"/>
                <p:cNvGrpSpPr>
                  <a:grpSpLocks/>
                </p:cNvGrpSpPr>
                <p:nvPr/>
              </p:nvGrpSpPr>
              <p:grpSpPr bwMode="auto">
                <a:xfrm>
                  <a:off x="1595" y="361"/>
                  <a:ext cx="556" cy="513"/>
                  <a:chOff x="1739" y="361"/>
                  <a:chExt cx="556" cy="513"/>
                </a:xfrm>
              </p:grpSpPr>
              <p:sp>
                <p:nvSpPr>
                  <p:cNvPr id="45129" name="Rectangle 69"/>
                  <p:cNvSpPr>
                    <a:spLocks noChangeArrowheads="1"/>
                  </p:cNvSpPr>
                  <p:nvPr/>
                </p:nvSpPr>
                <p:spPr bwMode="auto">
                  <a:xfrm>
                    <a:off x="1761" y="361"/>
                    <a:ext cx="534" cy="471"/>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30" name="Rectangle 70"/>
                  <p:cNvSpPr>
                    <a:spLocks noChangeArrowheads="1"/>
                  </p:cNvSpPr>
                  <p:nvPr/>
                </p:nvSpPr>
                <p:spPr bwMode="auto">
                  <a:xfrm>
                    <a:off x="1805" y="405"/>
                    <a:ext cx="414" cy="367"/>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Foster</a:t>
                    </a:r>
                  </a:p>
                  <a:p>
                    <a:pPr algn="ctr" eaLnBrk="0" hangingPunct="0"/>
                    <a:r>
                      <a:rPr lang="en-US" sz="800" dirty="0">
                        <a:latin typeface="Times New Roman" pitchFamily="18" charset="0"/>
                      </a:rPr>
                      <a:t>Multinational</a:t>
                    </a:r>
                  </a:p>
                  <a:p>
                    <a:pPr algn="ctr" eaLnBrk="0" hangingPunct="0"/>
                    <a:r>
                      <a:rPr lang="en-US" sz="800" dirty="0">
                        <a:latin typeface="Times New Roman" pitchFamily="18" charset="0"/>
                      </a:rPr>
                      <a:t>And</a:t>
                    </a:r>
                  </a:p>
                  <a:p>
                    <a:pPr algn="ctr" eaLnBrk="0" hangingPunct="0"/>
                    <a:r>
                      <a:rPr lang="en-US" sz="800" dirty="0">
                        <a:latin typeface="Times New Roman" pitchFamily="18" charset="0"/>
                      </a:rPr>
                      <a:t>Interagency</a:t>
                    </a:r>
                  </a:p>
                  <a:p>
                    <a:pPr algn="ctr" eaLnBrk="0" hangingPunct="0"/>
                    <a:r>
                      <a:rPr lang="en-US" sz="800" dirty="0">
                        <a:latin typeface="Times New Roman" pitchFamily="18" charset="0"/>
                      </a:rPr>
                      <a:t>relations</a:t>
                    </a:r>
                  </a:p>
                </p:txBody>
              </p:sp>
              <p:sp>
                <p:nvSpPr>
                  <p:cNvPr id="45131" name="Text Box 71"/>
                  <p:cNvSpPr txBox="1">
                    <a:spLocks noChangeArrowheads="1"/>
                  </p:cNvSpPr>
                  <p:nvPr/>
                </p:nvSpPr>
                <p:spPr bwMode="auto">
                  <a:xfrm>
                    <a:off x="1739" y="739"/>
                    <a:ext cx="246"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a:t>
                    </a:r>
                  </a:p>
                </p:txBody>
              </p:sp>
            </p:grpSp>
            <p:cxnSp>
              <p:nvCxnSpPr>
                <p:cNvPr id="45126" name="AutoShape 72"/>
                <p:cNvCxnSpPr>
                  <a:cxnSpLocks noChangeShapeType="1"/>
                  <a:stCxn id="45129" idx="1"/>
                  <a:endCxn id="45109" idx="3"/>
                </p:cNvCxnSpPr>
                <p:nvPr/>
              </p:nvCxnSpPr>
              <p:spPr bwMode="auto">
                <a:xfrm flipH="1">
                  <a:off x="1427" y="597"/>
                  <a:ext cx="190" cy="13"/>
                </a:xfrm>
                <a:prstGeom prst="straightConnector1">
                  <a:avLst/>
                </a:prstGeom>
                <a:noFill/>
                <a:ln w="19050">
                  <a:solidFill>
                    <a:schemeClr val="tx1"/>
                  </a:solidFill>
                  <a:round/>
                  <a:headEnd type="triangle" w="med" len="med"/>
                  <a:tailEnd type="triangle" w="med" len="med"/>
                </a:ln>
              </p:spPr>
            </p:cxnSp>
            <p:cxnSp>
              <p:nvCxnSpPr>
                <p:cNvPr id="45127" name="AutoShape 73"/>
                <p:cNvCxnSpPr>
                  <a:cxnSpLocks noChangeShapeType="1"/>
                  <a:stCxn id="45129" idx="3"/>
                  <a:endCxn id="45135" idx="1"/>
                </p:cNvCxnSpPr>
                <p:nvPr/>
              </p:nvCxnSpPr>
              <p:spPr bwMode="auto">
                <a:xfrm flipV="1">
                  <a:off x="2151" y="594"/>
                  <a:ext cx="174" cy="3"/>
                </a:xfrm>
                <a:prstGeom prst="straightConnector1">
                  <a:avLst/>
                </a:prstGeom>
                <a:noFill/>
                <a:ln w="19050">
                  <a:solidFill>
                    <a:schemeClr val="tx1"/>
                  </a:solidFill>
                  <a:round/>
                  <a:headEnd type="triangle" w="med" len="med"/>
                  <a:tailEnd type="triangle" w="med" len="med"/>
                </a:ln>
              </p:spPr>
            </p:cxnSp>
            <p:cxnSp>
              <p:nvCxnSpPr>
                <p:cNvPr id="45128" name="AutoShape 74"/>
                <p:cNvCxnSpPr>
                  <a:cxnSpLocks noChangeShapeType="1"/>
                  <a:stCxn id="45109" idx="2"/>
                  <a:endCxn id="45165" idx="0"/>
                </p:cNvCxnSpPr>
                <p:nvPr/>
              </p:nvCxnSpPr>
              <p:spPr bwMode="auto">
                <a:xfrm rot="16200000" flipH="1">
                  <a:off x="1872" y="150"/>
                  <a:ext cx="325" cy="1752"/>
                </a:xfrm>
                <a:prstGeom prst="bentConnector3">
                  <a:avLst>
                    <a:gd name="adj1" fmla="val 62458"/>
                  </a:avLst>
                </a:prstGeom>
                <a:noFill/>
                <a:ln w="28575">
                  <a:solidFill>
                    <a:schemeClr val="tx1"/>
                  </a:solidFill>
                  <a:miter lim="800000"/>
                  <a:headEnd type="triangle" w="med" len="med"/>
                  <a:tailEnd type="triangle" w="med" len="med"/>
                </a:ln>
              </p:spPr>
            </p:cxnSp>
          </p:grpSp>
        </p:grpSp>
      </p:grpSp>
      <p:grpSp>
        <p:nvGrpSpPr>
          <p:cNvPr id="14" name="Group 79"/>
          <p:cNvGrpSpPr>
            <a:grpSpLocks/>
          </p:cNvGrpSpPr>
          <p:nvPr/>
        </p:nvGrpSpPr>
        <p:grpSpPr bwMode="auto">
          <a:xfrm>
            <a:off x="1600200" y="5410200"/>
            <a:ext cx="7104062" cy="1106487"/>
            <a:chOff x="903" y="3371"/>
            <a:chExt cx="4475" cy="697"/>
          </a:xfrm>
        </p:grpSpPr>
        <p:grpSp>
          <p:nvGrpSpPr>
            <p:cNvPr id="15" name="Group 80"/>
            <p:cNvGrpSpPr>
              <a:grpSpLocks/>
            </p:cNvGrpSpPr>
            <p:nvPr/>
          </p:nvGrpSpPr>
          <p:grpSpPr bwMode="auto">
            <a:xfrm>
              <a:off x="903" y="3378"/>
              <a:ext cx="606" cy="492"/>
              <a:chOff x="1014" y="3246"/>
              <a:chExt cx="606" cy="492"/>
            </a:xfrm>
          </p:grpSpPr>
          <p:sp>
            <p:nvSpPr>
              <p:cNvPr id="45103" name="Rectangle 81"/>
              <p:cNvSpPr>
                <a:spLocks noChangeAspect="1" noChangeArrowheads="1"/>
              </p:cNvSpPr>
              <p:nvPr/>
            </p:nvSpPr>
            <p:spPr bwMode="auto">
              <a:xfrm>
                <a:off x="1031" y="3246"/>
                <a:ext cx="581" cy="457"/>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sz="800" dirty="0">
                  <a:latin typeface="Times New Roman" pitchFamily="18" charset="0"/>
                </a:endParaRPr>
              </a:p>
            </p:txBody>
          </p:sp>
          <p:sp>
            <p:nvSpPr>
              <p:cNvPr id="45104" name="Rectangle 82"/>
              <p:cNvSpPr>
                <a:spLocks noChangeAspect="1" noChangeArrowheads="1"/>
              </p:cNvSpPr>
              <p:nvPr/>
            </p:nvSpPr>
            <p:spPr bwMode="auto">
              <a:xfrm>
                <a:off x="1079" y="3301"/>
                <a:ext cx="477" cy="333"/>
              </a:xfrm>
              <a:prstGeom prst="rect">
                <a:avLst/>
              </a:prstGeom>
              <a:solidFill>
                <a:schemeClr val="bg1"/>
              </a:solidFill>
              <a:ln w="9525">
                <a:noFill/>
                <a:miter lim="800000"/>
                <a:headEnd/>
                <a:tailEnd/>
              </a:ln>
            </p:spPr>
            <p:txBody>
              <a:bodyPr wrap="none" anchor="ctr"/>
              <a:lstStyle/>
              <a:p>
                <a:pPr algn="ctr"/>
                <a:endParaRPr lang="en-US" dirty="0"/>
              </a:p>
            </p:txBody>
          </p:sp>
          <p:sp>
            <p:nvSpPr>
              <p:cNvPr id="45105" name="Text Box 83"/>
              <p:cNvSpPr txBox="1">
                <a:spLocks noChangeAspect="1" noChangeArrowheads="1"/>
              </p:cNvSpPr>
              <p:nvPr/>
            </p:nvSpPr>
            <p:spPr bwMode="auto">
              <a:xfrm>
                <a:off x="1043" y="3272"/>
                <a:ext cx="565" cy="366"/>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Enemy team </a:t>
                </a:r>
              </a:p>
              <a:p>
                <a:pPr eaLnBrk="0" hangingPunct="0"/>
                <a:r>
                  <a:rPr lang="en-US" sz="800" dirty="0">
                    <a:latin typeface="Times New Roman" pitchFamily="18" charset="0"/>
                  </a:rPr>
                  <a:t>fires on disabled</a:t>
                </a:r>
              </a:p>
              <a:p>
                <a:pPr eaLnBrk="0" hangingPunct="0"/>
                <a:r>
                  <a:rPr lang="en-US" sz="800" dirty="0">
                    <a:latin typeface="Times New Roman" pitchFamily="18" charset="0"/>
                  </a:rPr>
                  <a:t>vehicle from</a:t>
                </a:r>
              </a:p>
              <a:p>
                <a:pPr eaLnBrk="0" hangingPunct="0"/>
                <a:r>
                  <a:rPr lang="en-US" sz="800" dirty="0">
                    <a:latin typeface="Times New Roman" pitchFamily="18" charset="0"/>
                  </a:rPr>
                  <a:t>church tower</a:t>
                </a:r>
              </a:p>
            </p:txBody>
          </p:sp>
          <p:sp>
            <p:nvSpPr>
              <p:cNvPr id="45106" name="Text Box 84"/>
              <p:cNvSpPr txBox="1">
                <a:spLocks noChangeAspect="1" noChangeArrowheads="1"/>
              </p:cNvSpPr>
              <p:nvPr/>
            </p:nvSpPr>
            <p:spPr bwMode="auto">
              <a:xfrm>
                <a:off x="1014" y="3603"/>
                <a:ext cx="606"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1.2.2.3.3.1</a:t>
                </a:r>
              </a:p>
            </p:txBody>
          </p:sp>
        </p:grpSp>
        <p:grpSp>
          <p:nvGrpSpPr>
            <p:cNvPr id="16" name="Group 85"/>
            <p:cNvGrpSpPr>
              <a:grpSpLocks/>
            </p:cNvGrpSpPr>
            <p:nvPr/>
          </p:nvGrpSpPr>
          <p:grpSpPr bwMode="auto">
            <a:xfrm>
              <a:off x="1605" y="3374"/>
              <a:ext cx="702" cy="513"/>
              <a:chOff x="1656" y="3242"/>
              <a:chExt cx="702" cy="513"/>
            </a:xfrm>
          </p:grpSpPr>
          <p:sp>
            <p:nvSpPr>
              <p:cNvPr id="45099" name="Rectangle 86"/>
              <p:cNvSpPr>
                <a:spLocks noChangeAspect="1" noChangeArrowheads="1"/>
              </p:cNvSpPr>
              <p:nvPr/>
            </p:nvSpPr>
            <p:spPr bwMode="auto">
              <a:xfrm>
                <a:off x="1692" y="3242"/>
                <a:ext cx="636" cy="488"/>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00" name="Rectangle 87"/>
              <p:cNvSpPr>
                <a:spLocks noChangeAspect="1" noChangeArrowheads="1"/>
              </p:cNvSpPr>
              <p:nvPr/>
            </p:nvSpPr>
            <p:spPr bwMode="auto">
              <a:xfrm>
                <a:off x="1733" y="3271"/>
                <a:ext cx="551" cy="380"/>
              </a:xfrm>
              <a:prstGeom prst="rect">
                <a:avLst/>
              </a:prstGeom>
              <a:solidFill>
                <a:schemeClr val="bg1"/>
              </a:solidFill>
              <a:ln w="9525">
                <a:noFill/>
                <a:miter lim="800000"/>
                <a:headEnd/>
                <a:tailEnd/>
              </a:ln>
            </p:spPr>
            <p:txBody>
              <a:bodyPr wrap="none" anchor="ctr"/>
              <a:lstStyle/>
              <a:p>
                <a:pPr algn="ctr"/>
                <a:endParaRPr lang="en-US" dirty="0"/>
              </a:p>
            </p:txBody>
          </p:sp>
          <p:sp>
            <p:nvSpPr>
              <p:cNvPr id="45101" name="Text Box 88"/>
              <p:cNvSpPr txBox="1">
                <a:spLocks noChangeAspect="1" noChangeArrowheads="1"/>
              </p:cNvSpPr>
              <p:nvPr/>
            </p:nvSpPr>
            <p:spPr bwMode="auto">
              <a:xfrm>
                <a:off x="1686" y="3275"/>
                <a:ext cx="644" cy="366"/>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Gunner of disabled</a:t>
                </a:r>
              </a:p>
              <a:p>
                <a:pPr eaLnBrk="0" hangingPunct="0"/>
                <a:r>
                  <a:rPr lang="en-US" sz="800" dirty="0">
                    <a:latin typeface="Times New Roman" pitchFamily="18" charset="0"/>
                  </a:rPr>
                  <a:t>vehicle returns fire</a:t>
                </a:r>
              </a:p>
              <a:p>
                <a:pPr eaLnBrk="0" hangingPunct="0"/>
                <a:r>
                  <a:rPr lang="en-US" sz="800" dirty="0">
                    <a:latin typeface="Times New Roman" pitchFamily="18" charset="0"/>
                  </a:rPr>
                  <a:t>on church tower</a:t>
                </a:r>
              </a:p>
              <a:p>
                <a:pPr eaLnBrk="0" hangingPunct="0"/>
                <a:r>
                  <a:rPr lang="en-US" sz="800" dirty="0">
                    <a:latin typeface="Times New Roman" pitchFamily="18" charset="0"/>
                  </a:rPr>
                  <a:t>w/ 25mm auto-gun</a:t>
                </a:r>
              </a:p>
            </p:txBody>
          </p:sp>
          <p:sp>
            <p:nvSpPr>
              <p:cNvPr id="45102" name="Text Box 89"/>
              <p:cNvSpPr txBox="1">
                <a:spLocks noChangeAspect="1" noChangeArrowheads="1"/>
              </p:cNvSpPr>
              <p:nvPr/>
            </p:nvSpPr>
            <p:spPr bwMode="auto">
              <a:xfrm>
                <a:off x="1656" y="3620"/>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1.2.6.1.1.2.1.1</a:t>
                </a:r>
              </a:p>
            </p:txBody>
          </p:sp>
        </p:grpSp>
        <p:sp>
          <p:nvSpPr>
            <p:cNvPr id="45076" name="Rectangle 90"/>
            <p:cNvSpPr>
              <a:spLocks noChangeAspect="1" noChangeArrowheads="1"/>
            </p:cNvSpPr>
            <p:nvPr/>
          </p:nvSpPr>
          <p:spPr bwMode="auto">
            <a:xfrm>
              <a:off x="2413" y="3374"/>
              <a:ext cx="595" cy="485"/>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77" name="Rectangle 91"/>
            <p:cNvSpPr>
              <a:spLocks noChangeAspect="1" noChangeArrowheads="1"/>
            </p:cNvSpPr>
            <p:nvPr/>
          </p:nvSpPr>
          <p:spPr bwMode="auto">
            <a:xfrm>
              <a:off x="2483" y="3436"/>
              <a:ext cx="432" cy="333"/>
            </a:xfrm>
            <a:prstGeom prst="rect">
              <a:avLst/>
            </a:prstGeom>
            <a:solidFill>
              <a:schemeClr val="bg1"/>
            </a:solidFill>
            <a:ln w="9525">
              <a:noFill/>
              <a:miter lim="800000"/>
              <a:headEnd/>
              <a:tailEnd/>
            </a:ln>
          </p:spPr>
          <p:txBody>
            <a:bodyPr wrap="none" anchor="ctr"/>
            <a:lstStyle/>
            <a:p>
              <a:pPr algn="ctr"/>
              <a:endParaRPr lang="en-US" dirty="0"/>
            </a:p>
          </p:txBody>
        </p:sp>
        <p:sp>
          <p:nvSpPr>
            <p:cNvPr id="45078" name="Text Box 92"/>
            <p:cNvSpPr txBox="1">
              <a:spLocks noChangeAspect="1" noChangeArrowheads="1"/>
            </p:cNvSpPr>
            <p:nvPr/>
          </p:nvSpPr>
          <p:spPr bwMode="auto">
            <a:xfrm>
              <a:off x="2436" y="3413"/>
              <a:ext cx="551" cy="366"/>
            </a:xfrm>
            <a:prstGeom prst="rect">
              <a:avLst/>
            </a:prstGeom>
            <a:noFill/>
            <a:ln w="9525">
              <a:noFill/>
              <a:miter lim="800000"/>
              <a:headEnd/>
              <a:tailEnd/>
            </a:ln>
          </p:spPr>
          <p:txBody>
            <a:bodyPr>
              <a:spAutoFit/>
            </a:bodyPr>
            <a:lstStyle/>
            <a:p>
              <a:pPr eaLnBrk="0" hangingPunct="0"/>
              <a:r>
                <a:rPr lang="en-US" sz="800" dirty="0">
                  <a:latin typeface="Times New Roman" pitchFamily="18" charset="0"/>
                </a:rPr>
                <a:t>Platoon leader</a:t>
              </a:r>
            </a:p>
            <a:p>
              <a:pPr eaLnBrk="0" hangingPunct="0"/>
              <a:r>
                <a:rPr lang="en-US" sz="800" dirty="0">
                  <a:latin typeface="Times New Roman" pitchFamily="18" charset="0"/>
                </a:rPr>
                <a:t>orders gunner</a:t>
              </a:r>
            </a:p>
            <a:p>
              <a:pPr eaLnBrk="0" hangingPunct="0"/>
              <a:r>
                <a:rPr lang="en-US" sz="800" dirty="0">
                  <a:latin typeface="Times New Roman" pitchFamily="18" charset="0"/>
                </a:rPr>
                <a:t>to cease fire on</a:t>
              </a:r>
            </a:p>
            <a:p>
              <a:pPr eaLnBrk="0" hangingPunct="0"/>
              <a:r>
                <a:rPr lang="en-US" sz="800" dirty="0">
                  <a:latin typeface="Times New Roman" pitchFamily="18" charset="0"/>
                </a:rPr>
                <a:t>church</a:t>
              </a:r>
            </a:p>
          </p:txBody>
        </p:sp>
        <p:sp>
          <p:nvSpPr>
            <p:cNvPr id="45079" name="Text Box 93"/>
            <p:cNvSpPr txBox="1">
              <a:spLocks noChangeAspect="1" noChangeArrowheads="1"/>
            </p:cNvSpPr>
            <p:nvPr/>
          </p:nvSpPr>
          <p:spPr bwMode="auto">
            <a:xfrm>
              <a:off x="2359" y="3753"/>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1.2.6.1.1.2.1.2</a:t>
              </a:r>
            </a:p>
          </p:txBody>
        </p:sp>
        <p:sp>
          <p:nvSpPr>
            <p:cNvPr id="45080" name="Rectangle 94"/>
            <p:cNvSpPr>
              <a:spLocks noChangeAspect="1" noChangeArrowheads="1"/>
            </p:cNvSpPr>
            <p:nvPr/>
          </p:nvSpPr>
          <p:spPr bwMode="auto">
            <a:xfrm>
              <a:off x="3170" y="3371"/>
              <a:ext cx="712" cy="684"/>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81" name="Rectangle 95"/>
            <p:cNvSpPr>
              <a:spLocks noChangeAspect="1" noChangeArrowheads="1"/>
            </p:cNvSpPr>
            <p:nvPr/>
          </p:nvSpPr>
          <p:spPr bwMode="auto">
            <a:xfrm>
              <a:off x="3208" y="3411"/>
              <a:ext cx="647" cy="537"/>
            </a:xfrm>
            <a:prstGeom prst="rect">
              <a:avLst/>
            </a:prstGeom>
            <a:solidFill>
              <a:schemeClr val="bg1"/>
            </a:solidFill>
            <a:ln w="9525">
              <a:noFill/>
              <a:miter lim="800000"/>
              <a:headEnd/>
              <a:tailEnd/>
            </a:ln>
          </p:spPr>
          <p:txBody>
            <a:bodyPr wrap="none" anchor="ctr"/>
            <a:lstStyle/>
            <a:p>
              <a:pPr algn="ctr"/>
              <a:endParaRPr lang="en-US" dirty="0"/>
            </a:p>
          </p:txBody>
        </p:sp>
        <p:sp>
          <p:nvSpPr>
            <p:cNvPr id="45082" name="Text Box 96"/>
            <p:cNvSpPr txBox="1">
              <a:spLocks noChangeAspect="1" noChangeArrowheads="1"/>
            </p:cNvSpPr>
            <p:nvPr/>
          </p:nvSpPr>
          <p:spPr bwMode="auto">
            <a:xfrm>
              <a:off x="3169" y="3933"/>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1.2.6.1.1.2.1.3</a:t>
              </a:r>
            </a:p>
          </p:txBody>
        </p:sp>
        <p:sp>
          <p:nvSpPr>
            <p:cNvPr id="45083" name="Text Box 97"/>
            <p:cNvSpPr txBox="1">
              <a:spLocks noChangeAspect="1" noChangeArrowheads="1"/>
            </p:cNvSpPr>
            <p:nvPr/>
          </p:nvSpPr>
          <p:spPr bwMode="auto">
            <a:xfrm>
              <a:off x="3182" y="3381"/>
              <a:ext cx="723" cy="597"/>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Platoon leader calls</a:t>
              </a:r>
            </a:p>
            <a:p>
              <a:pPr eaLnBrk="0" hangingPunct="0"/>
              <a:r>
                <a:rPr lang="en-US" sz="800" dirty="0">
                  <a:latin typeface="Times New Roman" pitchFamily="18" charset="0"/>
                </a:rPr>
                <a:t>company commander </a:t>
              </a:r>
            </a:p>
            <a:p>
              <a:pPr eaLnBrk="0" hangingPunct="0"/>
              <a:r>
                <a:rPr lang="en-US" sz="800" dirty="0">
                  <a:latin typeface="Times New Roman" pitchFamily="18" charset="0"/>
                </a:rPr>
                <a:t>reports incident and </a:t>
              </a:r>
            </a:p>
            <a:p>
              <a:pPr eaLnBrk="0" hangingPunct="0"/>
              <a:r>
                <a:rPr lang="en-US" sz="800" dirty="0">
                  <a:latin typeface="Times New Roman" pitchFamily="18" charset="0"/>
                </a:rPr>
                <a:t>informs commander</a:t>
              </a:r>
            </a:p>
            <a:p>
              <a:pPr eaLnBrk="0" hangingPunct="0"/>
              <a:r>
                <a:rPr lang="en-US" sz="800" dirty="0">
                  <a:latin typeface="Times New Roman" pitchFamily="18" charset="0"/>
                </a:rPr>
                <a:t>of significant damage </a:t>
              </a:r>
            </a:p>
            <a:p>
              <a:pPr eaLnBrk="0" hangingPunct="0"/>
              <a:r>
                <a:rPr lang="en-US" sz="800" dirty="0">
                  <a:latin typeface="Times New Roman" pitchFamily="18" charset="0"/>
                </a:rPr>
                <a:t>to church, and several</a:t>
              </a:r>
            </a:p>
            <a:p>
              <a:pPr eaLnBrk="0" hangingPunct="0"/>
              <a:r>
                <a:rPr lang="en-US" sz="800" dirty="0">
                  <a:latin typeface="Times New Roman" pitchFamily="18" charset="0"/>
                </a:rPr>
                <a:t>civilian casualties</a:t>
              </a:r>
            </a:p>
          </p:txBody>
        </p:sp>
        <p:grpSp>
          <p:nvGrpSpPr>
            <p:cNvPr id="17" name="Group 98"/>
            <p:cNvGrpSpPr>
              <a:grpSpLocks/>
            </p:cNvGrpSpPr>
            <p:nvPr/>
          </p:nvGrpSpPr>
          <p:grpSpPr bwMode="auto">
            <a:xfrm>
              <a:off x="3996" y="3383"/>
              <a:ext cx="702" cy="654"/>
              <a:chOff x="3999" y="3251"/>
              <a:chExt cx="702" cy="654"/>
            </a:xfrm>
          </p:grpSpPr>
          <p:sp>
            <p:nvSpPr>
              <p:cNvPr id="45095" name="Rectangle 99"/>
              <p:cNvSpPr>
                <a:spLocks noChangeAspect="1" noChangeArrowheads="1"/>
              </p:cNvSpPr>
              <p:nvPr/>
            </p:nvSpPr>
            <p:spPr bwMode="auto">
              <a:xfrm>
                <a:off x="4042" y="3251"/>
                <a:ext cx="623" cy="643"/>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97" name="Rectangle 101"/>
              <p:cNvSpPr>
                <a:spLocks noChangeAspect="1" noChangeArrowheads="1"/>
              </p:cNvSpPr>
              <p:nvPr/>
            </p:nvSpPr>
            <p:spPr bwMode="auto">
              <a:xfrm>
                <a:off x="4086" y="3295"/>
                <a:ext cx="548" cy="469"/>
              </a:xfrm>
              <a:prstGeom prst="rect">
                <a:avLst/>
              </a:prstGeom>
              <a:solidFill>
                <a:schemeClr val="bg1"/>
              </a:solidFill>
              <a:ln w="9525">
                <a:noFill/>
                <a:miter lim="800000"/>
                <a:headEnd/>
                <a:tailEnd/>
              </a:ln>
            </p:spPr>
            <p:txBody>
              <a:bodyPr wrap="none" anchor="ctr"/>
              <a:lstStyle/>
              <a:p>
                <a:pPr algn="ctr"/>
                <a:endParaRPr lang="en-US" dirty="0"/>
              </a:p>
            </p:txBody>
          </p:sp>
          <p:sp>
            <p:nvSpPr>
              <p:cNvPr id="45098" name="Text Box 102"/>
              <p:cNvSpPr txBox="1">
                <a:spLocks noChangeAspect="1" noChangeArrowheads="1"/>
              </p:cNvSpPr>
              <p:nvPr/>
            </p:nvSpPr>
            <p:spPr bwMode="auto">
              <a:xfrm>
                <a:off x="4080" y="3276"/>
                <a:ext cx="608" cy="520"/>
              </a:xfrm>
              <a:prstGeom prst="rect">
                <a:avLst/>
              </a:prstGeom>
              <a:noFill/>
              <a:ln w="9525">
                <a:noFill/>
                <a:miter lim="800000"/>
                <a:headEnd/>
                <a:tailEnd/>
              </a:ln>
            </p:spPr>
            <p:txBody>
              <a:bodyPr>
                <a:spAutoFit/>
              </a:bodyPr>
              <a:lstStyle/>
              <a:p>
                <a:pPr eaLnBrk="0" hangingPunct="0"/>
                <a:r>
                  <a:rPr lang="en-US" sz="800" dirty="0">
                    <a:latin typeface="Times New Roman" pitchFamily="18" charset="0"/>
                  </a:rPr>
                  <a:t>Platoon leader receives order from company commander to break contact with enemy</a:t>
                </a:r>
              </a:p>
            </p:txBody>
          </p:sp>
          <p:sp>
            <p:nvSpPr>
              <p:cNvPr id="45096" name="Text Box 100"/>
              <p:cNvSpPr txBox="1">
                <a:spLocks noChangeAspect="1" noChangeArrowheads="1"/>
              </p:cNvSpPr>
              <p:nvPr/>
            </p:nvSpPr>
            <p:spPr bwMode="auto">
              <a:xfrm>
                <a:off x="3999" y="3770"/>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1.2.6.1.1.2.1.4</a:t>
                </a:r>
              </a:p>
            </p:txBody>
          </p:sp>
        </p:grpSp>
        <p:grpSp>
          <p:nvGrpSpPr>
            <p:cNvPr id="18" name="Group 103"/>
            <p:cNvGrpSpPr>
              <a:grpSpLocks/>
            </p:cNvGrpSpPr>
            <p:nvPr/>
          </p:nvGrpSpPr>
          <p:grpSpPr bwMode="auto">
            <a:xfrm>
              <a:off x="4800" y="3374"/>
              <a:ext cx="578" cy="572"/>
              <a:chOff x="4758" y="3242"/>
              <a:chExt cx="578" cy="572"/>
            </a:xfrm>
          </p:grpSpPr>
          <p:sp>
            <p:nvSpPr>
              <p:cNvPr id="45091" name="Rectangle 104"/>
              <p:cNvSpPr>
                <a:spLocks noChangeAspect="1" noChangeArrowheads="1"/>
              </p:cNvSpPr>
              <p:nvPr/>
            </p:nvSpPr>
            <p:spPr bwMode="auto">
              <a:xfrm>
                <a:off x="4795" y="3242"/>
                <a:ext cx="541" cy="556"/>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92" name="Rectangle 105"/>
              <p:cNvSpPr>
                <a:spLocks noChangeAspect="1" noChangeArrowheads="1"/>
              </p:cNvSpPr>
              <p:nvPr/>
            </p:nvSpPr>
            <p:spPr bwMode="auto">
              <a:xfrm>
                <a:off x="4838" y="3304"/>
                <a:ext cx="459" cy="332"/>
              </a:xfrm>
              <a:prstGeom prst="rect">
                <a:avLst/>
              </a:prstGeom>
              <a:solidFill>
                <a:schemeClr val="bg1"/>
              </a:solidFill>
              <a:ln w="9525">
                <a:noFill/>
                <a:miter lim="800000"/>
                <a:headEnd/>
                <a:tailEnd/>
              </a:ln>
            </p:spPr>
            <p:txBody>
              <a:bodyPr wrap="none" anchor="ctr"/>
              <a:lstStyle/>
              <a:p>
                <a:pPr algn="ctr"/>
                <a:endParaRPr lang="en-US" dirty="0"/>
              </a:p>
            </p:txBody>
          </p:sp>
          <p:sp>
            <p:nvSpPr>
              <p:cNvPr id="45093" name="Text Box 106"/>
              <p:cNvSpPr txBox="1">
                <a:spLocks noChangeAspect="1" noChangeArrowheads="1"/>
              </p:cNvSpPr>
              <p:nvPr/>
            </p:nvSpPr>
            <p:spPr bwMode="auto">
              <a:xfrm>
                <a:off x="4758" y="3679"/>
                <a:ext cx="558"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4.5.1.1.1</a:t>
                </a:r>
              </a:p>
            </p:txBody>
          </p:sp>
          <p:sp>
            <p:nvSpPr>
              <p:cNvPr id="45094" name="Text Box 107"/>
              <p:cNvSpPr txBox="1">
                <a:spLocks noChangeAspect="1" noChangeArrowheads="1"/>
              </p:cNvSpPr>
              <p:nvPr/>
            </p:nvSpPr>
            <p:spPr bwMode="auto">
              <a:xfrm>
                <a:off x="4816" y="3297"/>
                <a:ext cx="515" cy="366"/>
              </a:xfrm>
              <a:prstGeom prst="rect">
                <a:avLst/>
              </a:prstGeom>
              <a:noFill/>
              <a:ln w="9525">
                <a:noFill/>
                <a:miter lim="800000"/>
                <a:headEnd/>
                <a:tailEnd/>
              </a:ln>
            </p:spPr>
            <p:txBody>
              <a:bodyPr>
                <a:spAutoFit/>
              </a:bodyPr>
              <a:lstStyle/>
              <a:p>
                <a:pPr eaLnBrk="0" hangingPunct="0"/>
                <a:r>
                  <a:rPr lang="en-US" sz="800" dirty="0">
                    <a:latin typeface="Times New Roman" pitchFamily="18" charset="0"/>
                  </a:rPr>
                  <a:t>Platoon leader </a:t>
                </a:r>
              </a:p>
              <a:p>
                <a:pPr eaLnBrk="0" hangingPunct="0"/>
                <a:r>
                  <a:rPr lang="en-US" sz="800" dirty="0">
                    <a:latin typeface="Times New Roman" pitchFamily="18" charset="0"/>
                  </a:rPr>
                  <a:t>orders evacuation</a:t>
                </a:r>
              </a:p>
              <a:p>
                <a:pPr eaLnBrk="0" hangingPunct="0"/>
                <a:r>
                  <a:rPr lang="en-US" sz="800" dirty="0">
                    <a:latin typeface="Times New Roman" pitchFamily="18" charset="0"/>
                  </a:rPr>
                  <a:t>of casualties</a:t>
                </a:r>
              </a:p>
            </p:txBody>
          </p:sp>
        </p:grpSp>
        <p:sp>
          <p:nvSpPr>
            <p:cNvPr id="45086" name="Line 108"/>
            <p:cNvSpPr>
              <a:spLocks noChangeAspect="1" noChangeShapeType="1"/>
            </p:cNvSpPr>
            <p:nvPr/>
          </p:nvSpPr>
          <p:spPr bwMode="auto">
            <a:xfrm>
              <a:off x="1499" y="3613"/>
              <a:ext cx="151"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7" name="Line 109"/>
            <p:cNvSpPr>
              <a:spLocks noChangeAspect="1" noChangeShapeType="1"/>
            </p:cNvSpPr>
            <p:nvPr/>
          </p:nvSpPr>
          <p:spPr bwMode="auto">
            <a:xfrm>
              <a:off x="2278" y="3613"/>
              <a:ext cx="139"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8" name="Line 110"/>
            <p:cNvSpPr>
              <a:spLocks noChangeAspect="1" noChangeShapeType="1"/>
            </p:cNvSpPr>
            <p:nvPr/>
          </p:nvSpPr>
          <p:spPr bwMode="auto">
            <a:xfrm>
              <a:off x="3010" y="3613"/>
              <a:ext cx="165"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9" name="Line 111"/>
            <p:cNvSpPr>
              <a:spLocks noChangeAspect="1" noChangeShapeType="1"/>
            </p:cNvSpPr>
            <p:nvPr/>
          </p:nvSpPr>
          <p:spPr bwMode="auto">
            <a:xfrm>
              <a:off x="3898" y="3655"/>
              <a:ext cx="152"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90" name="Line 112"/>
            <p:cNvSpPr>
              <a:spLocks noChangeAspect="1" noChangeShapeType="1"/>
            </p:cNvSpPr>
            <p:nvPr/>
          </p:nvSpPr>
          <p:spPr bwMode="auto">
            <a:xfrm>
              <a:off x="4660" y="3613"/>
              <a:ext cx="179" cy="0"/>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12" name="Rectangle 2"/>
          <p:cNvSpPr txBox="1">
            <a:spLocks noChangeArrowheads="1"/>
          </p:cNvSpPr>
          <p:nvPr/>
        </p:nvSpPr>
        <p:spPr>
          <a:xfrm>
            <a:off x="127000" y="47625"/>
            <a:ext cx="3578225" cy="438150"/>
          </a:xfrm>
          <a:prstGeom prst="rect">
            <a:avLst/>
          </a:prstGeom>
          <a:solidFill>
            <a:schemeClr val="tx1"/>
          </a:solidFill>
        </p:spPr>
        <p:txBody>
          <a:bodyPr tIns="91440"/>
          <a:lstStyle/>
          <a:p>
            <a:pPr algn="ctr">
              <a:lnSpc>
                <a:spcPct val="85000"/>
              </a:lnSpc>
              <a:defRPr/>
            </a:pPr>
            <a:r>
              <a:rPr lang="en-US" sz="2400" b="1" kern="0" dirty="0" smtClean="0">
                <a:solidFill>
                  <a:schemeClr val="bg1"/>
                </a:solidFill>
                <a:effectLst>
                  <a:outerShdw blurRad="38100" dist="38100" dir="2700000" algn="tl">
                    <a:srgbClr val="000000">
                      <a:alpha val="43137"/>
                    </a:srgbClr>
                  </a:outerShdw>
                </a:effectLst>
                <a:latin typeface="+mj-lt"/>
                <a:ea typeface="+mj-ea"/>
                <a:cs typeface="+mj-cs"/>
              </a:rPr>
              <a:t>Summary [1/3]</a:t>
            </a:r>
            <a:endParaRPr lang="en-US" sz="2400" b="1" kern="0" dirty="0">
              <a:solidFill>
                <a:schemeClr val="bg1"/>
              </a:solidFill>
              <a:effectLst>
                <a:outerShdw blurRad="38100" dist="38100" dir="2700000" algn="tl">
                  <a:srgbClr val="000000">
                    <a:alpha val="43137"/>
                  </a:srgbClr>
                </a:outerShdw>
              </a:effectLst>
              <a:latin typeface="+mj-lt"/>
              <a:ea typeface="+mj-ea"/>
              <a:cs typeface="+mj-cs"/>
            </a:endParaRPr>
          </a:p>
        </p:txBody>
      </p:sp>
      <p:grpSp>
        <p:nvGrpSpPr>
          <p:cNvPr id="19" name="Group 160"/>
          <p:cNvGrpSpPr/>
          <p:nvPr/>
        </p:nvGrpSpPr>
        <p:grpSpPr>
          <a:xfrm>
            <a:off x="2365558" y="1085850"/>
            <a:ext cx="4352742" cy="4413250"/>
            <a:chOff x="2365558" y="1085850"/>
            <a:chExt cx="4352742" cy="4413250"/>
          </a:xfrm>
        </p:grpSpPr>
        <p:cxnSp>
          <p:nvCxnSpPr>
            <p:cNvPr id="162" name="Straight Arrow Connector 161"/>
            <p:cNvCxnSpPr/>
            <p:nvPr/>
          </p:nvCxnSpPr>
          <p:spPr bwMode="auto">
            <a:xfrm>
              <a:off x="4573588" y="1085850"/>
              <a:ext cx="0" cy="3900820"/>
            </a:xfrm>
            <a:prstGeom prst="straightConnector1">
              <a:avLst/>
            </a:prstGeom>
            <a:solidFill>
              <a:schemeClr val="accent1"/>
            </a:solidFill>
            <a:ln w="76200" cap="flat" cmpd="sng" algn="ctr">
              <a:solidFill>
                <a:srgbClr val="005EA4"/>
              </a:solidFill>
              <a:prstDash val="solid"/>
              <a:round/>
              <a:headEnd type="none" w="med" len="med"/>
              <a:tailEnd type="none" w="med" len="med"/>
            </a:ln>
            <a:effectLst/>
          </p:spPr>
        </p:cxnSp>
        <p:cxnSp>
          <p:nvCxnSpPr>
            <p:cNvPr id="163" name="Straight Arrow Connector 162"/>
            <p:cNvCxnSpPr/>
            <p:nvPr/>
          </p:nvCxnSpPr>
          <p:spPr bwMode="auto">
            <a:xfrm flipH="1">
              <a:off x="2365558" y="4953000"/>
              <a:ext cx="2208030" cy="515681"/>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64" name="Straight Arrow Connector 163"/>
            <p:cNvCxnSpPr/>
            <p:nvPr/>
          </p:nvCxnSpPr>
          <p:spPr bwMode="auto">
            <a:xfrm flipH="1">
              <a:off x="3676650" y="4959350"/>
              <a:ext cx="896940" cy="527050"/>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65" name="Straight Arrow Connector 164"/>
            <p:cNvCxnSpPr/>
            <p:nvPr/>
          </p:nvCxnSpPr>
          <p:spPr bwMode="auto">
            <a:xfrm>
              <a:off x="4573588" y="4946650"/>
              <a:ext cx="324906" cy="549902"/>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66" name="Straight Arrow Connector 165"/>
            <p:cNvCxnSpPr/>
            <p:nvPr/>
          </p:nvCxnSpPr>
          <p:spPr bwMode="auto">
            <a:xfrm>
              <a:off x="4573588" y="4972050"/>
              <a:ext cx="2144712" cy="527050"/>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grpSp>
      <p:grpSp>
        <p:nvGrpSpPr>
          <p:cNvPr id="20" name="Group 112"/>
          <p:cNvGrpSpPr/>
          <p:nvPr/>
        </p:nvGrpSpPr>
        <p:grpSpPr>
          <a:xfrm>
            <a:off x="3487524" y="504311"/>
            <a:ext cx="2121154" cy="4438319"/>
            <a:chOff x="3487524" y="504311"/>
            <a:chExt cx="2121154" cy="4438319"/>
          </a:xfrm>
        </p:grpSpPr>
        <p:grpSp>
          <p:nvGrpSpPr>
            <p:cNvPr id="21" name="Group 75"/>
            <p:cNvGrpSpPr/>
            <p:nvPr/>
          </p:nvGrpSpPr>
          <p:grpSpPr>
            <a:xfrm>
              <a:off x="3494749" y="504311"/>
              <a:ext cx="2103815" cy="1003195"/>
              <a:chOff x="3926049" y="747538"/>
              <a:chExt cx="2103815" cy="1003195"/>
            </a:xfrm>
          </p:grpSpPr>
          <p:grpSp>
            <p:nvGrpSpPr>
              <p:cNvPr id="22" name="Group 63"/>
              <p:cNvGrpSpPr>
                <a:grpSpLocks/>
              </p:cNvGrpSpPr>
              <p:nvPr/>
            </p:nvGrpSpPr>
            <p:grpSpPr bwMode="auto">
              <a:xfrm>
                <a:off x="3926049" y="931652"/>
                <a:ext cx="2103815" cy="810883"/>
                <a:chOff x="2994025" y="2886075"/>
                <a:chExt cx="2447925" cy="1544638"/>
              </a:xfrm>
            </p:grpSpPr>
            <p:sp>
              <p:nvSpPr>
                <p:cNvPr id="146" name="Cloud 145"/>
                <p:cNvSpPr/>
                <p:nvPr/>
              </p:nvSpPr>
              <p:spPr bwMode="auto">
                <a:xfrm>
                  <a:off x="2994025"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47" name="TextBox 146"/>
                <p:cNvSpPr txBox="1"/>
                <p:nvPr/>
              </p:nvSpPr>
              <p:spPr>
                <a:xfrm>
                  <a:off x="3339826" y="3155637"/>
                  <a:ext cx="1885951" cy="879418"/>
                </a:xfrm>
                <a:prstGeom prst="rect">
                  <a:avLst/>
                </a:prstGeom>
                <a:noFill/>
              </p:spPr>
              <p:txBody>
                <a:bodyPr>
                  <a:spAutoFit/>
                </a:bodyPr>
                <a:lstStyle/>
                <a:p>
                  <a:pPr algn="ctr">
                    <a:defRPr/>
                  </a:pPr>
                  <a:r>
                    <a:rPr lang="en-US" sz="1200" b="1" dirty="0" smtClean="0">
                      <a:effectLst>
                        <a:outerShdw blurRad="38100" dist="38100" dir="2700000" algn="tl">
                          <a:srgbClr val="000000">
                            <a:alpha val="43137"/>
                          </a:srgbClr>
                        </a:outerShdw>
                      </a:effectLst>
                    </a:rPr>
                    <a:t>National Mission Abstraction</a:t>
                  </a:r>
                  <a:endParaRPr lang="en-US" sz="1200" b="1" dirty="0">
                    <a:effectLst>
                      <a:outerShdw blurRad="38100" dist="38100" dir="2700000" algn="tl">
                        <a:srgbClr val="000000">
                          <a:alpha val="43137"/>
                        </a:srgbClr>
                      </a:outerShdw>
                    </a:effectLst>
                  </a:endParaRPr>
                </a:p>
              </p:txBody>
            </p:sp>
          </p:grpSp>
          <p:grpSp>
            <p:nvGrpSpPr>
              <p:cNvPr id="23" name="Group 79"/>
              <p:cNvGrpSpPr/>
              <p:nvPr/>
            </p:nvGrpSpPr>
            <p:grpSpPr>
              <a:xfrm>
                <a:off x="4042767" y="747538"/>
                <a:ext cx="1346145" cy="1003195"/>
                <a:chOff x="2150429" y="1009291"/>
                <a:chExt cx="5527076" cy="4171970"/>
              </a:xfrm>
            </p:grpSpPr>
            <p:cxnSp>
              <p:nvCxnSpPr>
                <p:cNvPr id="143" name="Straight Arrow Connector 142"/>
                <p:cNvCxnSpPr/>
                <p:nvPr/>
              </p:nvCxnSpPr>
              <p:spPr bwMode="auto">
                <a:xfrm flipV="1">
                  <a:off x="2150429"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44" name="Straight Arrow Connector 143"/>
                <p:cNvCxnSpPr/>
                <p:nvPr/>
              </p:nvCxnSpPr>
              <p:spPr bwMode="auto">
                <a:xfrm flipH="1">
                  <a:off x="3459188" y="1009291"/>
                  <a:ext cx="19025" cy="3968159"/>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45" name="Straight Arrow Connector 144"/>
                <p:cNvCxnSpPr/>
                <p:nvPr/>
              </p:nvCxnSpPr>
              <p:spPr bwMode="auto">
                <a:xfrm flipH="1">
                  <a:off x="2509026"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nvGrpSpPr>
            <p:cNvPr id="24" name="Group 76"/>
            <p:cNvGrpSpPr/>
            <p:nvPr/>
          </p:nvGrpSpPr>
          <p:grpSpPr>
            <a:xfrm>
              <a:off x="3504863" y="1603668"/>
              <a:ext cx="2103815" cy="1003195"/>
              <a:chOff x="3926049" y="747538"/>
              <a:chExt cx="2103815" cy="1003195"/>
            </a:xfrm>
          </p:grpSpPr>
          <p:grpSp>
            <p:nvGrpSpPr>
              <p:cNvPr id="25" name="Group 63"/>
              <p:cNvGrpSpPr>
                <a:grpSpLocks/>
              </p:cNvGrpSpPr>
              <p:nvPr/>
            </p:nvGrpSpPr>
            <p:grpSpPr bwMode="auto">
              <a:xfrm>
                <a:off x="3926049" y="931652"/>
                <a:ext cx="2103815" cy="810883"/>
                <a:chOff x="2994025" y="2886075"/>
                <a:chExt cx="2447925" cy="1544638"/>
              </a:xfrm>
            </p:grpSpPr>
            <p:sp>
              <p:nvSpPr>
                <p:cNvPr id="139" name="Cloud 138"/>
                <p:cNvSpPr/>
                <p:nvPr/>
              </p:nvSpPr>
              <p:spPr bwMode="auto">
                <a:xfrm>
                  <a:off x="2994025"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40" name="TextBox 139"/>
                <p:cNvSpPr txBox="1"/>
                <p:nvPr/>
              </p:nvSpPr>
              <p:spPr>
                <a:xfrm>
                  <a:off x="3360554" y="3155637"/>
                  <a:ext cx="1885951" cy="879418"/>
                </a:xfrm>
                <a:prstGeom prst="rect">
                  <a:avLst/>
                </a:prstGeom>
                <a:noFill/>
              </p:spPr>
              <p:txBody>
                <a:bodyPr>
                  <a:spAutoFit/>
                </a:bodyPr>
                <a:lstStyle/>
                <a:p>
                  <a:pPr algn="ctr">
                    <a:defRPr/>
                  </a:pPr>
                  <a:r>
                    <a:rPr lang="en-US" sz="1200" b="1" dirty="0" smtClean="0">
                      <a:effectLst>
                        <a:outerShdw blurRad="38100" dist="38100" dir="2700000" algn="tl">
                          <a:srgbClr val="000000">
                            <a:alpha val="43137"/>
                          </a:srgbClr>
                        </a:outerShdw>
                      </a:effectLst>
                    </a:rPr>
                    <a:t>Strategic Mission Abstraction</a:t>
                  </a:r>
                  <a:endParaRPr lang="en-US" sz="1200" b="1" dirty="0">
                    <a:effectLst>
                      <a:outerShdw blurRad="38100" dist="38100" dir="2700000" algn="tl">
                        <a:srgbClr val="000000">
                          <a:alpha val="43137"/>
                        </a:srgbClr>
                      </a:outerShdw>
                    </a:effectLst>
                  </a:endParaRPr>
                </a:p>
              </p:txBody>
            </p:sp>
          </p:grpSp>
          <p:grpSp>
            <p:nvGrpSpPr>
              <p:cNvPr id="26" name="Group 79"/>
              <p:cNvGrpSpPr/>
              <p:nvPr/>
            </p:nvGrpSpPr>
            <p:grpSpPr>
              <a:xfrm>
                <a:off x="4042767" y="747538"/>
                <a:ext cx="1346145" cy="1003195"/>
                <a:chOff x="2150429" y="1009291"/>
                <a:chExt cx="5527076" cy="4171970"/>
              </a:xfrm>
            </p:grpSpPr>
            <p:cxnSp>
              <p:nvCxnSpPr>
                <p:cNvPr id="136" name="Straight Arrow Connector 135"/>
                <p:cNvCxnSpPr/>
                <p:nvPr/>
              </p:nvCxnSpPr>
              <p:spPr bwMode="auto">
                <a:xfrm flipV="1">
                  <a:off x="2150429"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37" name="Straight Arrow Connector 136"/>
                <p:cNvCxnSpPr/>
                <p:nvPr/>
              </p:nvCxnSpPr>
              <p:spPr bwMode="auto">
                <a:xfrm flipH="1">
                  <a:off x="3459188" y="1009291"/>
                  <a:ext cx="19025" cy="3968159"/>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509026"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nvGrpSpPr>
            <p:cNvPr id="27" name="Group 76"/>
            <p:cNvGrpSpPr/>
            <p:nvPr/>
          </p:nvGrpSpPr>
          <p:grpSpPr>
            <a:xfrm>
              <a:off x="3504496" y="2737407"/>
              <a:ext cx="2103815" cy="1003195"/>
              <a:chOff x="4022871" y="747538"/>
              <a:chExt cx="2103815" cy="1003195"/>
            </a:xfrm>
          </p:grpSpPr>
          <p:grpSp>
            <p:nvGrpSpPr>
              <p:cNvPr id="28" name="Group 63"/>
              <p:cNvGrpSpPr>
                <a:grpSpLocks/>
              </p:cNvGrpSpPr>
              <p:nvPr/>
            </p:nvGrpSpPr>
            <p:grpSpPr bwMode="auto">
              <a:xfrm>
                <a:off x="4022871" y="931652"/>
                <a:ext cx="2103815" cy="810883"/>
                <a:chOff x="3106687" y="2886075"/>
                <a:chExt cx="2447925" cy="1544638"/>
              </a:xfrm>
            </p:grpSpPr>
            <p:sp>
              <p:nvSpPr>
                <p:cNvPr id="132" name="Cloud 131"/>
                <p:cNvSpPr/>
                <p:nvPr/>
              </p:nvSpPr>
              <p:spPr bwMode="auto">
                <a:xfrm>
                  <a:off x="3106687"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33" name="TextBox 132"/>
                <p:cNvSpPr txBox="1"/>
                <p:nvPr/>
              </p:nvSpPr>
              <p:spPr>
                <a:xfrm>
                  <a:off x="3487177" y="3155637"/>
                  <a:ext cx="2021156" cy="879418"/>
                </a:xfrm>
                <a:prstGeom prst="rect">
                  <a:avLst/>
                </a:prstGeom>
                <a:noFill/>
              </p:spPr>
              <p:txBody>
                <a:bodyPr wrap="square">
                  <a:spAutoFit/>
                </a:bodyPr>
                <a:lstStyle/>
                <a:p>
                  <a:pPr algn="ctr">
                    <a:defRPr/>
                  </a:pPr>
                  <a:r>
                    <a:rPr lang="en-US" sz="1200" b="1" dirty="0" smtClean="0">
                      <a:effectLst>
                        <a:outerShdw blurRad="38100" dist="38100" dir="2700000" algn="tl">
                          <a:srgbClr val="000000">
                            <a:alpha val="43137"/>
                          </a:srgbClr>
                        </a:outerShdw>
                      </a:effectLst>
                    </a:rPr>
                    <a:t>Operational Mission Abstraction</a:t>
                  </a:r>
                  <a:endParaRPr lang="en-US" sz="1200" b="1" dirty="0">
                    <a:effectLst>
                      <a:outerShdw blurRad="38100" dist="38100" dir="2700000" algn="tl">
                        <a:srgbClr val="000000">
                          <a:alpha val="43137"/>
                        </a:srgbClr>
                      </a:outerShdw>
                    </a:effectLst>
                  </a:endParaRPr>
                </a:p>
              </p:txBody>
            </p:sp>
          </p:grpSp>
          <p:grpSp>
            <p:nvGrpSpPr>
              <p:cNvPr id="29" name="Group 79"/>
              <p:cNvGrpSpPr/>
              <p:nvPr/>
            </p:nvGrpSpPr>
            <p:grpSpPr>
              <a:xfrm>
                <a:off x="4128831" y="747538"/>
                <a:ext cx="1260081" cy="1003195"/>
                <a:chOff x="2503797" y="1009291"/>
                <a:chExt cx="5173708" cy="4171970"/>
              </a:xfrm>
            </p:grpSpPr>
            <p:cxnSp>
              <p:nvCxnSpPr>
                <p:cNvPr id="129" name="Straight Arrow Connector 128"/>
                <p:cNvCxnSpPr/>
                <p:nvPr/>
              </p:nvCxnSpPr>
              <p:spPr bwMode="auto">
                <a:xfrm flipV="1">
                  <a:off x="2503797"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30" name="Straight Arrow Connector 129"/>
                <p:cNvCxnSpPr/>
                <p:nvPr/>
              </p:nvCxnSpPr>
              <p:spPr bwMode="auto">
                <a:xfrm flipH="1">
                  <a:off x="3812554" y="1009291"/>
                  <a:ext cx="19027" cy="3968157"/>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31" name="Straight Arrow Connector 130"/>
                <p:cNvCxnSpPr/>
                <p:nvPr/>
              </p:nvCxnSpPr>
              <p:spPr bwMode="auto">
                <a:xfrm flipH="1">
                  <a:off x="2509026"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nvGrpSpPr>
            <p:cNvPr id="30" name="Group 76"/>
            <p:cNvGrpSpPr/>
            <p:nvPr/>
          </p:nvGrpSpPr>
          <p:grpSpPr>
            <a:xfrm>
              <a:off x="3487524" y="3939435"/>
              <a:ext cx="2103815" cy="1003195"/>
              <a:chOff x="4001356" y="747538"/>
              <a:chExt cx="2103815" cy="1003195"/>
            </a:xfrm>
          </p:grpSpPr>
          <p:grpSp>
            <p:nvGrpSpPr>
              <p:cNvPr id="31" name="Group 63"/>
              <p:cNvGrpSpPr>
                <a:grpSpLocks/>
              </p:cNvGrpSpPr>
              <p:nvPr/>
            </p:nvGrpSpPr>
            <p:grpSpPr bwMode="auto">
              <a:xfrm>
                <a:off x="4001356" y="931652"/>
                <a:ext cx="2103815" cy="810883"/>
                <a:chOff x="3081651" y="2886075"/>
                <a:chExt cx="2447925" cy="1544638"/>
              </a:xfrm>
            </p:grpSpPr>
            <p:sp>
              <p:nvSpPr>
                <p:cNvPr id="125" name="Cloud 124"/>
                <p:cNvSpPr/>
                <p:nvPr/>
              </p:nvSpPr>
              <p:spPr bwMode="auto">
                <a:xfrm>
                  <a:off x="3081651"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26" name="TextBox 125"/>
                <p:cNvSpPr txBox="1"/>
                <p:nvPr/>
              </p:nvSpPr>
              <p:spPr>
                <a:xfrm>
                  <a:off x="3196320" y="3159713"/>
                  <a:ext cx="2294378" cy="879418"/>
                </a:xfrm>
                <a:prstGeom prst="rect">
                  <a:avLst/>
                </a:prstGeom>
                <a:noFill/>
              </p:spPr>
              <p:txBody>
                <a:bodyPr wrap="square">
                  <a:spAutoFit/>
                </a:bodyPr>
                <a:lstStyle/>
                <a:p>
                  <a:pPr algn="ctr">
                    <a:defRPr/>
                  </a:pPr>
                  <a:r>
                    <a:rPr lang="en-US" sz="1200" b="1" dirty="0" smtClean="0">
                      <a:effectLst>
                        <a:outerShdw blurRad="38100" dist="38100" dir="2700000" algn="tl">
                          <a:srgbClr val="000000">
                            <a:alpha val="43137"/>
                          </a:srgbClr>
                        </a:outerShdw>
                      </a:effectLst>
                    </a:rPr>
                    <a:t>Tactical Mission Abstraction</a:t>
                  </a:r>
                  <a:endParaRPr lang="en-US" sz="1200" b="1" dirty="0">
                    <a:effectLst>
                      <a:outerShdw blurRad="38100" dist="38100" dir="2700000" algn="tl">
                        <a:srgbClr val="000000">
                          <a:alpha val="43137"/>
                        </a:srgbClr>
                      </a:outerShdw>
                    </a:effectLst>
                  </a:endParaRPr>
                </a:p>
              </p:txBody>
            </p:sp>
          </p:grpSp>
          <p:grpSp>
            <p:nvGrpSpPr>
              <p:cNvPr id="45056" name="Group 79"/>
              <p:cNvGrpSpPr/>
              <p:nvPr/>
            </p:nvGrpSpPr>
            <p:grpSpPr>
              <a:xfrm>
                <a:off x="4118073" y="747538"/>
                <a:ext cx="1346145" cy="1003195"/>
                <a:chOff x="2459626" y="1009291"/>
                <a:chExt cx="5527076" cy="4171970"/>
              </a:xfrm>
            </p:grpSpPr>
            <p:cxnSp>
              <p:nvCxnSpPr>
                <p:cNvPr id="122" name="Straight Arrow Connector 121"/>
                <p:cNvCxnSpPr/>
                <p:nvPr/>
              </p:nvCxnSpPr>
              <p:spPr bwMode="auto">
                <a:xfrm flipV="1">
                  <a:off x="2459626"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23" name="Straight Arrow Connector 122"/>
                <p:cNvCxnSpPr/>
                <p:nvPr/>
              </p:nvCxnSpPr>
              <p:spPr bwMode="auto">
                <a:xfrm flipH="1">
                  <a:off x="3768384" y="1009291"/>
                  <a:ext cx="19027" cy="3968157"/>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a:off x="2818223"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grpSp>
        <p:nvGrpSpPr>
          <p:cNvPr id="45059" name="Group 18"/>
          <p:cNvGrpSpPr/>
          <p:nvPr/>
        </p:nvGrpSpPr>
        <p:grpSpPr>
          <a:xfrm>
            <a:off x="504825" y="5488618"/>
            <a:ext cx="8228012" cy="749300"/>
            <a:chOff x="504825" y="5488618"/>
            <a:chExt cx="8228012" cy="749300"/>
          </a:xfrm>
        </p:grpSpPr>
        <p:grpSp>
          <p:nvGrpSpPr>
            <p:cNvPr id="45060" name="Group 147"/>
            <p:cNvGrpSpPr/>
            <p:nvPr/>
          </p:nvGrpSpPr>
          <p:grpSpPr>
            <a:xfrm>
              <a:off x="1400175" y="5488618"/>
              <a:ext cx="6346825" cy="749300"/>
              <a:chOff x="1266678" y="2820623"/>
              <a:chExt cx="6346825" cy="749300"/>
            </a:xfrm>
          </p:grpSpPr>
          <p:pic>
            <p:nvPicPr>
              <p:cNvPr id="149" name="Picture 10" descr="C:\Users\paul.h.deitz\Desktop\Picture3.png"/>
              <p:cNvPicPr>
                <a:picLocks noChangeAspect="1" noChangeArrowheads="1"/>
              </p:cNvPicPr>
              <p:nvPr/>
            </p:nvPicPr>
            <p:blipFill>
              <a:blip r:embed="rId2" cstate="print"/>
              <a:srcRect/>
              <a:stretch>
                <a:fillRect/>
              </a:stretch>
            </p:blipFill>
            <p:spPr bwMode="auto">
              <a:xfrm>
                <a:off x="1507449" y="3200764"/>
                <a:ext cx="728662" cy="369159"/>
              </a:xfrm>
              <a:prstGeom prst="rect">
                <a:avLst/>
              </a:prstGeom>
              <a:noFill/>
              <a:ln w="9525">
                <a:noFill/>
                <a:miter lim="800000"/>
                <a:headEnd/>
                <a:tailEnd/>
              </a:ln>
            </p:spPr>
          </p:pic>
          <p:pic>
            <p:nvPicPr>
              <p:cNvPr id="150" name="Picture 10" descr="C:\Users\paul.h.deitz\Desktop\Picture3.png"/>
              <p:cNvPicPr>
                <a:picLocks noChangeAspect="1" noChangeArrowheads="1"/>
              </p:cNvPicPr>
              <p:nvPr/>
            </p:nvPicPr>
            <p:blipFill>
              <a:blip r:embed="rId2" cstate="print"/>
              <a:srcRect/>
              <a:stretch>
                <a:fillRect/>
              </a:stretch>
            </p:blipFill>
            <p:spPr bwMode="auto">
              <a:xfrm>
                <a:off x="2964774" y="3194922"/>
                <a:ext cx="728662" cy="369159"/>
              </a:xfrm>
              <a:prstGeom prst="rect">
                <a:avLst/>
              </a:prstGeom>
              <a:noFill/>
              <a:ln w="9525">
                <a:noFill/>
                <a:miter lim="800000"/>
                <a:headEnd/>
                <a:tailEnd/>
              </a:ln>
            </p:spPr>
          </p:pic>
          <p:pic>
            <p:nvPicPr>
              <p:cNvPr id="151" name="Picture 10" descr="C:\Users\paul.h.deitz\Desktop\Picture3.png"/>
              <p:cNvPicPr>
                <a:picLocks noChangeAspect="1" noChangeArrowheads="1"/>
              </p:cNvPicPr>
              <p:nvPr/>
            </p:nvPicPr>
            <p:blipFill>
              <a:blip r:embed="rId2" cstate="print"/>
              <a:srcRect/>
              <a:stretch>
                <a:fillRect/>
              </a:stretch>
            </p:blipFill>
            <p:spPr bwMode="auto">
              <a:xfrm>
                <a:off x="4385585" y="3191243"/>
                <a:ext cx="728662" cy="369159"/>
              </a:xfrm>
              <a:prstGeom prst="rect">
                <a:avLst/>
              </a:prstGeom>
              <a:noFill/>
              <a:ln w="9525">
                <a:noFill/>
                <a:miter lim="800000"/>
                <a:headEnd/>
                <a:tailEnd/>
              </a:ln>
            </p:spPr>
          </p:pic>
          <p:pic>
            <p:nvPicPr>
              <p:cNvPr id="152" name="Picture 10" descr="C:\Users\paul.h.deitz\Desktop\Picture3.png"/>
              <p:cNvPicPr>
                <a:picLocks noChangeAspect="1" noChangeArrowheads="1"/>
              </p:cNvPicPr>
              <p:nvPr/>
            </p:nvPicPr>
            <p:blipFill>
              <a:blip r:embed="rId2" cstate="print"/>
              <a:srcRect/>
              <a:stretch>
                <a:fillRect/>
              </a:stretch>
            </p:blipFill>
            <p:spPr bwMode="auto">
              <a:xfrm>
                <a:off x="6557285" y="3194922"/>
                <a:ext cx="728662" cy="369159"/>
              </a:xfrm>
              <a:prstGeom prst="rect">
                <a:avLst/>
              </a:prstGeom>
              <a:noFill/>
              <a:ln w="9525">
                <a:noFill/>
                <a:miter lim="800000"/>
                <a:headEnd/>
                <a:tailEnd/>
              </a:ln>
            </p:spPr>
          </p:pic>
          <p:sp>
            <p:nvSpPr>
              <p:cNvPr id="153" name="TextBox 18"/>
              <p:cNvSpPr txBox="1">
                <a:spLocks noChangeArrowheads="1"/>
              </p:cNvSpPr>
              <p:nvPr/>
            </p:nvSpPr>
            <p:spPr bwMode="auto">
              <a:xfrm>
                <a:off x="1445534" y="2830144"/>
                <a:ext cx="885825" cy="307651"/>
              </a:xfrm>
              <a:prstGeom prst="rect">
                <a:avLst/>
              </a:prstGeom>
              <a:noFill/>
              <a:ln w="9525">
                <a:noFill/>
                <a:miter lim="800000"/>
                <a:headEnd/>
                <a:tailEnd/>
              </a:ln>
            </p:spPr>
            <p:txBody>
              <a:bodyPr>
                <a:spAutoFit/>
              </a:bodyPr>
              <a:lstStyle/>
              <a:p>
                <a:pPr algn="ctr"/>
                <a:r>
                  <a:rPr lang="en-US" sz="1400" b="1" dirty="0"/>
                  <a:t>Task #1</a:t>
                </a:r>
              </a:p>
            </p:txBody>
          </p:sp>
          <p:sp>
            <p:nvSpPr>
              <p:cNvPr id="154" name="TextBox 108"/>
              <p:cNvSpPr txBox="1">
                <a:spLocks noChangeArrowheads="1"/>
              </p:cNvSpPr>
              <p:nvPr/>
            </p:nvSpPr>
            <p:spPr bwMode="auto">
              <a:xfrm rot="5400000">
                <a:off x="5707255" y="2966682"/>
                <a:ext cx="275988" cy="846721"/>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sp>
            <p:nvSpPr>
              <p:cNvPr id="155" name="TextBox 22"/>
              <p:cNvSpPr txBox="1">
                <a:spLocks noChangeArrowheads="1"/>
              </p:cNvSpPr>
              <p:nvPr/>
            </p:nvSpPr>
            <p:spPr bwMode="auto">
              <a:xfrm>
                <a:off x="2902859" y="2830144"/>
                <a:ext cx="885825" cy="307651"/>
              </a:xfrm>
              <a:prstGeom prst="rect">
                <a:avLst/>
              </a:prstGeom>
              <a:noFill/>
              <a:ln w="9525">
                <a:noFill/>
                <a:miter lim="800000"/>
                <a:headEnd/>
                <a:tailEnd/>
              </a:ln>
            </p:spPr>
            <p:txBody>
              <a:bodyPr>
                <a:spAutoFit/>
              </a:bodyPr>
              <a:lstStyle/>
              <a:p>
                <a:pPr algn="ctr"/>
                <a:r>
                  <a:rPr lang="en-US" sz="1400" b="1" dirty="0"/>
                  <a:t>Task #2</a:t>
                </a:r>
              </a:p>
            </p:txBody>
          </p:sp>
          <p:sp>
            <p:nvSpPr>
              <p:cNvPr id="156" name="TextBox 23"/>
              <p:cNvSpPr txBox="1">
                <a:spLocks noChangeArrowheads="1"/>
              </p:cNvSpPr>
              <p:nvPr/>
            </p:nvSpPr>
            <p:spPr bwMode="auto">
              <a:xfrm>
                <a:off x="4322084" y="2828557"/>
                <a:ext cx="885825" cy="307651"/>
              </a:xfrm>
              <a:prstGeom prst="rect">
                <a:avLst/>
              </a:prstGeom>
              <a:noFill/>
              <a:ln w="9525">
                <a:noFill/>
                <a:miter lim="800000"/>
                <a:headEnd/>
                <a:tailEnd/>
              </a:ln>
            </p:spPr>
            <p:txBody>
              <a:bodyPr>
                <a:spAutoFit/>
              </a:bodyPr>
              <a:lstStyle/>
              <a:p>
                <a:pPr algn="ctr"/>
                <a:r>
                  <a:rPr lang="en-US" sz="1400" b="1" dirty="0"/>
                  <a:t>Task #3</a:t>
                </a:r>
              </a:p>
            </p:txBody>
          </p:sp>
          <p:sp>
            <p:nvSpPr>
              <p:cNvPr id="157" name="TextBox 24"/>
              <p:cNvSpPr txBox="1">
                <a:spLocks noChangeArrowheads="1"/>
              </p:cNvSpPr>
              <p:nvPr/>
            </p:nvSpPr>
            <p:spPr bwMode="auto">
              <a:xfrm>
                <a:off x="6474734" y="2820623"/>
                <a:ext cx="885825" cy="307651"/>
              </a:xfrm>
              <a:prstGeom prst="rect">
                <a:avLst/>
              </a:prstGeom>
              <a:noFill/>
              <a:ln w="9525">
                <a:noFill/>
                <a:miter lim="800000"/>
                <a:headEnd/>
                <a:tailEnd/>
              </a:ln>
            </p:spPr>
            <p:txBody>
              <a:bodyPr>
                <a:spAutoFit/>
              </a:bodyPr>
              <a:lstStyle/>
              <a:p>
                <a:pPr algn="ctr"/>
                <a:r>
                  <a:rPr lang="en-US" sz="1400" b="1" dirty="0"/>
                  <a:t>Task #n</a:t>
                </a:r>
              </a:p>
            </p:txBody>
          </p:sp>
          <p:cxnSp>
            <p:nvCxnSpPr>
              <p:cNvPr id="159" name="Straight Connector 39"/>
              <p:cNvCxnSpPr>
                <a:cxnSpLocks noChangeShapeType="1"/>
              </p:cNvCxnSpPr>
              <p:nvPr/>
            </p:nvCxnSpPr>
            <p:spPr bwMode="auto">
              <a:xfrm flipV="1">
                <a:off x="1266678" y="3128274"/>
                <a:ext cx="6346825" cy="2"/>
              </a:xfrm>
              <a:prstGeom prst="line">
                <a:avLst/>
              </a:prstGeom>
              <a:noFill/>
              <a:ln w="38100" algn="ctr">
                <a:solidFill>
                  <a:schemeClr val="tx1"/>
                </a:solidFill>
                <a:round/>
                <a:headEnd type="none" w="med" len="med"/>
                <a:tailEnd type="none" w="med" len="med"/>
              </a:ln>
            </p:spPr>
          </p:cxnSp>
        </p:gr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4825" y="5580062"/>
              <a:ext cx="10366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6200" y="5562600"/>
              <a:ext cx="10366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45061" name="Group 171"/>
          <p:cNvGrpSpPr/>
          <p:nvPr/>
        </p:nvGrpSpPr>
        <p:grpSpPr>
          <a:xfrm>
            <a:off x="838200" y="6324600"/>
            <a:ext cx="7343775" cy="457200"/>
            <a:chOff x="1281113" y="3810000"/>
            <a:chExt cx="7343775" cy="457200"/>
          </a:xfrm>
        </p:grpSpPr>
        <p:sp>
          <p:nvSpPr>
            <p:cNvPr id="173" name="Rectangle 172"/>
            <p:cNvSpPr/>
            <p:nvPr/>
          </p:nvSpPr>
          <p:spPr bwMode="auto">
            <a:xfrm>
              <a:off x="1409701" y="3810000"/>
              <a:ext cx="7215187" cy="4572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74" name="Oval 173"/>
            <p:cNvSpPr/>
            <p:nvPr/>
          </p:nvSpPr>
          <p:spPr bwMode="auto">
            <a:xfrm>
              <a:off x="3300412" y="3895725"/>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75" name="Oval 174"/>
            <p:cNvSpPr/>
            <p:nvPr/>
          </p:nvSpPr>
          <p:spPr bwMode="auto">
            <a:xfrm>
              <a:off x="3443287" y="3895725"/>
              <a:ext cx="790575" cy="304800"/>
            </a:xfrm>
            <a:prstGeom prst="ellipse">
              <a:avLst/>
            </a:prstGeom>
            <a:no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76" name="Oval 175"/>
            <p:cNvSpPr/>
            <p:nvPr/>
          </p:nvSpPr>
          <p:spPr bwMode="auto">
            <a:xfrm>
              <a:off x="4694237" y="3895725"/>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77" name="Oval 176"/>
            <p:cNvSpPr/>
            <p:nvPr/>
          </p:nvSpPr>
          <p:spPr bwMode="auto">
            <a:xfrm>
              <a:off x="5294312" y="3895725"/>
              <a:ext cx="790575" cy="304800"/>
            </a:xfrm>
            <a:prstGeom prst="ellipse">
              <a:avLst/>
            </a:prstGeom>
            <a:no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78" name="Oval 177"/>
            <p:cNvSpPr/>
            <p:nvPr/>
          </p:nvSpPr>
          <p:spPr bwMode="auto">
            <a:xfrm>
              <a:off x="7358062" y="3895725"/>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79" name="Oval 178"/>
            <p:cNvSpPr/>
            <p:nvPr/>
          </p:nvSpPr>
          <p:spPr bwMode="auto">
            <a:xfrm>
              <a:off x="6519862" y="3905250"/>
              <a:ext cx="790575" cy="3048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endParaRPr>
            </a:p>
          </p:txBody>
        </p:sp>
        <p:sp>
          <p:nvSpPr>
            <p:cNvPr id="180" name="TextBox 179"/>
            <p:cNvSpPr txBox="1"/>
            <p:nvPr/>
          </p:nvSpPr>
          <p:spPr>
            <a:xfrm>
              <a:off x="1281113" y="3848100"/>
              <a:ext cx="2028824" cy="369332"/>
            </a:xfrm>
            <a:prstGeom prst="rect">
              <a:avLst/>
            </a:prstGeom>
            <a:noFill/>
          </p:spPr>
          <p:txBody>
            <a:bodyPr wrap="square">
              <a:spAutoFit/>
            </a:bodyPr>
            <a:lstStyle/>
            <a:p>
              <a:pPr algn="ctr">
                <a:defRPr/>
              </a:pPr>
              <a:r>
                <a:rPr lang="en-US" b="1" dirty="0" smtClean="0">
                  <a:solidFill>
                    <a:schemeClr val="bg1"/>
                  </a:solidFill>
                </a:rPr>
                <a:t>Venn </a:t>
              </a:r>
              <a:r>
                <a:rPr lang="en-US" b="1" dirty="0">
                  <a:solidFill>
                    <a:schemeClr val="bg1"/>
                  </a:solidFill>
                </a:rPr>
                <a:t>data </a:t>
              </a:r>
              <a:r>
                <a:rPr lang="en-US" b="1" dirty="0" smtClean="0">
                  <a:solidFill>
                    <a:schemeClr val="bg1"/>
                  </a:solidFill>
                </a:rPr>
                <a:t>sets:</a:t>
              </a:r>
              <a:endParaRPr lang="en-US" b="1" dirty="0">
                <a:solidFill>
                  <a:schemeClr val="bg1"/>
                </a:solidFill>
              </a:endParaRPr>
            </a:p>
          </p:txBody>
        </p:sp>
        <p:sp>
          <p:nvSpPr>
            <p:cNvPr id="181" name="TextBox 180"/>
            <p:cNvSpPr txBox="1"/>
            <p:nvPr/>
          </p:nvSpPr>
          <p:spPr>
            <a:xfrm>
              <a:off x="4211637" y="3845997"/>
              <a:ext cx="552450" cy="369332"/>
            </a:xfrm>
            <a:prstGeom prst="rect">
              <a:avLst/>
            </a:prstGeom>
            <a:noFill/>
          </p:spPr>
          <p:txBody>
            <a:bodyPr>
              <a:spAutoFit/>
            </a:bodyPr>
            <a:lstStyle/>
            <a:p>
              <a:pPr algn="ctr">
                <a:defRPr/>
              </a:pPr>
              <a:r>
                <a:rPr lang="en-US" b="1" dirty="0">
                  <a:solidFill>
                    <a:schemeClr val="bg1"/>
                  </a:solidFill>
                </a:rPr>
                <a:t>or</a:t>
              </a:r>
            </a:p>
          </p:txBody>
        </p:sp>
        <p:sp>
          <p:nvSpPr>
            <p:cNvPr id="182" name="TextBox 181"/>
            <p:cNvSpPr txBox="1"/>
            <p:nvPr/>
          </p:nvSpPr>
          <p:spPr>
            <a:xfrm>
              <a:off x="6043612" y="3848100"/>
              <a:ext cx="552450" cy="369332"/>
            </a:xfrm>
            <a:prstGeom prst="rect">
              <a:avLst/>
            </a:prstGeom>
            <a:noFill/>
            <a:ln>
              <a:noFill/>
            </a:ln>
          </p:spPr>
          <p:txBody>
            <a:bodyPr>
              <a:spAutoFit/>
            </a:bodyPr>
            <a:lstStyle/>
            <a:p>
              <a:pPr algn="ctr">
                <a:defRPr/>
              </a:pPr>
              <a:r>
                <a:rPr lang="en-US" b="1" dirty="0">
                  <a:solidFill>
                    <a:schemeClr val="bg1"/>
                  </a:solidFill>
                </a:rPr>
                <a:t>or</a:t>
              </a:r>
            </a:p>
          </p:txBody>
        </p:sp>
        <p:sp>
          <p:nvSpPr>
            <p:cNvPr id="183" name="TextBox 182"/>
            <p:cNvSpPr txBox="1"/>
            <p:nvPr/>
          </p:nvSpPr>
          <p:spPr>
            <a:xfrm>
              <a:off x="7996237" y="3845997"/>
              <a:ext cx="552450" cy="369332"/>
            </a:xfrm>
            <a:prstGeom prst="rect">
              <a:avLst/>
            </a:prstGeom>
            <a:noFill/>
          </p:spPr>
          <p:txBody>
            <a:bodyPr>
              <a:spAutoFit/>
            </a:bodyPr>
            <a:lstStyle/>
            <a:p>
              <a:pPr algn="ctr">
                <a:defRPr/>
              </a:pPr>
              <a:r>
                <a:rPr lang="en-US" b="1" dirty="0">
                  <a:solidFill>
                    <a:schemeClr val="bg1"/>
                  </a:solidFill>
                </a:rPr>
                <a:t>?</a:t>
              </a:r>
            </a:p>
          </p:txBody>
        </p:sp>
      </p:grpSp>
      <p:sp>
        <p:nvSpPr>
          <p:cNvPr id="184" name="TextBox 183"/>
          <p:cNvSpPr txBox="1"/>
          <p:nvPr/>
        </p:nvSpPr>
        <p:spPr>
          <a:xfrm>
            <a:off x="8477250" y="6550223"/>
            <a:ext cx="762000" cy="307777"/>
          </a:xfrm>
          <a:prstGeom prst="rect">
            <a:avLst/>
          </a:prstGeom>
          <a:noFill/>
        </p:spPr>
        <p:txBody>
          <a:bodyPr wrap="square" rtlCol="0">
            <a:spAutoFit/>
          </a:bodyPr>
          <a:lstStyle/>
          <a:p>
            <a:pPr algn="ctr"/>
            <a:r>
              <a:rPr lang="en-US" sz="1400" b="1" dirty="0" smtClean="0"/>
              <a:t>30/33</a:t>
            </a:r>
            <a:endParaRPr lang="en-US" sz="1400" b="1" dirty="0"/>
          </a:p>
        </p:txBody>
      </p:sp>
      <p:sp>
        <p:nvSpPr>
          <p:cNvPr id="185" name="Text Box 4"/>
          <p:cNvSpPr txBox="1">
            <a:spLocks noChangeArrowheads="1"/>
          </p:cNvSpPr>
          <p:nvPr/>
        </p:nvSpPr>
        <p:spPr bwMode="auto">
          <a:xfrm>
            <a:off x="133350" y="531813"/>
            <a:ext cx="1321708" cy="369332"/>
          </a:xfrm>
          <a:prstGeom prst="rect">
            <a:avLst/>
          </a:prstGeom>
          <a:noFill/>
          <a:ln w="9525">
            <a:noFill/>
            <a:miter lim="800000"/>
            <a:headEnd/>
            <a:tailEnd/>
          </a:ln>
        </p:spPr>
        <p:txBody>
          <a:bodyPr wrap="none">
            <a:spAutoFit/>
          </a:bodyPr>
          <a:lstStyle/>
          <a:p>
            <a:pPr eaLnBrk="0" hangingPunct="0"/>
            <a:r>
              <a:rPr lang="en-US" dirty="0">
                <a:latin typeface="+mn-lt"/>
              </a:rPr>
              <a:t>NATIONAL</a:t>
            </a:r>
          </a:p>
        </p:txBody>
      </p:sp>
      <p:sp>
        <p:nvSpPr>
          <p:cNvPr id="186" name="Text Box 5"/>
          <p:cNvSpPr txBox="1">
            <a:spLocks noChangeArrowheads="1"/>
          </p:cNvSpPr>
          <p:nvPr/>
        </p:nvSpPr>
        <p:spPr bwMode="auto">
          <a:xfrm>
            <a:off x="139700" y="1817688"/>
            <a:ext cx="1530350" cy="366712"/>
          </a:xfrm>
          <a:prstGeom prst="rect">
            <a:avLst/>
          </a:prstGeom>
          <a:noFill/>
          <a:ln w="9525">
            <a:noFill/>
            <a:miter lim="800000"/>
            <a:headEnd/>
            <a:tailEnd/>
          </a:ln>
        </p:spPr>
        <p:txBody>
          <a:bodyPr wrap="none">
            <a:spAutoFit/>
          </a:bodyPr>
          <a:lstStyle/>
          <a:p>
            <a:pPr eaLnBrk="0" hangingPunct="0"/>
            <a:r>
              <a:rPr lang="en-US" dirty="0">
                <a:latin typeface="+mn-lt"/>
              </a:rPr>
              <a:t>STRATEGIC</a:t>
            </a:r>
          </a:p>
        </p:txBody>
      </p:sp>
      <p:sp>
        <p:nvSpPr>
          <p:cNvPr id="187" name="Text Box 6"/>
          <p:cNvSpPr txBox="1">
            <a:spLocks noChangeArrowheads="1"/>
          </p:cNvSpPr>
          <p:nvPr/>
        </p:nvSpPr>
        <p:spPr bwMode="auto">
          <a:xfrm>
            <a:off x="133350" y="2967038"/>
            <a:ext cx="1809021" cy="369332"/>
          </a:xfrm>
          <a:prstGeom prst="rect">
            <a:avLst/>
          </a:prstGeom>
          <a:noFill/>
          <a:ln w="9525">
            <a:noFill/>
            <a:miter lim="800000"/>
            <a:headEnd/>
            <a:tailEnd/>
          </a:ln>
        </p:spPr>
        <p:txBody>
          <a:bodyPr wrap="none">
            <a:spAutoFit/>
          </a:bodyPr>
          <a:lstStyle/>
          <a:p>
            <a:pPr eaLnBrk="0" hangingPunct="0"/>
            <a:r>
              <a:rPr lang="en-US" dirty="0">
                <a:latin typeface="+mn-lt"/>
              </a:rPr>
              <a:t>OPERATIONAL</a:t>
            </a:r>
          </a:p>
        </p:txBody>
      </p:sp>
      <p:sp>
        <p:nvSpPr>
          <p:cNvPr id="188" name="Text Box 7"/>
          <p:cNvSpPr txBox="1">
            <a:spLocks noChangeArrowheads="1"/>
          </p:cNvSpPr>
          <p:nvPr/>
        </p:nvSpPr>
        <p:spPr bwMode="auto">
          <a:xfrm>
            <a:off x="147638" y="3984625"/>
            <a:ext cx="1283236" cy="369332"/>
          </a:xfrm>
          <a:prstGeom prst="rect">
            <a:avLst/>
          </a:prstGeom>
          <a:noFill/>
          <a:ln w="9525">
            <a:noFill/>
            <a:miter lim="800000"/>
            <a:headEnd/>
            <a:tailEnd/>
          </a:ln>
        </p:spPr>
        <p:txBody>
          <a:bodyPr wrap="none">
            <a:spAutoFit/>
          </a:bodyPr>
          <a:lstStyle/>
          <a:p>
            <a:pPr eaLnBrk="0" hangingPunct="0"/>
            <a:r>
              <a:rPr lang="en-US" dirty="0">
                <a:latin typeface="+mn-lt"/>
              </a:rPr>
              <a:t>TACTICAL</a:t>
            </a:r>
          </a:p>
        </p:txBody>
      </p:sp>
      <p:sp>
        <p:nvSpPr>
          <p:cNvPr id="168" name="TextBox 167"/>
          <p:cNvSpPr txBox="1"/>
          <p:nvPr/>
        </p:nvSpPr>
        <p:spPr>
          <a:xfrm>
            <a:off x="5854301" y="2303252"/>
            <a:ext cx="3164462" cy="2031325"/>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9525">
            <a:solidFill>
              <a:schemeClr val="tx1"/>
            </a:solidFill>
          </a:ln>
        </p:spPr>
        <p:txBody>
          <a:bodyPr wrap="square" rtlCol="0">
            <a:spAutoFit/>
          </a:bodyPr>
          <a:lstStyle/>
          <a:p>
            <a:r>
              <a:rPr lang="en-US" dirty="0" smtClean="0"/>
              <a:t>Full operational context </a:t>
            </a:r>
            <a:r>
              <a:rPr lang="en-US" dirty="0"/>
              <a:t>is </a:t>
            </a:r>
            <a:r>
              <a:rPr lang="en-US" dirty="0" smtClean="0"/>
              <a:t>established identically for</a:t>
            </a:r>
          </a:p>
          <a:p>
            <a:r>
              <a:rPr lang="en-US" dirty="0" smtClean="0"/>
              <a:t>all levels of war and made manifest for:</a:t>
            </a:r>
          </a:p>
          <a:p>
            <a:pPr marL="230188" lvl="1" indent="-174625">
              <a:buFont typeface="Wingdings" pitchFamily="2" charset="2"/>
              <a:buChar char="§"/>
            </a:pPr>
            <a:r>
              <a:rPr lang="en-US" dirty="0" smtClean="0"/>
              <a:t>all materiel/people players and </a:t>
            </a:r>
          </a:p>
          <a:p>
            <a:pPr marL="230188" lvl="1" indent="-174625">
              <a:buFont typeface="Wingdings" pitchFamily="2" charset="2"/>
              <a:buChar char="§"/>
            </a:pPr>
            <a:r>
              <a:rPr lang="en-US" dirty="0" smtClean="0"/>
              <a:t>all supporting disciplines</a:t>
            </a:r>
            <a:endParaRPr lang="en-US" dirty="0"/>
          </a:p>
        </p:txBody>
      </p:sp>
      <p:sp>
        <p:nvSpPr>
          <p:cNvPr id="189" name="TextBox 188"/>
          <p:cNvSpPr txBox="1"/>
          <p:nvPr/>
        </p:nvSpPr>
        <p:spPr>
          <a:xfrm>
            <a:off x="152400" y="5132712"/>
            <a:ext cx="2057400" cy="369332"/>
          </a:xfrm>
          <a:prstGeom prst="rect">
            <a:avLst/>
          </a:prstGeom>
          <a:solidFill>
            <a:schemeClr val="tx1"/>
          </a:solidFill>
        </p:spPr>
        <p:txBody>
          <a:bodyPr wrap="square" rtlCol="0">
            <a:spAutoFit/>
          </a:bodyPr>
          <a:lstStyle/>
          <a:p>
            <a:r>
              <a:rPr lang="en-US" b="1" dirty="0" smtClean="0">
                <a:solidFill>
                  <a:schemeClr val="bg1"/>
                </a:solidFill>
              </a:rPr>
              <a:t>Platform History</a:t>
            </a:r>
            <a:endParaRPr lang="en-US" b="1" dirty="0">
              <a:solidFill>
                <a:schemeClr val="bg1"/>
              </a:solidFill>
            </a:endParaRPr>
          </a:p>
        </p:txBody>
      </p:sp>
    </p:spTree>
    <p:extLst>
      <p:ext uri="{BB962C8B-B14F-4D97-AF65-F5344CB8AC3E}">
        <p14:creationId xmlns="" xmlns:p14="http://schemas.microsoft.com/office/powerpoint/2010/main" val="990551084"/>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40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2000"/>
                                        <p:tgtEl>
                                          <p:spTgt spid="20"/>
                                        </p:tgtEl>
                                      </p:cBhvr>
                                    </p:animEffect>
                                  </p:childTnLst>
                                </p:cTn>
                              </p:par>
                            </p:childTnLst>
                          </p:cTn>
                        </p:par>
                        <p:par>
                          <p:cTn id="12" fill="hold">
                            <p:stCondLst>
                              <p:cond delay="6000"/>
                            </p:stCondLst>
                            <p:childTnLst>
                              <p:par>
                                <p:cTn id="13" presetID="10" presetClass="exit" presetSubtype="0" fill="hold" nodeType="afterEffect">
                                  <p:stCondLst>
                                    <p:cond delay="200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8500"/>
                            </p:stCondLst>
                            <p:childTnLst>
                              <p:par>
                                <p:cTn id="17" presetID="22" presetClass="entr" presetSubtype="8" fill="hold" nodeType="afterEffect">
                                  <p:stCondLst>
                                    <p:cond delay="0"/>
                                  </p:stCondLst>
                                  <p:childTnLst>
                                    <p:set>
                                      <p:cBhvr>
                                        <p:cTn id="18" dur="1" fill="hold">
                                          <p:stCondLst>
                                            <p:cond delay="0"/>
                                          </p:stCondLst>
                                        </p:cTn>
                                        <p:tgtEl>
                                          <p:spTgt spid="45059"/>
                                        </p:tgtEl>
                                        <p:attrNameLst>
                                          <p:attrName>style.visibility</p:attrName>
                                        </p:attrNameLst>
                                      </p:cBhvr>
                                      <p:to>
                                        <p:strVal val="visible"/>
                                      </p:to>
                                    </p:set>
                                    <p:animEffect transition="in" filter="wipe(left)">
                                      <p:cBhvr>
                                        <p:cTn id="19" dur="2000"/>
                                        <p:tgtEl>
                                          <p:spTgt spid="450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2000"/>
                                        <p:tgtEl>
                                          <p:spTgt spid="189"/>
                                        </p:tgtEl>
                                      </p:cBhvr>
                                    </p:animEffect>
                                  </p:childTnLst>
                                </p:cTn>
                              </p:par>
                            </p:childTnLst>
                          </p:cTn>
                        </p:par>
                        <p:par>
                          <p:cTn id="23" fill="hold">
                            <p:stCondLst>
                              <p:cond delay="10500"/>
                            </p:stCondLst>
                            <p:childTnLst>
                              <p:par>
                                <p:cTn id="24" presetID="22" presetClass="entr" presetSubtype="1" fill="hold" nodeType="afterEffect">
                                  <p:stCondLst>
                                    <p:cond delay="200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2000"/>
                                        <p:tgtEl>
                                          <p:spTgt spid="19"/>
                                        </p:tgtEl>
                                      </p:cBhvr>
                                    </p:animEffect>
                                  </p:childTnLst>
                                </p:cTn>
                              </p:par>
                            </p:childTnLst>
                          </p:cTn>
                        </p:par>
                        <p:par>
                          <p:cTn id="27" fill="hold">
                            <p:stCondLst>
                              <p:cond delay="14500"/>
                            </p:stCondLst>
                            <p:childTnLst>
                              <p:par>
                                <p:cTn id="28" presetID="22" presetClass="entr" presetSubtype="1" fill="hold" grpId="0" nodeType="afterEffect">
                                  <p:stCondLst>
                                    <p:cond delay="2000"/>
                                  </p:stCondLst>
                                  <p:childTnLst>
                                    <p:set>
                                      <p:cBhvr>
                                        <p:cTn id="29" dur="1" fill="hold">
                                          <p:stCondLst>
                                            <p:cond delay="0"/>
                                          </p:stCondLst>
                                        </p:cTn>
                                        <p:tgtEl>
                                          <p:spTgt spid="168"/>
                                        </p:tgtEl>
                                        <p:attrNameLst>
                                          <p:attrName>style.visibility</p:attrName>
                                        </p:attrNameLst>
                                      </p:cBhvr>
                                      <p:to>
                                        <p:strVal val="visible"/>
                                      </p:to>
                                    </p:set>
                                    <p:animEffect transition="in" filter="wipe(up)">
                                      <p:cBhvr>
                                        <p:cTn id="30" dur="2000"/>
                                        <p:tgtEl>
                                          <p:spTgt spid="168"/>
                                        </p:tgtEl>
                                      </p:cBhvr>
                                    </p:animEffect>
                                  </p:childTnLst>
                                </p:cTn>
                              </p:par>
                            </p:childTnLst>
                          </p:cTn>
                        </p:par>
                        <p:par>
                          <p:cTn id="31" fill="hold">
                            <p:stCondLst>
                              <p:cond delay="18500"/>
                            </p:stCondLst>
                            <p:childTnLst>
                              <p:par>
                                <p:cTn id="32" presetID="10" presetClass="entr" presetSubtype="0" fill="hold" nodeType="afterEffect">
                                  <p:stCondLst>
                                    <p:cond delay="2000"/>
                                  </p:stCondLst>
                                  <p:childTnLst>
                                    <p:set>
                                      <p:cBhvr>
                                        <p:cTn id="33" dur="1" fill="hold">
                                          <p:stCondLst>
                                            <p:cond delay="0"/>
                                          </p:stCondLst>
                                        </p:cTn>
                                        <p:tgtEl>
                                          <p:spTgt spid="45061"/>
                                        </p:tgtEl>
                                        <p:attrNameLst>
                                          <p:attrName>style.visibility</p:attrName>
                                        </p:attrNameLst>
                                      </p:cBhvr>
                                      <p:to>
                                        <p:strVal val="visible"/>
                                      </p:to>
                                    </p:set>
                                    <p:animEffect transition="in" filter="fade">
                                      <p:cBhvr>
                                        <p:cTn id="34" dur="3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2992438"/>
            <a:ext cx="9144000" cy="3856037"/>
          </a:xfrm>
          <a:prstGeom prst="rect">
            <a:avLst/>
          </a:prstGeom>
          <a:gradFill rotWithShape="0">
            <a:gsLst>
              <a:gs pos="0">
                <a:srgbClr val="33CCFF"/>
              </a:gs>
              <a:gs pos="100000">
                <a:schemeClr val="bg1"/>
              </a:gs>
            </a:gsLst>
            <a:lin ang="5400000" scaled="1"/>
          </a:gradFill>
          <a:ln w="9525">
            <a:noFill/>
            <a:miter lim="800000"/>
            <a:headEnd/>
            <a:tailEnd/>
          </a:ln>
        </p:spPr>
        <p:txBody>
          <a:bodyPr wrap="none" anchor="ctr"/>
          <a:lstStyle/>
          <a:p>
            <a:pPr algn="ctr"/>
            <a:endParaRPr lang="en-US" dirty="0"/>
          </a:p>
        </p:txBody>
      </p:sp>
      <p:sp>
        <p:nvSpPr>
          <p:cNvPr id="45058" name="Rectangle 3"/>
          <p:cNvSpPr>
            <a:spLocks noChangeArrowheads="1"/>
          </p:cNvSpPr>
          <p:nvPr/>
        </p:nvSpPr>
        <p:spPr bwMode="auto">
          <a:xfrm>
            <a:off x="0" y="-3347"/>
            <a:ext cx="9144000" cy="2995613"/>
          </a:xfrm>
          <a:prstGeom prst="rect">
            <a:avLst/>
          </a:prstGeom>
          <a:gradFill rotWithShape="0">
            <a:gsLst>
              <a:gs pos="0">
                <a:srgbClr val="9900FF"/>
              </a:gs>
              <a:gs pos="100000">
                <a:srgbClr val="33CCFF"/>
              </a:gs>
            </a:gsLst>
            <a:lin ang="5400000" scaled="1"/>
          </a:gradFill>
          <a:ln w="9525">
            <a:noFill/>
            <a:miter lim="800000"/>
            <a:headEnd/>
            <a:tailEnd/>
          </a:ln>
        </p:spPr>
        <p:txBody>
          <a:bodyPr wrap="none" anchor="ctr"/>
          <a:lstStyle/>
          <a:p>
            <a:pPr algn="ctr"/>
            <a:endParaRPr lang="en-US" dirty="0"/>
          </a:p>
        </p:txBody>
      </p:sp>
      <p:sp>
        <p:nvSpPr>
          <p:cNvPr id="45064" name="Line 27"/>
          <p:cNvSpPr>
            <a:spLocks noChangeShapeType="1"/>
          </p:cNvSpPr>
          <p:nvPr/>
        </p:nvSpPr>
        <p:spPr bwMode="auto">
          <a:xfrm>
            <a:off x="244475" y="1619250"/>
            <a:ext cx="8632825" cy="20638"/>
          </a:xfrm>
          <a:prstGeom prst="line">
            <a:avLst/>
          </a:prstGeom>
          <a:noFill/>
          <a:ln w="28575">
            <a:solidFill>
              <a:schemeClr val="accent2"/>
            </a:solidFill>
            <a:prstDash val="sysDot"/>
            <a:round/>
            <a:headEnd/>
            <a:tailEnd/>
          </a:ln>
        </p:spPr>
        <p:txBody>
          <a:bodyPr wrap="none" anchor="ctr"/>
          <a:lstStyle/>
          <a:p>
            <a:endParaRPr lang="en-US" dirty="0"/>
          </a:p>
        </p:txBody>
      </p:sp>
      <p:sp>
        <p:nvSpPr>
          <p:cNvPr id="45065" name="Line 28"/>
          <p:cNvSpPr>
            <a:spLocks noChangeShapeType="1"/>
          </p:cNvSpPr>
          <p:nvPr/>
        </p:nvSpPr>
        <p:spPr bwMode="auto">
          <a:xfrm>
            <a:off x="244475" y="2813050"/>
            <a:ext cx="8632825" cy="0"/>
          </a:xfrm>
          <a:prstGeom prst="line">
            <a:avLst/>
          </a:prstGeom>
          <a:noFill/>
          <a:ln w="28575">
            <a:solidFill>
              <a:schemeClr val="accent2"/>
            </a:solidFill>
            <a:prstDash val="sysDot"/>
            <a:round/>
            <a:headEnd/>
            <a:tailEnd/>
          </a:ln>
        </p:spPr>
        <p:txBody>
          <a:bodyPr wrap="none" anchor="ctr"/>
          <a:lstStyle/>
          <a:p>
            <a:endParaRPr lang="en-US" dirty="0"/>
          </a:p>
        </p:txBody>
      </p:sp>
      <p:sp>
        <p:nvSpPr>
          <p:cNvPr id="45066" name="Line 29"/>
          <p:cNvSpPr>
            <a:spLocks noChangeShapeType="1"/>
          </p:cNvSpPr>
          <p:nvPr/>
        </p:nvSpPr>
        <p:spPr bwMode="auto">
          <a:xfrm>
            <a:off x="225425" y="3919538"/>
            <a:ext cx="8667750" cy="0"/>
          </a:xfrm>
          <a:prstGeom prst="line">
            <a:avLst/>
          </a:prstGeom>
          <a:noFill/>
          <a:ln w="28575">
            <a:solidFill>
              <a:schemeClr val="accent2"/>
            </a:solidFill>
            <a:prstDash val="sysDot"/>
            <a:round/>
            <a:headEnd/>
            <a:tailEnd/>
          </a:ln>
        </p:spPr>
        <p:txBody>
          <a:bodyPr wrap="none" anchor="ctr"/>
          <a:lstStyle/>
          <a:p>
            <a:endParaRPr lang="en-US" dirty="0"/>
          </a:p>
        </p:txBody>
      </p:sp>
      <p:sp>
        <p:nvSpPr>
          <p:cNvPr id="112" name="Rectangle 2"/>
          <p:cNvSpPr txBox="1">
            <a:spLocks noChangeArrowheads="1"/>
          </p:cNvSpPr>
          <p:nvPr/>
        </p:nvSpPr>
        <p:spPr>
          <a:xfrm>
            <a:off x="127000" y="47625"/>
            <a:ext cx="3578225" cy="438150"/>
          </a:xfrm>
          <a:prstGeom prst="rect">
            <a:avLst/>
          </a:prstGeom>
          <a:solidFill>
            <a:schemeClr val="tx1"/>
          </a:solidFill>
        </p:spPr>
        <p:txBody>
          <a:bodyPr tIns="91440"/>
          <a:lstStyle/>
          <a:p>
            <a:pPr algn="ctr">
              <a:lnSpc>
                <a:spcPct val="85000"/>
              </a:lnSpc>
              <a:defRPr/>
            </a:pPr>
            <a:r>
              <a:rPr lang="en-US" sz="2400" b="1" kern="0" dirty="0" smtClean="0">
                <a:solidFill>
                  <a:schemeClr val="bg1"/>
                </a:solidFill>
                <a:effectLst>
                  <a:outerShdw blurRad="38100" dist="38100" dir="2700000" algn="tl">
                    <a:srgbClr val="000000">
                      <a:alpha val="43137"/>
                    </a:srgbClr>
                  </a:outerShdw>
                </a:effectLst>
                <a:latin typeface="+mj-lt"/>
                <a:ea typeface="+mj-ea"/>
                <a:cs typeface="+mj-cs"/>
              </a:rPr>
              <a:t>Summary [2/3]</a:t>
            </a:r>
            <a:endParaRPr lang="en-US" sz="2400" b="1" kern="0" dirty="0">
              <a:solidFill>
                <a:schemeClr val="bg1"/>
              </a:solidFill>
              <a:effectLst>
                <a:outerShdw blurRad="38100" dist="38100" dir="2700000" algn="tl">
                  <a:srgbClr val="000000">
                    <a:alpha val="43137"/>
                  </a:srgbClr>
                </a:outerShdw>
              </a:effectLst>
              <a:latin typeface="+mj-lt"/>
              <a:ea typeface="+mj-ea"/>
              <a:cs typeface="+mj-cs"/>
            </a:endParaRPr>
          </a:p>
        </p:txBody>
      </p:sp>
      <p:grpSp>
        <p:nvGrpSpPr>
          <p:cNvPr id="4" name="Group 176"/>
          <p:cNvGrpSpPr/>
          <p:nvPr/>
        </p:nvGrpSpPr>
        <p:grpSpPr>
          <a:xfrm>
            <a:off x="2365558" y="1085850"/>
            <a:ext cx="4352742" cy="4413250"/>
            <a:chOff x="2365558" y="1085850"/>
            <a:chExt cx="4352742" cy="4413250"/>
          </a:xfrm>
        </p:grpSpPr>
        <p:cxnSp>
          <p:nvCxnSpPr>
            <p:cNvPr id="96" name="Straight Arrow Connector 95"/>
            <p:cNvCxnSpPr/>
            <p:nvPr/>
          </p:nvCxnSpPr>
          <p:spPr bwMode="auto">
            <a:xfrm>
              <a:off x="4573588" y="1085850"/>
              <a:ext cx="0" cy="3900820"/>
            </a:xfrm>
            <a:prstGeom prst="straightConnector1">
              <a:avLst/>
            </a:prstGeom>
            <a:solidFill>
              <a:schemeClr val="accent1"/>
            </a:solidFill>
            <a:ln w="76200" cap="flat" cmpd="sng" algn="ctr">
              <a:solidFill>
                <a:srgbClr val="005EA4"/>
              </a:solidFill>
              <a:prstDash val="solid"/>
              <a:round/>
              <a:headEnd type="none" w="med" len="med"/>
              <a:tailEnd type="none" w="med" len="med"/>
            </a:ln>
            <a:effectLst/>
          </p:spPr>
        </p:cxnSp>
        <p:cxnSp>
          <p:nvCxnSpPr>
            <p:cNvPr id="103" name="Straight Arrow Connector 102"/>
            <p:cNvCxnSpPr/>
            <p:nvPr/>
          </p:nvCxnSpPr>
          <p:spPr bwMode="auto">
            <a:xfrm flipH="1">
              <a:off x="2365558" y="4953000"/>
              <a:ext cx="2208030" cy="515681"/>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05" name="Straight Arrow Connector 104"/>
            <p:cNvCxnSpPr/>
            <p:nvPr/>
          </p:nvCxnSpPr>
          <p:spPr bwMode="auto">
            <a:xfrm flipH="1">
              <a:off x="3676650" y="4959350"/>
              <a:ext cx="896940" cy="527050"/>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06" name="Straight Arrow Connector 105"/>
            <p:cNvCxnSpPr>
              <a:endCxn id="89" idx="0"/>
            </p:cNvCxnSpPr>
            <p:nvPr/>
          </p:nvCxnSpPr>
          <p:spPr bwMode="auto">
            <a:xfrm>
              <a:off x="4573588" y="4946650"/>
              <a:ext cx="324906" cy="549902"/>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07" name="Straight Arrow Connector 106"/>
            <p:cNvCxnSpPr/>
            <p:nvPr/>
          </p:nvCxnSpPr>
          <p:spPr bwMode="auto">
            <a:xfrm>
              <a:off x="4573588" y="4972050"/>
              <a:ext cx="2144712" cy="527050"/>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grpSp>
      <p:grpSp>
        <p:nvGrpSpPr>
          <p:cNvPr id="5" name="Group 122"/>
          <p:cNvGrpSpPr/>
          <p:nvPr/>
        </p:nvGrpSpPr>
        <p:grpSpPr>
          <a:xfrm>
            <a:off x="3487523" y="504311"/>
            <a:ext cx="2151277" cy="4438319"/>
            <a:chOff x="3487523" y="504311"/>
            <a:chExt cx="2151277" cy="4438319"/>
          </a:xfrm>
        </p:grpSpPr>
        <p:grpSp>
          <p:nvGrpSpPr>
            <p:cNvPr id="6" name="Group 75"/>
            <p:cNvGrpSpPr/>
            <p:nvPr/>
          </p:nvGrpSpPr>
          <p:grpSpPr>
            <a:xfrm>
              <a:off x="3494749" y="504311"/>
              <a:ext cx="2103815" cy="1003195"/>
              <a:chOff x="3926049" y="747538"/>
              <a:chExt cx="2103815" cy="1003195"/>
            </a:xfrm>
          </p:grpSpPr>
          <p:grpSp>
            <p:nvGrpSpPr>
              <p:cNvPr id="7" name="Group 63"/>
              <p:cNvGrpSpPr>
                <a:grpSpLocks/>
              </p:cNvGrpSpPr>
              <p:nvPr/>
            </p:nvGrpSpPr>
            <p:grpSpPr bwMode="auto">
              <a:xfrm>
                <a:off x="3926049" y="931652"/>
                <a:ext cx="2103815" cy="810883"/>
                <a:chOff x="2994025" y="2886075"/>
                <a:chExt cx="2447925" cy="1544638"/>
              </a:xfrm>
            </p:grpSpPr>
            <p:sp>
              <p:nvSpPr>
                <p:cNvPr id="175" name="Cloud 174"/>
                <p:cNvSpPr/>
                <p:nvPr/>
              </p:nvSpPr>
              <p:spPr bwMode="auto">
                <a:xfrm>
                  <a:off x="2994025"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76" name="TextBox 175"/>
                <p:cNvSpPr txBox="1"/>
                <p:nvPr/>
              </p:nvSpPr>
              <p:spPr>
                <a:xfrm>
                  <a:off x="3336825" y="3171379"/>
                  <a:ext cx="1885951" cy="879418"/>
                </a:xfrm>
                <a:prstGeom prst="rect">
                  <a:avLst/>
                </a:prstGeom>
                <a:noFill/>
              </p:spPr>
              <p:txBody>
                <a:bodyPr>
                  <a:spAutoFit/>
                </a:bodyPr>
                <a:lstStyle/>
                <a:p>
                  <a:pPr algn="ctr">
                    <a:defRPr/>
                  </a:pPr>
                  <a:r>
                    <a:rPr lang="en-US" sz="1200" b="1" dirty="0" smtClean="0">
                      <a:effectLst>
                        <a:outerShdw blurRad="38100" dist="38100" dir="2700000" algn="tl">
                          <a:srgbClr val="000000">
                            <a:alpha val="43137"/>
                          </a:srgbClr>
                        </a:outerShdw>
                      </a:effectLst>
                    </a:rPr>
                    <a:t>National Mission Abstraction</a:t>
                  </a:r>
                  <a:endParaRPr lang="en-US" sz="1200" b="1" dirty="0">
                    <a:effectLst>
                      <a:outerShdw blurRad="38100" dist="38100" dir="2700000" algn="tl">
                        <a:srgbClr val="000000">
                          <a:alpha val="43137"/>
                        </a:srgbClr>
                      </a:outerShdw>
                    </a:effectLst>
                  </a:endParaRPr>
                </a:p>
              </p:txBody>
            </p:sp>
          </p:grpSp>
          <p:grpSp>
            <p:nvGrpSpPr>
              <p:cNvPr id="8" name="Group 79"/>
              <p:cNvGrpSpPr/>
              <p:nvPr/>
            </p:nvGrpSpPr>
            <p:grpSpPr>
              <a:xfrm>
                <a:off x="4042767" y="747538"/>
                <a:ext cx="1346145" cy="1003195"/>
                <a:chOff x="2150429" y="1009291"/>
                <a:chExt cx="5527076" cy="4171970"/>
              </a:xfrm>
            </p:grpSpPr>
            <p:cxnSp>
              <p:nvCxnSpPr>
                <p:cNvPr id="172" name="Straight Arrow Connector 171"/>
                <p:cNvCxnSpPr/>
                <p:nvPr/>
              </p:nvCxnSpPr>
              <p:spPr bwMode="auto">
                <a:xfrm flipV="1">
                  <a:off x="2150429"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73" name="Straight Arrow Connector 172"/>
                <p:cNvCxnSpPr/>
                <p:nvPr/>
              </p:nvCxnSpPr>
              <p:spPr bwMode="auto">
                <a:xfrm flipH="1">
                  <a:off x="3459188" y="1009291"/>
                  <a:ext cx="19025" cy="3968159"/>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74" name="Straight Arrow Connector 173"/>
                <p:cNvCxnSpPr/>
                <p:nvPr/>
              </p:nvCxnSpPr>
              <p:spPr bwMode="auto">
                <a:xfrm flipH="1">
                  <a:off x="2509026"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nvGrpSpPr>
            <p:cNvPr id="9" name="Group 76"/>
            <p:cNvGrpSpPr/>
            <p:nvPr/>
          </p:nvGrpSpPr>
          <p:grpSpPr>
            <a:xfrm>
              <a:off x="3504863" y="1603668"/>
              <a:ext cx="2103815" cy="1003195"/>
              <a:chOff x="3926049" y="747538"/>
              <a:chExt cx="2103815" cy="1003195"/>
            </a:xfrm>
          </p:grpSpPr>
          <p:grpSp>
            <p:nvGrpSpPr>
              <p:cNvPr id="10" name="Group 63"/>
              <p:cNvGrpSpPr>
                <a:grpSpLocks/>
              </p:cNvGrpSpPr>
              <p:nvPr/>
            </p:nvGrpSpPr>
            <p:grpSpPr bwMode="auto">
              <a:xfrm>
                <a:off x="3926049" y="931652"/>
                <a:ext cx="2103815" cy="810883"/>
                <a:chOff x="2994025" y="2886075"/>
                <a:chExt cx="2447925" cy="1544638"/>
              </a:xfrm>
            </p:grpSpPr>
            <p:sp>
              <p:nvSpPr>
                <p:cNvPr id="168" name="Cloud 167"/>
                <p:cNvSpPr/>
                <p:nvPr/>
              </p:nvSpPr>
              <p:spPr bwMode="auto">
                <a:xfrm>
                  <a:off x="2994025"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69" name="TextBox 168"/>
                <p:cNvSpPr txBox="1"/>
                <p:nvPr/>
              </p:nvSpPr>
              <p:spPr>
                <a:xfrm>
                  <a:off x="3413720" y="3155637"/>
                  <a:ext cx="1885951" cy="879418"/>
                </a:xfrm>
                <a:prstGeom prst="rect">
                  <a:avLst/>
                </a:prstGeom>
                <a:noFill/>
              </p:spPr>
              <p:txBody>
                <a:bodyPr>
                  <a:spAutoFit/>
                </a:bodyPr>
                <a:lstStyle/>
                <a:p>
                  <a:pPr algn="ctr">
                    <a:defRPr/>
                  </a:pPr>
                  <a:r>
                    <a:rPr lang="en-US" sz="1200" b="1" dirty="0" smtClean="0">
                      <a:effectLst>
                        <a:outerShdw blurRad="38100" dist="38100" dir="2700000" algn="tl">
                          <a:srgbClr val="000000">
                            <a:alpha val="43137"/>
                          </a:srgbClr>
                        </a:outerShdw>
                      </a:effectLst>
                    </a:rPr>
                    <a:t>Strategic Mission Abstraction</a:t>
                  </a:r>
                  <a:endParaRPr lang="en-US" sz="1200" b="1" dirty="0">
                    <a:effectLst>
                      <a:outerShdw blurRad="38100" dist="38100" dir="2700000" algn="tl">
                        <a:srgbClr val="000000">
                          <a:alpha val="43137"/>
                        </a:srgbClr>
                      </a:outerShdw>
                    </a:effectLst>
                  </a:endParaRPr>
                </a:p>
              </p:txBody>
            </p:sp>
          </p:grpSp>
          <p:grpSp>
            <p:nvGrpSpPr>
              <p:cNvPr id="11" name="Group 79"/>
              <p:cNvGrpSpPr/>
              <p:nvPr/>
            </p:nvGrpSpPr>
            <p:grpSpPr>
              <a:xfrm>
                <a:off x="4042767" y="747538"/>
                <a:ext cx="1346145" cy="1003195"/>
                <a:chOff x="2150429" y="1009291"/>
                <a:chExt cx="5527076" cy="4171970"/>
              </a:xfrm>
            </p:grpSpPr>
            <p:cxnSp>
              <p:nvCxnSpPr>
                <p:cNvPr id="165" name="Straight Arrow Connector 164"/>
                <p:cNvCxnSpPr/>
                <p:nvPr/>
              </p:nvCxnSpPr>
              <p:spPr bwMode="auto">
                <a:xfrm flipV="1">
                  <a:off x="2150429"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66" name="Straight Arrow Connector 165"/>
                <p:cNvCxnSpPr/>
                <p:nvPr/>
              </p:nvCxnSpPr>
              <p:spPr bwMode="auto">
                <a:xfrm flipH="1">
                  <a:off x="3459188" y="1009291"/>
                  <a:ext cx="19025" cy="3968159"/>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67" name="Straight Arrow Connector 166"/>
                <p:cNvCxnSpPr/>
                <p:nvPr/>
              </p:nvCxnSpPr>
              <p:spPr bwMode="auto">
                <a:xfrm flipH="1">
                  <a:off x="2509026"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nvGrpSpPr>
            <p:cNvPr id="12" name="Group 76"/>
            <p:cNvGrpSpPr/>
            <p:nvPr/>
          </p:nvGrpSpPr>
          <p:grpSpPr>
            <a:xfrm>
              <a:off x="3504496" y="2737407"/>
              <a:ext cx="2134304" cy="1003195"/>
              <a:chOff x="4022871" y="747538"/>
              <a:chExt cx="2134304" cy="1003195"/>
            </a:xfrm>
          </p:grpSpPr>
          <p:grpSp>
            <p:nvGrpSpPr>
              <p:cNvPr id="13" name="Group 63"/>
              <p:cNvGrpSpPr>
                <a:grpSpLocks/>
              </p:cNvGrpSpPr>
              <p:nvPr/>
            </p:nvGrpSpPr>
            <p:grpSpPr bwMode="auto">
              <a:xfrm>
                <a:off x="4022871" y="931652"/>
                <a:ext cx="2134304" cy="810883"/>
                <a:chOff x="3106687" y="2886075"/>
                <a:chExt cx="2483401" cy="1544638"/>
              </a:xfrm>
            </p:grpSpPr>
            <p:sp>
              <p:nvSpPr>
                <p:cNvPr id="161" name="Cloud 160"/>
                <p:cNvSpPr/>
                <p:nvPr/>
              </p:nvSpPr>
              <p:spPr bwMode="auto">
                <a:xfrm>
                  <a:off x="3106687"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62" name="TextBox 161"/>
                <p:cNvSpPr txBox="1"/>
                <p:nvPr/>
              </p:nvSpPr>
              <p:spPr>
                <a:xfrm>
                  <a:off x="3480268" y="3155637"/>
                  <a:ext cx="2109820" cy="879418"/>
                </a:xfrm>
                <a:prstGeom prst="rect">
                  <a:avLst/>
                </a:prstGeom>
                <a:noFill/>
              </p:spPr>
              <p:txBody>
                <a:bodyPr wrap="square">
                  <a:spAutoFit/>
                </a:bodyPr>
                <a:lstStyle/>
                <a:p>
                  <a:pPr algn="ctr">
                    <a:defRPr/>
                  </a:pPr>
                  <a:r>
                    <a:rPr lang="en-US" sz="1200" b="1" dirty="0" smtClean="0">
                      <a:effectLst>
                        <a:outerShdw blurRad="38100" dist="38100" dir="2700000" algn="tl">
                          <a:srgbClr val="000000">
                            <a:alpha val="43137"/>
                          </a:srgbClr>
                        </a:outerShdw>
                      </a:effectLst>
                    </a:rPr>
                    <a:t>Operational Mission Abstraction</a:t>
                  </a:r>
                  <a:endParaRPr lang="en-US" sz="1200" b="1" dirty="0">
                    <a:effectLst>
                      <a:outerShdw blurRad="38100" dist="38100" dir="2700000" algn="tl">
                        <a:srgbClr val="000000">
                          <a:alpha val="43137"/>
                        </a:srgbClr>
                      </a:outerShdw>
                    </a:effectLst>
                  </a:endParaRPr>
                </a:p>
              </p:txBody>
            </p:sp>
          </p:grpSp>
          <p:grpSp>
            <p:nvGrpSpPr>
              <p:cNvPr id="14" name="Group 79"/>
              <p:cNvGrpSpPr/>
              <p:nvPr/>
            </p:nvGrpSpPr>
            <p:grpSpPr>
              <a:xfrm>
                <a:off x="4128831" y="747538"/>
                <a:ext cx="1260081" cy="1003195"/>
                <a:chOff x="2503797" y="1009291"/>
                <a:chExt cx="5173708" cy="4171970"/>
              </a:xfrm>
            </p:grpSpPr>
            <p:cxnSp>
              <p:nvCxnSpPr>
                <p:cNvPr id="158" name="Straight Arrow Connector 157"/>
                <p:cNvCxnSpPr/>
                <p:nvPr/>
              </p:nvCxnSpPr>
              <p:spPr bwMode="auto">
                <a:xfrm flipV="1">
                  <a:off x="2503797"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59" name="Straight Arrow Connector 158"/>
                <p:cNvCxnSpPr/>
                <p:nvPr/>
              </p:nvCxnSpPr>
              <p:spPr bwMode="auto">
                <a:xfrm flipH="1">
                  <a:off x="3812554" y="1009291"/>
                  <a:ext cx="19027" cy="3968157"/>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60" name="Straight Arrow Connector 159"/>
                <p:cNvCxnSpPr/>
                <p:nvPr/>
              </p:nvCxnSpPr>
              <p:spPr bwMode="auto">
                <a:xfrm flipH="1">
                  <a:off x="2509026"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nvGrpSpPr>
            <p:cNvPr id="15" name="Group 76"/>
            <p:cNvGrpSpPr/>
            <p:nvPr/>
          </p:nvGrpSpPr>
          <p:grpSpPr>
            <a:xfrm>
              <a:off x="3487523" y="3939435"/>
              <a:ext cx="2103815" cy="1003195"/>
              <a:chOff x="4001355" y="747538"/>
              <a:chExt cx="2103815" cy="1003195"/>
            </a:xfrm>
          </p:grpSpPr>
          <p:grpSp>
            <p:nvGrpSpPr>
              <p:cNvPr id="16" name="Group 63"/>
              <p:cNvGrpSpPr>
                <a:grpSpLocks/>
              </p:cNvGrpSpPr>
              <p:nvPr/>
            </p:nvGrpSpPr>
            <p:grpSpPr bwMode="auto">
              <a:xfrm>
                <a:off x="4001355" y="931652"/>
                <a:ext cx="2103815" cy="810883"/>
                <a:chOff x="3081651" y="2886075"/>
                <a:chExt cx="2447925" cy="1544638"/>
              </a:xfrm>
            </p:grpSpPr>
            <p:sp>
              <p:nvSpPr>
                <p:cNvPr id="149" name="Cloud 148"/>
                <p:cNvSpPr/>
                <p:nvPr/>
              </p:nvSpPr>
              <p:spPr bwMode="auto">
                <a:xfrm>
                  <a:off x="3081651"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55" name="TextBox 154"/>
                <p:cNvSpPr txBox="1"/>
                <p:nvPr/>
              </p:nvSpPr>
              <p:spPr>
                <a:xfrm>
                  <a:off x="3432859" y="3155637"/>
                  <a:ext cx="1885951" cy="879418"/>
                </a:xfrm>
                <a:prstGeom prst="rect">
                  <a:avLst/>
                </a:prstGeom>
                <a:noFill/>
              </p:spPr>
              <p:txBody>
                <a:bodyPr>
                  <a:spAutoFit/>
                </a:bodyPr>
                <a:lstStyle/>
                <a:p>
                  <a:pPr algn="ctr">
                    <a:defRPr/>
                  </a:pPr>
                  <a:r>
                    <a:rPr lang="en-US" sz="1200" b="1" dirty="0">
                      <a:effectLst>
                        <a:outerShdw blurRad="38100" dist="38100" dir="2700000" algn="tl">
                          <a:srgbClr val="000000">
                            <a:alpha val="43137"/>
                          </a:srgbClr>
                        </a:outerShdw>
                      </a:effectLst>
                    </a:rPr>
                    <a:t>Tactical Mission Abstraction</a:t>
                  </a:r>
                </a:p>
              </p:txBody>
            </p:sp>
          </p:grpSp>
          <p:grpSp>
            <p:nvGrpSpPr>
              <p:cNvPr id="17" name="Group 79"/>
              <p:cNvGrpSpPr/>
              <p:nvPr/>
            </p:nvGrpSpPr>
            <p:grpSpPr>
              <a:xfrm>
                <a:off x="4118073" y="747538"/>
                <a:ext cx="1346145" cy="1003195"/>
                <a:chOff x="2459626" y="1009291"/>
                <a:chExt cx="5527076" cy="4171970"/>
              </a:xfrm>
            </p:grpSpPr>
            <p:cxnSp>
              <p:nvCxnSpPr>
                <p:cNvPr id="141" name="Straight Arrow Connector 140"/>
                <p:cNvCxnSpPr/>
                <p:nvPr/>
              </p:nvCxnSpPr>
              <p:spPr bwMode="auto">
                <a:xfrm flipV="1">
                  <a:off x="2459626"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47" name="Straight Arrow Connector 146"/>
                <p:cNvCxnSpPr/>
                <p:nvPr/>
              </p:nvCxnSpPr>
              <p:spPr bwMode="auto">
                <a:xfrm flipH="1">
                  <a:off x="3768384" y="1009291"/>
                  <a:ext cx="19027" cy="3968157"/>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818223"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grpSp>
        <p:nvGrpSpPr>
          <p:cNvPr id="21" name="Group 20"/>
          <p:cNvGrpSpPr/>
          <p:nvPr/>
        </p:nvGrpSpPr>
        <p:grpSpPr>
          <a:xfrm>
            <a:off x="533400" y="5488618"/>
            <a:ext cx="8047037" cy="749300"/>
            <a:chOff x="533400" y="5488618"/>
            <a:chExt cx="8047037" cy="749300"/>
          </a:xfrm>
        </p:grpSpPr>
        <p:grpSp>
          <p:nvGrpSpPr>
            <p:cNvPr id="2" name="Group 80"/>
            <p:cNvGrpSpPr/>
            <p:nvPr/>
          </p:nvGrpSpPr>
          <p:grpSpPr>
            <a:xfrm>
              <a:off x="1400175" y="5488618"/>
              <a:ext cx="6346825" cy="749300"/>
              <a:chOff x="1266678" y="2820623"/>
              <a:chExt cx="6346825" cy="749300"/>
            </a:xfrm>
          </p:grpSpPr>
          <p:pic>
            <p:nvPicPr>
              <p:cNvPr id="82" name="Picture 10" descr="C:\Users\paul.h.deitz\Desktop\Picture3.png"/>
              <p:cNvPicPr>
                <a:picLocks noChangeAspect="1" noChangeArrowheads="1"/>
              </p:cNvPicPr>
              <p:nvPr/>
            </p:nvPicPr>
            <p:blipFill>
              <a:blip r:embed="rId3" cstate="print"/>
              <a:srcRect/>
              <a:stretch>
                <a:fillRect/>
              </a:stretch>
            </p:blipFill>
            <p:spPr bwMode="auto">
              <a:xfrm>
                <a:off x="1507449" y="3200764"/>
                <a:ext cx="728662" cy="369159"/>
              </a:xfrm>
              <a:prstGeom prst="rect">
                <a:avLst/>
              </a:prstGeom>
              <a:noFill/>
              <a:ln w="9525">
                <a:noFill/>
                <a:miter lim="800000"/>
                <a:headEnd/>
                <a:tailEnd/>
              </a:ln>
            </p:spPr>
          </p:pic>
          <p:pic>
            <p:nvPicPr>
              <p:cNvPr id="83" name="Picture 10" descr="C:\Users\paul.h.deitz\Desktop\Picture3.png"/>
              <p:cNvPicPr>
                <a:picLocks noChangeAspect="1" noChangeArrowheads="1"/>
              </p:cNvPicPr>
              <p:nvPr/>
            </p:nvPicPr>
            <p:blipFill>
              <a:blip r:embed="rId3" cstate="print"/>
              <a:srcRect/>
              <a:stretch>
                <a:fillRect/>
              </a:stretch>
            </p:blipFill>
            <p:spPr bwMode="auto">
              <a:xfrm>
                <a:off x="2964774" y="3194922"/>
                <a:ext cx="728662" cy="369159"/>
              </a:xfrm>
              <a:prstGeom prst="rect">
                <a:avLst/>
              </a:prstGeom>
              <a:noFill/>
              <a:ln w="9525">
                <a:noFill/>
                <a:miter lim="800000"/>
                <a:headEnd/>
                <a:tailEnd/>
              </a:ln>
            </p:spPr>
          </p:pic>
          <p:pic>
            <p:nvPicPr>
              <p:cNvPr id="84" name="Picture 10" descr="C:\Users\paul.h.deitz\Desktop\Picture3.png"/>
              <p:cNvPicPr>
                <a:picLocks noChangeAspect="1" noChangeArrowheads="1"/>
              </p:cNvPicPr>
              <p:nvPr/>
            </p:nvPicPr>
            <p:blipFill>
              <a:blip r:embed="rId3" cstate="print"/>
              <a:srcRect/>
              <a:stretch>
                <a:fillRect/>
              </a:stretch>
            </p:blipFill>
            <p:spPr bwMode="auto">
              <a:xfrm>
                <a:off x="4385585" y="3191243"/>
                <a:ext cx="728662" cy="369159"/>
              </a:xfrm>
              <a:prstGeom prst="rect">
                <a:avLst/>
              </a:prstGeom>
              <a:noFill/>
              <a:ln w="9525">
                <a:noFill/>
                <a:miter lim="800000"/>
                <a:headEnd/>
                <a:tailEnd/>
              </a:ln>
            </p:spPr>
          </p:pic>
          <p:pic>
            <p:nvPicPr>
              <p:cNvPr id="85" name="Picture 10" descr="C:\Users\paul.h.deitz\Desktop\Picture3.png"/>
              <p:cNvPicPr>
                <a:picLocks noChangeAspect="1" noChangeArrowheads="1"/>
              </p:cNvPicPr>
              <p:nvPr/>
            </p:nvPicPr>
            <p:blipFill>
              <a:blip r:embed="rId3" cstate="print"/>
              <a:srcRect/>
              <a:stretch>
                <a:fillRect/>
              </a:stretch>
            </p:blipFill>
            <p:spPr bwMode="auto">
              <a:xfrm>
                <a:off x="6557285" y="3194922"/>
                <a:ext cx="728662" cy="369159"/>
              </a:xfrm>
              <a:prstGeom prst="rect">
                <a:avLst/>
              </a:prstGeom>
              <a:noFill/>
              <a:ln w="9525">
                <a:noFill/>
                <a:miter lim="800000"/>
                <a:headEnd/>
                <a:tailEnd/>
              </a:ln>
            </p:spPr>
          </p:pic>
          <p:sp>
            <p:nvSpPr>
              <p:cNvPr id="86" name="TextBox 18"/>
              <p:cNvSpPr txBox="1">
                <a:spLocks noChangeArrowheads="1"/>
              </p:cNvSpPr>
              <p:nvPr/>
            </p:nvSpPr>
            <p:spPr bwMode="auto">
              <a:xfrm>
                <a:off x="1445534" y="2830144"/>
                <a:ext cx="885825" cy="307651"/>
              </a:xfrm>
              <a:prstGeom prst="rect">
                <a:avLst/>
              </a:prstGeom>
              <a:noFill/>
              <a:ln w="9525">
                <a:noFill/>
                <a:miter lim="800000"/>
                <a:headEnd/>
                <a:tailEnd/>
              </a:ln>
            </p:spPr>
            <p:txBody>
              <a:bodyPr>
                <a:spAutoFit/>
              </a:bodyPr>
              <a:lstStyle/>
              <a:p>
                <a:pPr algn="ctr"/>
                <a:r>
                  <a:rPr lang="en-US" sz="1400" b="1" dirty="0"/>
                  <a:t>Task #1</a:t>
                </a:r>
              </a:p>
            </p:txBody>
          </p:sp>
          <p:sp>
            <p:nvSpPr>
              <p:cNvPr id="87" name="TextBox 108"/>
              <p:cNvSpPr txBox="1">
                <a:spLocks noChangeArrowheads="1"/>
              </p:cNvSpPr>
              <p:nvPr/>
            </p:nvSpPr>
            <p:spPr bwMode="auto">
              <a:xfrm rot="5400000">
                <a:off x="5707255" y="2966682"/>
                <a:ext cx="275988" cy="846721"/>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sp>
            <p:nvSpPr>
              <p:cNvPr id="88" name="TextBox 22"/>
              <p:cNvSpPr txBox="1">
                <a:spLocks noChangeArrowheads="1"/>
              </p:cNvSpPr>
              <p:nvPr/>
            </p:nvSpPr>
            <p:spPr bwMode="auto">
              <a:xfrm>
                <a:off x="2902859" y="2830144"/>
                <a:ext cx="885825" cy="307651"/>
              </a:xfrm>
              <a:prstGeom prst="rect">
                <a:avLst/>
              </a:prstGeom>
              <a:noFill/>
              <a:ln w="9525">
                <a:noFill/>
                <a:miter lim="800000"/>
                <a:headEnd/>
                <a:tailEnd/>
              </a:ln>
            </p:spPr>
            <p:txBody>
              <a:bodyPr>
                <a:spAutoFit/>
              </a:bodyPr>
              <a:lstStyle/>
              <a:p>
                <a:pPr algn="ctr"/>
                <a:r>
                  <a:rPr lang="en-US" sz="1400" b="1" dirty="0"/>
                  <a:t>Task #2</a:t>
                </a:r>
              </a:p>
            </p:txBody>
          </p:sp>
          <p:sp>
            <p:nvSpPr>
              <p:cNvPr id="89" name="TextBox 23"/>
              <p:cNvSpPr txBox="1">
                <a:spLocks noChangeArrowheads="1"/>
              </p:cNvSpPr>
              <p:nvPr/>
            </p:nvSpPr>
            <p:spPr bwMode="auto">
              <a:xfrm>
                <a:off x="4322084" y="2828557"/>
                <a:ext cx="885825" cy="307651"/>
              </a:xfrm>
              <a:prstGeom prst="rect">
                <a:avLst/>
              </a:prstGeom>
              <a:noFill/>
              <a:ln w="9525">
                <a:noFill/>
                <a:miter lim="800000"/>
                <a:headEnd/>
                <a:tailEnd/>
              </a:ln>
            </p:spPr>
            <p:txBody>
              <a:bodyPr>
                <a:spAutoFit/>
              </a:bodyPr>
              <a:lstStyle/>
              <a:p>
                <a:pPr algn="ctr"/>
                <a:r>
                  <a:rPr lang="en-US" sz="1400" b="1" dirty="0"/>
                  <a:t>Task #3</a:t>
                </a:r>
              </a:p>
            </p:txBody>
          </p:sp>
          <p:sp>
            <p:nvSpPr>
              <p:cNvPr id="90" name="TextBox 24"/>
              <p:cNvSpPr txBox="1">
                <a:spLocks noChangeArrowheads="1"/>
              </p:cNvSpPr>
              <p:nvPr/>
            </p:nvSpPr>
            <p:spPr bwMode="auto">
              <a:xfrm>
                <a:off x="6474734" y="2820623"/>
                <a:ext cx="885825" cy="307651"/>
              </a:xfrm>
              <a:prstGeom prst="rect">
                <a:avLst/>
              </a:prstGeom>
              <a:noFill/>
              <a:ln w="9525">
                <a:noFill/>
                <a:miter lim="800000"/>
                <a:headEnd/>
                <a:tailEnd/>
              </a:ln>
            </p:spPr>
            <p:txBody>
              <a:bodyPr>
                <a:spAutoFit/>
              </a:bodyPr>
              <a:lstStyle/>
              <a:p>
                <a:pPr algn="ctr"/>
                <a:r>
                  <a:rPr lang="en-US" sz="1400" b="1" dirty="0"/>
                  <a:t>Task #n</a:t>
                </a:r>
              </a:p>
            </p:txBody>
          </p:sp>
          <p:cxnSp>
            <p:nvCxnSpPr>
              <p:cNvPr id="92" name="Straight Connector 39"/>
              <p:cNvCxnSpPr>
                <a:cxnSpLocks noChangeShapeType="1"/>
              </p:cNvCxnSpPr>
              <p:nvPr/>
            </p:nvCxnSpPr>
            <p:spPr bwMode="auto">
              <a:xfrm flipV="1">
                <a:off x="1266678" y="3128274"/>
                <a:ext cx="6346825" cy="2"/>
              </a:xfrm>
              <a:prstGeom prst="line">
                <a:avLst/>
              </a:prstGeom>
              <a:noFill/>
              <a:ln w="38100" algn="ctr">
                <a:solidFill>
                  <a:schemeClr val="tx1"/>
                </a:solidFill>
                <a:round/>
                <a:headEnd type="none" w="med" len="med"/>
                <a:tailEnd type="none" w="med" len="med"/>
              </a:ln>
            </p:spPr>
          </p:cxnSp>
        </p:grpSp>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5562600"/>
              <a:ext cx="1036637"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43800" y="5562600"/>
              <a:ext cx="10366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8" name="TextBox 67"/>
          <p:cNvSpPr txBox="1"/>
          <p:nvPr/>
        </p:nvSpPr>
        <p:spPr>
          <a:xfrm>
            <a:off x="323850" y="3219450"/>
            <a:ext cx="2716306" cy="1200329"/>
          </a:xfrm>
          <a:prstGeom prst="rect">
            <a:avLst/>
          </a:prstGeom>
          <a:solidFill>
            <a:srgbClr val="951CA5"/>
          </a:solidFill>
          <a:ln w="38100">
            <a:solidFill>
              <a:schemeClr val="tx1"/>
            </a:solidFill>
          </a:ln>
        </p:spPr>
        <p:txBody>
          <a:bodyPr wrap="square">
            <a:spAutoFit/>
          </a:bodyPr>
          <a:lstStyle/>
          <a:p>
            <a:pPr marL="114300" indent="-114300">
              <a:buFont typeface="Wingdings" pitchFamily="2" charset="2"/>
              <a:buChar char="§"/>
              <a:defRPr/>
            </a:pPr>
            <a:r>
              <a:rPr lang="en-US" sz="1200" b="1" dirty="0">
                <a:solidFill>
                  <a:schemeClr val="bg1"/>
                </a:solidFill>
              </a:rPr>
              <a:t> </a:t>
            </a:r>
            <a:r>
              <a:rPr lang="en-US" sz="1200" b="1" dirty="0" smtClean="0">
                <a:solidFill>
                  <a:schemeClr val="bg1"/>
                </a:solidFill>
              </a:rPr>
              <a:t>≈ 2200 Universal Joint Tasks</a:t>
            </a:r>
          </a:p>
          <a:p>
            <a:pPr marL="228600" lvl="1" indent="-114300">
              <a:buFont typeface="Arial" pitchFamily="34" charset="0"/>
              <a:buChar char="•"/>
              <a:defRPr/>
            </a:pPr>
            <a:r>
              <a:rPr lang="en-US" sz="1200" b="1" dirty="0" smtClean="0">
                <a:solidFill>
                  <a:schemeClr val="bg1"/>
                </a:solidFill>
              </a:rPr>
              <a:t> ≈ 350 Condition Descriptors</a:t>
            </a:r>
          </a:p>
          <a:p>
            <a:pPr marL="228600" lvl="1" indent="-114300">
              <a:buFont typeface="Arial" pitchFamily="34" charset="0"/>
              <a:buChar char="•"/>
              <a:defRPr/>
            </a:pPr>
            <a:r>
              <a:rPr lang="en-US" sz="1200" b="1" dirty="0" smtClean="0">
                <a:solidFill>
                  <a:schemeClr val="bg1"/>
                </a:solidFill>
              </a:rPr>
              <a:t> ≈ 4 Standards per Task</a:t>
            </a:r>
            <a:endParaRPr lang="en-US" sz="1200" b="1" dirty="0">
              <a:solidFill>
                <a:schemeClr val="bg1"/>
              </a:solidFill>
            </a:endParaRPr>
          </a:p>
          <a:p>
            <a:pPr marL="114300" indent="-114300">
              <a:buFont typeface="Wingdings" pitchFamily="2" charset="2"/>
              <a:buChar char="§"/>
              <a:defRPr/>
            </a:pPr>
            <a:r>
              <a:rPr lang="en-US" sz="1200" b="1" dirty="0" smtClean="0">
                <a:solidFill>
                  <a:schemeClr val="bg1"/>
                </a:solidFill>
              </a:rPr>
              <a:t> ≈ 680 Army </a:t>
            </a:r>
            <a:r>
              <a:rPr lang="en-US" sz="1200" b="1" dirty="0">
                <a:solidFill>
                  <a:schemeClr val="bg1"/>
                </a:solidFill>
              </a:rPr>
              <a:t>Universal </a:t>
            </a:r>
            <a:r>
              <a:rPr lang="en-US" sz="1200" b="1" dirty="0" smtClean="0">
                <a:solidFill>
                  <a:schemeClr val="bg1"/>
                </a:solidFill>
              </a:rPr>
              <a:t>Tasks</a:t>
            </a:r>
          </a:p>
          <a:p>
            <a:pPr marL="228600" lvl="1" indent="-114300">
              <a:buFont typeface="Arial" pitchFamily="34" charset="0"/>
              <a:buChar char="•"/>
              <a:defRPr/>
            </a:pPr>
            <a:r>
              <a:rPr lang="en-US" sz="1200" b="1" dirty="0" smtClean="0">
                <a:solidFill>
                  <a:schemeClr val="bg1"/>
                </a:solidFill>
              </a:rPr>
              <a:t> ≈ ?? Condition Descriptors</a:t>
            </a:r>
          </a:p>
          <a:p>
            <a:pPr marL="228600" lvl="1" indent="-114300">
              <a:buFont typeface="Arial" pitchFamily="34" charset="0"/>
              <a:buChar char="•"/>
              <a:defRPr/>
            </a:pPr>
            <a:r>
              <a:rPr lang="en-US" sz="1200" b="1" dirty="0" smtClean="0">
                <a:solidFill>
                  <a:schemeClr val="bg1"/>
                </a:solidFill>
              </a:rPr>
              <a:t> ≈ 4 Standards per Task</a:t>
            </a:r>
            <a:endParaRPr lang="en-US" sz="1200" b="1" dirty="0">
              <a:solidFill>
                <a:schemeClr val="bg1"/>
              </a:solidFill>
            </a:endParaRPr>
          </a:p>
        </p:txBody>
      </p:sp>
      <p:grpSp>
        <p:nvGrpSpPr>
          <p:cNvPr id="18" name="Group 17"/>
          <p:cNvGrpSpPr/>
          <p:nvPr/>
        </p:nvGrpSpPr>
        <p:grpSpPr>
          <a:xfrm>
            <a:off x="228600" y="1619250"/>
            <a:ext cx="2837792" cy="1200329"/>
            <a:chOff x="381000" y="1323975"/>
            <a:chExt cx="2837792" cy="1200329"/>
          </a:xfrm>
        </p:grpSpPr>
        <p:sp>
          <p:nvSpPr>
            <p:cNvPr id="70" name="TextBox 69"/>
            <p:cNvSpPr txBox="1"/>
            <p:nvPr/>
          </p:nvSpPr>
          <p:spPr>
            <a:xfrm>
              <a:off x="381000" y="1323975"/>
              <a:ext cx="2837792" cy="1200329"/>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9525">
              <a:solidFill>
                <a:schemeClr val="tx1"/>
              </a:solidFill>
            </a:ln>
          </p:spPr>
          <p:txBody>
            <a:bodyPr wrap="square" rtlCol="0">
              <a:spAutoFit/>
            </a:bodyPr>
            <a:lstStyle/>
            <a:p>
              <a:r>
                <a:rPr lang="en-US" dirty="0"/>
                <a:t>Standard semantics </a:t>
              </a:r>
              <a:endParaRPr lang="en-US" dirty="0" smtClean="0"/>
            </a:p>
            <a:p>
              <a:r>
                <a:rPr lang="en-US" dirty="0" smtClean="0"/>
                <a:t>and </a:t>
              </a:r>
              <a:r>
                <a:rPr lang="en-US" dirty="0"/>
                <a:t>syntax </a:t>
              </a:r>
              <a:r>
                <a:rPr lang="en-US" dirty="0" smtClean="0"/>
                <a:t>are established </a:t>
              </a:r>
            </a:p>
            <a:p>
              <a:r>
                <a:rPr lang="en-US" dirty="0" smtClean="0"/>
                <a:t>across all </a:t>
              </a:r>
              <a:r>
                <a:rPr lang="en-US" dirty="0"/>
                <a:t>levels</a:t>
              </a:r>
            </a:p>
          </p:txBody>
        </p:sp>
        <p:pic>
          <p:nvPicPr>
            <p:cNvPr id="71"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6000" y="1781175"/>
              <a:ext cx="774939"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943600" y="1371600"/>
            <a:ext cx="3048000" cy="3416320"/>
            <a:chOff x="5943600" y="1371600"/>
            <a:chExt cx="3048000" cy="3416320"/>
          </a:xfrm>
        </p:grpSpPr>
        <p:sp>
          <p:nvSpPr>
            <p:cNvPr id="75" name="TextBox 74"/>
            <p:cNvSpPr txBox="1"/>
            <p:nvPr/>
          </p:nvSpPr>
          <p:spPr>
            <a:xfrm>
              <a:off x="5943600" y="1371600"/>
              <a:ext cx="3048000" cy="3416320"/>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9525">
              <a:solidFill>
                <a:schemeClr val="tx1"/>
              </a:solidFill>
            </a:ln>
          </p:spPr>
          <p:txBody>
            <a:bodyPr wrap="square" rtlCol="0">
              <a:spAutoFit/>
            </a:bodyPr>
            <a:lstStyle/>
            <a:p>
              <a:pPr marL="171450" indent="-171450" algn="ctr"/>
              <a:r>
                <a:rPr lang="en-US" dirty="0"/>
                <a:t>The lego element abstractions are identically applicable to analysis </a:t>
              </a:r>
              <a:r>
                <a:rPr lang="en-US" u="sng" dirty="0"/>
                <a:t>and</a:t>
              </a:r>
              <a:r>
                <a:rPr lang="en-US" dirty="0"/>
                <a:t> </a:t>
              </a:r>
              <a:r>
                <a:rPr lang="en-US" dirty="0" smtClean="0"/>
                <a:t>test, establishing key </a:t>
              </a:r>
              <a:r>
                <a:rPr lang="en-US" dirty="0"/>
                <a:t>symmetry requisite for validation</a:t>
              </a:r>
              <a:r>
                <a:rPr lang="en-US" dirty="0" smtClean="0"/>
                <a:t>.</a:t>
              </a:r>
            </a:p>
            <a:p>
              <a:pPr marL="171450" indent="-171450" algn="ctr"/>
              <a:endParaRPr lang="en-US" dirty="0"/>
            </a:p>
            <a:p>
              <a:pPr marL="171450" indent="-171450" algn="ctr"/>
              <a:endParaRPr lang="en-US" dirty="0" smtClean="0"/>
            </a:p>
            <a:p>
              <a:pPr marL="171450" indent="-171450" algn="ctr"/>
              <a:endParaRPr lang="en-US" dirty="0"/>
            </a:p>
            <a:p>
              <a:pPr marL="171450" indent="-171450" algn="ctr"/>
              <a:endParaRPr lang="en-US" dirty="0" smtClean="0"/>
            </a:p>
            <a:p>
              <a:pPr marL="171450" indent="-171450" algn="ctr"/>
              <a:endParaRPr lang="en-US" dirty="0"/>
            </a:p>
            <a:p>
              <a:pPr marL="171450" indent="-171450" algn="ctr"/>
              <a:endParaRPr lang="en-US" dirty="0" smtClean="0"/>
            </a:p>
          </p:txBody>
        </p:sp>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72200" y="3124200"/>
              <a:ext cx="2663825" cy="1547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9" name="TextBox 68"/>
          <p:cNvSpPr txBox="1"/>
          <p:nvPr/>
        </p:nvSpPr>
        <p:spPr>
          <a:xfrm>
            <a:off x="8477250" y="6550223"/>
            <a:ext cx="762000" cy="307777"/>
          </a:xfrm>
          <a:prstGeom prst="rect">
            <a:avLst/>
          </a:prstGeom>
          <a:noFill/>
        </p:spPr>
        <p:txBody>
          <a:bodyPr wrap="square" rtlCol="0">
            <a:spAutoFit/>
          </a:bodyPr>
          <a:lstStyle/>
          <a:p>
            <a:pPr algn="ctr"/>
            <a:r>
              <a:rPr lang="en-US" sz="1400" b="1" dirty="0" smtClean="0"/>
              <a:t>31/33</a:t>
            </a:r>
            <a:endParaRPr lang="en-US" sz="1400" b="1" dirty="0"/>
          </a:p>
        </p:txBody>
      </p:sp>
      <p:sp>
        <p:nvSpPr>
          <p:cNvPr id="72" name="TextBox 71"/>
          <p:cNvSpPr txBox="1"/>
          <p:nvPr/>
        </p:nvSpPr>
        <p:spPr>
          <a:xfrm>
            <a:off x="152400" y="5132712"/>
            <a:ext cx="2057400" cy="369332"/>
          </a:xfrm>
          <a:prstGeom prst="rect">
            <a:avLst/>
          </a:prstGeom>
          <a:solidFill>
            <a:schemeClr val="tx1"/>
          </a:solidFill>
        </p:spPr>
        <p:txBody>
          <a:bodyPr wrap="square" rtlCol="0">
            <a:spAutoFit/>
          </a:bodyPr>
          <a:lstStyle/>
          <a:p>
            <a:r>
              <a:rPr lang="en-US" b="1" dirty="0" smtClean="0">
                <a:solidFill>
                  <a:schemeClr val="bg1"/>
                </a:solidFill>
              </a:rPr>
              <a:t>Platform History</a:t>
            </a:r>
            <a:endParaRPr lang="en-US" b="1" dirty="0">
              <a:solidFill>
                <a:schemeClr val="bg1"/>
              </a:solidFill>
            </a:endParaRPr>
          </a:p>
        </p:txBody>
      </p:sp>
    </p:spTree>
    <p:extLst>
      <p:ext uri="{BB962C8B-B14F-4D97-AF65-F5344CB8AC3E}">
        <p14:creationId xmlns="" xmlns:p14="http://schemas.microsoft.com/office/powerpoint/2010/main" val="990551084"/>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par>
                          <p:cTn id="8" fill="hold">
                            <p:stCondLst>
                              <p:cond delay="4000"/>
                            </p:stCondLst>
                            <p:childTnLst>
                              <p:par>
                                <p:cTn id="9" presetID="22" presetClass="entr" presetSubtype="1" fill="hold" grpId="0" nodeType="afterEffect">
                                  <p:stCondLst>
                                    <p:cond delay="200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000"/>
                                        <p:tgtEl>
                                          <p:spTgt spid="68"/>
                                        </p:tgtEl>
                                      </p:cBhvr>
                                    </p:animEffect>
                                  </p:childTnLst>
                                </p:cTn>
                              </p:par>
                            </p:childTnLst>
                          </p:cTn>
                        </p:par>
                        <p:par>
                          <p:cTn id="12" fill="hold">
                            <p:stCondLst>
                              <p:cond delay="8000"/>
                            </p:stCondLst>
                            <p:childTnLst>
                              <p:par>
                                <p:cTn id="13" presetID="22" presetClass="entr" presetSubtype="1" fill="hold"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454473" y="3741196"/>
            <a:ext cx="3238052" cy="2535779"/>
            <a:chOff x="193637" y="3722146"/>
            <a:chExt cx="3238052" cy="2535779"/>
          </a:xfrm>
        </p:grpSpPr>
        <p:sp>
          <p:nvSpPr>
            <p:cNvPr id="101" name="Rounded Rectangle 100"/>
            <p:cNvSpPr/>
            <p:nvPr/>
          </p:nvSpPr>
          <p:spPr bwMode="auto">
            <a:xfrm>
              <a:off x="193637" y="3722146"/>
              <a:ext cx="3238052" cy="2535779"/>
            </a:xfrm>
            <a:prstGeom prst="round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nvGrpSpPr>
            <p:cNvPr id="70" name="Group 69"/>
            <p:cNvGrpSpPr/>
            <p:nvPr/>
          </p:nvGrpSpPr>
          <p:grpSpPr>
            <a:xfrm>
              <a:off x="313485" y="3989131"/>
              <a:ext cx="2999588" cy="1570158"/>
              <a:chOff x="2510015" y="2769559"/>
              <a:chExt cx="4253366" cy="1928813"/>
            </a:xfrm>
          </p:grpSpPr>
          <p:grpSp>
            <p:nvGrpSpPr>
              <p:cNvPr id="71" name="Group 41"/>
              <p:cNvGrpSpPr>
                <a:grpSpLocks/>
              </p:cNvGrpSpPr>
              <p:nvPr/>
            </p:nvGrpSpPr>
            <p:grpSpPr bwMode="auto">
              <a:xfrm>
                <a:off x="3798991" y="2769559"/>
                <a:ext cx="1527241" cy="311679"/>
                <a:chOff x="1110" y="1823"/>
                <a:chExt cx="1010" cy="209"/>
              </a:xfrm>
            </p:grpSpPr>
            <p:sp>
              <p:nvSpPr>
                <p:cNvPr id="97" name="AutoShape 42"/>
                <p:cNvSpPr>
                  <a:spLocks noChangeArrowheads="1"/>
                </p:cNvSpPr>
                <p:nvPr/>
              </p:nvSpPr>
              <p:spPr bwMode="auto">
                <a:xfrm>
                  <a:off x="1110" y="1829"/>
                  <a:ext cx="1010" cy="192"/>
                </a:xfrm>
                <a:prstGeom prst="flowChartAlternateProcess">
                  <a:avLst/>
                </a:prstGeom>
                <a:solidFill>
                  <a:srgbClr val="91FF91"/>
                </a:solidFill>
                <a:ln w="28575">
                  <a:solidFill>
                    <a:srgbClr val="00B400"/>
                  </a:solidFill>
                  <a:miter lim="800000"/>
                  <a:headEnd/>
                  <a:tailEnd/>
                </a:ln>
              </p:spPr>
              <p:txBody>
                <a:bodyPr wrap="none" anchor="ctr"/>
                <a:lstStyle/>
                <a:p>
                  <a:pPr algn="ctr"/>
                  <a:endParaRPr lang="en-US" dirty="0"/>
                </a:p>
              </p:txBody>
            </p:sp>
            <p:sp>
              <p:nvSpPr>
                <p:cNvPr id="98" name="Text Box 43"/>
                <p:cNvSpPr txBox="1">
                  <a:spLocks noChangeArrowheads="1"/>
                </p:cNvSpPr>
                <p:nvPr/>
              </p:nvSpPr>
              <p:spPr bwMode="auto">
                <a:xfrm>
                  <a:off x="1208" y="1823"/>
                  <a:ext cx="740" cy="209"/>
                </a:xfrm>
                <a:prstGeom prst="rect">
                  <a:avLst/>
                </a:prstGeom>
                <a:noFill/>
                <a:ln w="9525">
                  <a:noFill/>
                  <a:miter lim="800000"/>
                  <a:headEnd/>
                  <a:tailEnd/>
                </a:ln>
              </p:spPr>
              <p:txBody>
                <a:bodyPr wrap="none" lIns="86493" tIns="43247" rIns="86493" bIns="43247">
                  <a:spAutoFit/>
                </a:bodyPr>
                <a:lstStyle/>
                <a:p>
                  <a:pPr algn="ctr" defTabSz="865188" eaLnBrk="0" hangingPunct="0"/>
                  <a:r>
                    <a:rPr lang="en-US" sz="800" dirty="0"/>
                    <a:t>  </a:t>
                  </a:r>
                  <a:r>
                    <a:rPr lang="en-US" sz="1100" b="1" dirty="0"/>
                    <a:t>4. </a:t>
                  </a:r>
                  <a:r>
                    <a:rPr lang="en-US" sz="1100" b="1" dirty="0" smtClean="0"/>
                    <a:t>Tasks</a:t>
                  </a:r>
                  <a:endParaRPr lang="en-US" sz="1100" b="1" dirty="0"/>
                </a:p>
              </p:txBody>
            </p:sp>
          </p:grpSp>
          <p:grpSp>
            <p:nvGrpSpPr>
              <p:cNvPr id="72" name="Group 44"/>
              <p:cNvGrpSpPr>
                <a:grpSpLocks/>
              </p:cNvGrpSpPr>
              <p:nvPr/>
            </p:nvGrpSpPr>
            <p:grpSpPr bwMode="auto">
              <a:xfrm>
                <a:off x="5115556" y="3525210"/>
                <a:ext cx="1647825" cy="428625"/>
                <a:chOff x="1782" y="1983"/>
                <a:chExt cx="1038" cy="270"/>
              </a:xfrm>
            </p:grpSpPr>
            <p:sp>
              <p:nvSpPr>
                <p:cNvPr id="94" name="AutoShape 45"/>
                <p:cNvSpPr>
                  <a:spLocks noChangeArrowheads="1"/>
                </p:cNvSpPr>
                <p:nvPr/>
              </p:nvSpPr>
              <p:spPr bwMode="auto">
                <a:xfrm>
                  <a:off x="1840" y="1983"/>
                  <a:ext cx="942" cy="270"/>
                </a:xfrm>
                <a:prstGeom prst="roundRect">
                  <a:avLst>
                    <a:gd name="adj" fmla="val 16667"/>
                  </a:avLst>
                </a:prstGeom>
                <a:solidFill>
                  <a:srgbClr val="FC0000"/>
                </a:solidFill>
                <a:ln w="28575">
                  <a:solidFill>
                    <a:srgbClr val="C80026"/>
                  </a:solidFill>
                  <a:round/>
                  <a:headEnd/>
                  <a:tailEnd/>
                </a:ln>
              </p:spPr>
              <p:txBody>
                <a:bodyPr wrap="none" anchor="ctr"/>
                <a:lstStyle/>
                <a:p>
                  <a:pPr algn="ctr"/>
                  <a:endParaRPr lang="en-US" dirty="0"/>
                </a:p>
              </p:txBody>
            </p:sp>
            <p:sp>
              <p:nvSpPr>
                <p:cNvPr id="95" name="Text Box 46"/>
                <p:cNvSpPr txBox="1">
                  <a:spLocks noChangeArrowheads="1"/>
                </p:cNvSpPr>
                <p:nvPr/>
              </p:nvSpPr>
              <p:spPr bwMode="auto">
                <a:xfrm>
                  <a:off x="1782" y="2025"/>
                  <a:ext cx="1038" cy="197"/>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solidFill>
                        <a:schemeClr val="bg1"/>
                      </a:solidFill>
                    </a:rPr>
                    <a:t>1. </a:t>
                  </a:r>
                  <a:r>
                    <a:rPr lang="en-US" sz="1100" b="1" dirty="0" smtClean="0">
                      <a:solidFill>
                        <a:schemeClr val="bg1"/>
                      </a:solidFill>
                    </a:rPr>
                    <a:t>Interactions</a:t>
                  </a:r>
                  <a:endParaRPr lang="en-US" sz="1100" b="1" dirty="0">
                    <a:solidFill>
                      <a:schemeClr val="bg1"/>
                    </a:solidFill>
                  </a:endParaRPr>
                </a:p>
              </p:txBody>
            </p:sp>
          </p:grpSp>
          <p:grpSp>
            <p:nvGrpSpPr>
              <p:cNvPr id="73" name="Group 85"/>
              <p:cNvGrpSpPr>
                <a:grpSpLocks/>
              </p:cNvGrpSpPr>
              <p:nvPr/>
            </p:nvGrpSpPr>
            <p:grpSpPr bwMode="auto">
              <a:xfrm>
                <a:off x="3654348" y="4245935"/>
                <a:ext cx="1757359" cy="452437"/>
                <a:chOff x="5131683" y="5326336"/>
                <a:chExt cx="1757359" cy="452164"/>
              </a:xfrm>
            </p:grpSpPr>
            <p:sp>
              <p:nvSpPr>
                <p:cNvPr id="81" name="AutoShape 48"/>
                <p:cNvSpPr>
                  <a:spLocks noChangeArrowheads="1"/>
                </p:cNvSpPr>
                <p:nvPr/>
              </p:nvSpPr>
              <p:spPr bwMode="auto">
                <a:xfrm>
                  <a:off x="5226051" y="5326336"/>
                  <a:ext cx="1610406" cy="452164"/>
                </a:xfrm>
                <a:prstGeom prst="roundRect">
                  <a:avLst>
                    <a:gd name="adj" fmla="val 16667"/>
                  </a:avLst>
                </a:prstGeom>
                <a:solidFill>
                  <a:srgbClr val="FFFF66"/>
                </a:solidFill>
                <a:ln w="28575">
                  <a:solidFill>
                    <a:srgbClr val="DCD700"/>
                  </a:solidFill>
                  <a:round/>
                  <a:headEnd/>
                  <a:tailEnd/>
                </a:ln>
              </p:spPr>
              <p:txBody>
                <a:bodyPr wrap="none" anchor="ctr"/>
                <a:lstStyle/>
                <a:p>
                  <a:pPr algn="ctr"/>
                  <a:endParaRPr lang="en-US" dirty="0"/>
                </a:p>
              </p:txBody>
            </p:sp>
            <p:sp>
              <p:nvSpPr>
                <p:cNvPr id="91" name="Text Box 49"/>
                <p:cNvSpPr txBox="1">
                  <a:spLocks noChangeArrowheads="1"/>
                </p:cNvSpPr>
                <p:nvPr/>
              </p:nvSpPr>
              <p:spPr bwMode="auto">
                <a:xfrm>
                  <a:off x="5131683" y="5416905"/>
                  <a:ext cx="1757359" cy="312186"/>
                </a:xfrm>
                <a:prstGeom prst="rect">
                  <a:avLst/>
                </a:prstGeom>
                <a:noFill/>
                <a:ln w="9525">
                  <a:noFill/>
                  <a:miter lim="800000"/>
                  <a:headEnd/>
                  <a:tailEnd/>
                </a:ln>
              </p:spPr>
              <p:txBody>
                <a:bodyPr lIns="86493" tIns="43247" rIns="86493" bIns="43247">
                  <a:spAutoFit/>
                </a:bodyPr>
                <a:lstStyle/>
                <a:p>
                  <a:pPr algn="ctr" defTabSz="865188" eaLnBrk="0" hangingPunct="0"/>
                  <a:r>
                    <a:rPr lang="en-US" sz="1100" b="1" dirty="0"/>
                    <a:t>2. </a:t>
                  </a:r>
                  <a:r>
                    <a:rPr lang="en-US" sz="1100" b="1" dirty="0" smtClean="0"/>
                    <a:t>Components</a:t>
                  </a:r>
                  <a:endParaRPr lang="en-US" sz="1100" b="1" dirty="0"/>
                </a:p>
              </p:txBody>
            </p:sp>
          </p:grpSp>
          <p:grpSp>
            <p:nvGrpSpPr>
              <p:cNvPr id="74" name="Group 50"/>
              <p:cNvGrpSpPr>
                <a:grpSpLocks/>
              </p:cNvGrpSpPr>
              <p:nvPr/>
            </p:nvGrpSpPr>
            <p:grpSpPr bwMode="auto">
              <a:xfrm>
                <a:off x="2510015" y="3510928"/>
                <a:ext cx="1650176" cy="429017"/>
                <a:chOff x="693" y="2638"/>
                <a:chExt cx="1091" cy="288"/>
              </a:xfrm>
            </p:grpSpPr>
            <p:sp>
              <p:nvSpPr>
                <p:cNvPr id="79" name="AutoShape 51"/>
                <p:cNvSpPr>
                  <a:spLocks noChangeArrowheads="1"/>
                </p:cNvSpPr>
                <p:nvPr/>
              </p:nvSpPr>
              <p:spPr bwMode="auto">
                <a:xfrm>
                  <a:off x="742" y="2638"/>
                  <a:ext cx="978" cy="288"/>
                </a:xfrm>
                <a:prstGeom prst="roundRect">
                  <a:avLst>
                    <a:gd name="adj" fmla="val 16667"/>
                  </a:avLst>
                </a:prstGeom>
                <a:solidFill>
                  <a:srgbClr val="FF9900"/>
                </a:solidFill>
                <a:ln w="28575">
                  <a:solidFill>
                    <a:srgbClr val="CC6600"/>
                  </a:solidFill>
                  <a:round/>
                  <a:headEnd/>
                  <a:tailEnd/>
                </a:ln>
              </p:spPr>
              <p:txBody>
                <a:bodyPr wrap="none" anchor="ctr"/>
                <a:lstStyle/>
                <a:p>
                  <a:pPr algn="ctr"/>
                  <a:endParaRPr lang="en-US" dirty="0"/>
                </a:p>
              </p:txBody>
            </p:sp>
            <p:sp>
              <p:nvSpPr>
                <p:cNvPr id="80" name="Text Box 52"/>
                <p:cNvSpPr txBox="1">
                  <a:spLocks noChangeArrowheads="1"/>
                </p:cNvSpPr>
                <p:nvPr/>
              </p:nvSpPr>
              <p:spPr bwMode="auto">
                <a:xfrm>
                  <a:off x="693" y="2682"/>
                  <a:ext cx="1091" cy="210"/>
                </a:xfrm>
                <a:prstGeom prst="rect">
                  <a:avLst/>
                </a:prstGeom>
                <a:noFill/>
                <a:ln w="9525">
                  <a:noFill/>
                  <a:miter lim="800000"/>
                  <a:headEnd/>
                  <a:tailEnd/>
                </a:ln>
              </p:spPr>
              <p:txBody>
                <a:bodyPr wrap="square" lIns="86493" tIns="43247" rIns="86493" bIns="43247">
                  <a:spAutoFit/>
                </a:bodyPr>
                <a:lstStyle/>
                <a:p>
                  <a:pPr algn="ctr" defTabSz="865188" eaLnBrk="0" hangingPunct="0"/>
                  <a:r>
                    <a:rPr lang="en-US" sz="1100" b="1" dirty="0"/>
                    <a:t>3. </a:t>
                  </a:r>
                  <a:r>
                    <a:rPr lang="en-US" sz="1100" b="1" dirty="0" smtClean="0"/>
                    <a:t>Capabilities</a:t>
                  </a:r>
                  <a:endParaRPr lang="en-US" sz="1100" b="1" dirty="0"/>
                </a:p>
              </p:txBody>
            </p:sp>
          </p:grpSp>
          <p:sp>
            <p:nvSpPr>
              <p:cNvPr id="75" name="Bent Arrow 74"/>
              <p:cNvSpPr/>
              <p:nvPr/>
            </p:nvSpPr>
            <p:spPr bwMode="auto">
              <a:xfrm>
                <a:off x="3115304" y="278702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76" name="Bent Arrow 75"/>
              <p:cNvSpPr/>
              <p:nvPr/>
            </p:nvSpPr>
            <p:spPr bwMode="auto">
              <a:xfrm rot="16200000">
                <a:off x="3047042" y="3977646"/>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77" name="Bent Arrow 76"/>
              <p:cNvSpPr/>
              <p:nvPr/>
            </p:nvSpPr>
            <p:spPr bwMode="auto">
              <a:xfrm rot="10800000">
                <a:off x="5423529" y="3987172"/>
                <a:ext cx="603250" cy="638175"/>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sp>
            <p:nvSpPr>
              <p:cNvPr id="78" name="Bent Arrow 77"/>
              <p:cNvSpPr/>
              <p:nvPr/>
            </p:nvSpPr>
            <p:spPr bwMode="auto">
              <a:xfrm rot="5400000">
                <a:off x="5436229" y="2836234"/>
                <a:ext cx="603250" cy="638175"/>
              </a:xfrm>
              <a:prstGeom prst="bentArrow">
                <a:avLst/>
              </a:prstGeom>
              <a:solidFill>
                <a:srgbClr val="FFFF00"/>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000" b="1" dirty="0">
                  <a:ea typeface="ＭＳ Ｐゴシック" pitchFamily="34" charset="-128"/>
                  <a:cs typeface="+mn-cs"/>
                </a:endParaRPr>
              </a:p>
            </p:txBody>
          </p:sp>
        </p:grpSp>
        <p:sp>
          <p:nvSpPr>
            <p:cNvPr id="100" name="Text Box 10"/>
            <p:cNvSpPr txBox="1">
              <a:spLocks noChangeArrowheads="1"/>
            </p:cNvSpPr>
            <p:nvPr/>
          </p:nvSpPr>
          <p:spPr bwMode="auto">
            <a:xfrm>
              <a:off x="895482" y="5735502"/>
              <a:ext cx="1789335" cy="361035"/>
            </a:xfrm>
            <a:prstGeom prst="rect">
              <a:avLst/>
            </a:prstGeom>
            <a:solidFill>
              <a:srgbClr val="951CA5"/>
            </a:solidFill>
            <a:ln w="12700">
              <a:solidFill>
                <a:schemeClr val="tx1"/>
              </a:solidFill>
              <a:miter lim="800000"/>
              <a:headEnd/>
              <a:tailEnd/>
            </a:ln>
          </p:spPr>
          <p:txBody>
            <a:bodyPr wrap="square" lIns="86493" tIns="43247" rIns="86493" bIns="43247">
              <a:spAutoFit/>
            </a:bodyPr>
            <a:lstStyle/>
            <a:p>
              <a:pPr algn="ctr" defTabSz="865188" eaLnBrk="0" hangingPunct="0"/>
              <a:r>
                <a:rPr lang="en-US" b="1" dirty="0" smtClean="0">
                  <a:solidFill>
                    <a:schemeClr val="bg1"/>
                  </a:solidFill>
                </a:rPr>
                <a:t>+ Context</a:t>
              </a:r>
              <a:endParaRPr lang="en-US" b="1" dirty="0">
                <a:solidFill>
                  <a:schemeClr val="bg1"/>
                </a:solidFill>
              </a:endParaRPr>
            </a:p>
          </p:txBody>
        </p:sp>
      </p:grpSp>
      <p:grpSp>
        <p:nvGrpSpPr>
          <p:cNvPr id="115" name="Group 114"/>
          <p:cNvGrpSpPr/>
          <p:nvPr/>
        </p:nvGrpSpPr>
        <p:grpSpPr>
          <a:xfrm>
            <a:off x="0" y="0"/>
            <a:ext cx="9144000" cy="3625814"/>
            <a:chOff x="0" y="-1"/>
            <a:chExt cx="9144000" cy="3625814"/>
          </a:xfrm>
        </p:grpSpPr>
        <p:sp>
          <p:nvSpPr>
            <p:cNvPr id="120" name="Rectangle 2"/>
            <p:cNvSpPr>
              <a:spLocks noChangeArrowheads="1"/>
            </p:cNvSpPr>
            <p:nvPr/>
          </p:nvSpPr>
          <p:spPr bwMode="auto">
            <a:xfrm>
              <a:off x="0" y="586778"/>
              <a:ext cx="9144000" cy="3039035"/>
            </a:xfrm>
            <a:prstGeom prst="rect">
              <a:avLst/>
            </a:prstGeom>
            <a:gradFill rotWithShape="0">
              <a:gsLst>
                <a:gs pos="0">
                  <a:srgbClr val="33CCFF"/>
                </a:gs>
                <a:gs pos="100000">
                  <a:schemeClr val="bg1"/>
                </a:gs>
              </a:gsLst>
              <a:lin ang="5400000" scaled="1"/>
            </a:gradFill>
            <a:ln w="9525">
              <a:noFill/>
              <a:miter lim="800000"/>
              <a:headEnd/>
              <a:tailEnd/>
            </a:ln>
          </p:spPr>
          <p:txBody>
            <a:bodyPr wrap="none" anchor="ctr"/>
            <a:lstStyle/>
            <a:p>
              <a:pPr algn="ctr"/>
              <a:endParaRPr lang="en-US" dirty="0"/>
            </a:p>
          </p:txBody>
        </p:sp>
        <p:sp>
          <p:nvSpPr>
            <p:cNvPr id="117" name="Rectangle 116"/>
            <p:cNvSpPr/>
            <p:nvPr/>
          </p:nvSpPr>
          <p:spPr bwMode="auto">
            <a:xfrm>
              <a:off x="0" y="-1"/>
              <a:ext cx="9144000" cy="591671"/>
            </a:xfrm>
            <a:prstGeom prst="rect">
              <a:avLst/>
            </a:prstGeom>
            <a:solidFill>
              <a:srgbClr val="33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grpSp>
        <p:nvGrpSpPr>
          <p:cNvPr id="109" name="Group 108"/>
          <p:cNvGrpSpPr/>
          <p:nvPr/>
        </p:nvGrpSpPr>
        <p:grpSpPr>
          <a:xfrm>
            <a:off x="3886200" y="3276600"/>
            <a:ext cx="5022850" cy="3429000"/>
            <a:chOff x="-1524000" y="3276600"/>
            <a:chExt cx="5022850" cy="3429000"/>
          </a:xfrm>
        </p:grpSpPr>
        <p:sp>
          <p:nvSpPr>
            <p:cNvPr id="131" name="Rectangle 130"/>
            <p:cNvSpPr/>
            <p:nvPr/>
          </p:nvSpPr>
          <p:spPr bwMode="auto">
            <a:xfrm>
              <a:off x="-1524000" y="3276600"/>
              <a:ext cx="5022850" cy="3429000"/>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14" name="TextBox 113"/>
            <p:cNvSpPr txBox="1"/>
            <p:nvPr/>
          </p:nvSpPr>
          <p:spPr>
            <a:xfrm>
              <a:off x="-1455751" y="3293130"/>
              <a:ext cx="4875123" cy="1200329"/>
            </a:xfrm>
            <a:prstGeom prst="rect">
              <a:avLst/>
            </a:prstGeom>
            <a:noFill/>
          </p:spPr>
          <p:txBody>
            <a:bodyPr wrap="square" rtlCol="0">
              <a:spAutoFit/>
            </a:bodyPr>
            <a:lstStyle/>
            <a:p>
              <a:pPr marL="171450" indent="-171450">
                <a:buFont typeface="Wingdings" pitchFamily="2" charset="2"/>
                <a:buChar char="§"/>
              </a:pPr>
              <a:r>
                <a:rPr lang="en-US" dirty="0" smtClean="0"/>
                <a:t>Link Task Definition to Task Execution</a:t>
              </a:r>
            </a:p>
            <a:p>
              <a:pPr marL="171450" indent="-171450">
                <a:buFont typeface="Wingdings" pitchFamily="2" charset="2"/>
                <a:buChar char="§"/>
              </a:pPr>
              <a:r>
                <a:rPr lang="en-US" dirty="0" smtClean="0"/>
                <a:t>Share Task Execution methods, measures &amp; data structures across the Community</a:t>
              </a:r>
            </a:p>
            <a:p>
              <a:pPr marL="171450" indent="-171450">
                <a:buFont typeface="Wingdings" pitchFamily="2" charset="2"/>
                <a:buChar char="§"/>
              </a:pPr>
              <a:endParaRPr lang="en-US" dirty="0"/>
            </a:p>
          </p:txBody>
        </p:sp>
      </p:grpSp>
      <p:sp>
        <p:nvSpPr>
          <p:cNvPr id="112" name="Rectangle 2"/>
          <p:cNvSpPr txBox="1">
            <a:spLocks noChangeArrowheads="1"/>
          </p:cNvSpPr>
          <p:nvPr/>
        </p:nvSpPr>
        <p:spPr>
          <a:xfrm>
            <a:off x="137758" y="133686"/>
            <a:ext cx="3578225" cy="438150"/>
          </a:xfrm>
          <a:prstGeom prst="rect">
            <a:avLst/>
          </a:prstGeom>
          <a:solidFill>
            <a:schemeClr val="tx1"/>
          </a:solidFill>
        </p:spPr>
        <p:txBody>
          <a:bodyPr tIns="91440"/>
          <a:lstStyle/>
          <a:p>
            <a:pPr algn="ctr">
              <a:lnSpc>
                <a:spcPct val="85000"/>
              </a:lnSpc>
              <a:defRPr/>
            </a:pPr>
            <a:r>
              <a:rPr lang="en-US" sz="2400" b="1" kern="0" dirty="0" smtClean="0">
                <a:solidFill>
                  <a:schemeClr val="bg1"/>
                </a:solidFill>
                <a:effectLst>
                  <a:outerShdw blurRad="38100" dist="38100" dir="2700000" algn="tl">
                    <a:srgbClr val="000000">
                      <a:alpha val="43137"/>
                    </a:srgbClr>
                  </a:outerShdw>
                </a:effectLst>
                <a:latin typeface="+mj-lt"/>
                <a:ea typeface="+mj-ea"/>
                <a:cs typeface="+mj-cs"/>
              </a:rPr>
              <a:t>Summary [3/3]</a:t>
            </a:r>
            <a:endParaRPr lang="en-US" sz="2400" b="1" kern="0" dirty="0">
              <a:solidFill>
                <a:schemeClr val="bg1"/>
              </a:solidFill>
              <a:effectLst>
                <a:outerShdw blurRad="38100" dist="38100" dir="2700000" algn="tl">
                  <a:srgbClr val="000000">
                    <a:alpha val="43137"/>
                  </a:srgbClr>
                </a:outerShdw>
              </a:effectLst>
              <a:latin typeface="+mj-lt"/>
              <a:ea typeface="+mj-ea"/>
              <a:cs typeface="+mj-cs"/>
            </a:endParaRPr>
          </a:p>
        </p:txBody>
      </p:sp>
      <p:grpSp>
        <p:nvGrpSpPr>
          <p:cNvPr id="110" name="Group 109"/>
          <p:cNvGrpSpPr/>
          <p:nvPr/>
        </p:nvGrpSpPr>
        <p:grpSpPr>
          <a:xfrm>
            <a:off x="5862597" y="228600"/>
            <a:ext cx="3028950" cy="2410928"/>
            <a:chOff x="5862597" y="228600"/>
            <a:chExt cx="3028950" cy="2410928"/>
          </a:xfrm>
        </p:grpSpPr>
        <p:sp>
          <p:nvSpPr>
            <p:cNvPr id="68" name="Rectangle 67"/>
            <p:cNvSpPr>
              <a:spLocks noChangeArrowheads="1"/>
            </p:cNvSpPr>
            <p:nvPr/>
          </p:nvSpPr>
          <p:spPr bwMode="auto">
            <a:xfrm>
              <a:off x="5867400" y="228600"/>
              <a:ext cx="2964655" cy="1754326"/>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3500000" scaled="1"/>
              <a:tileRect/>
            </a:gradFill>
            <a:ln w="9525">
              <a:solidFill>
                <a:schemeClr val="tx1"/>
              </a:solidFill>
              <a:miter lim="800000"/>
              <a:headEnd/>
              <a:tailEnd/>
            </a:ln>
          </p:spPr>
          <p:txBody>
            <a:bodyPr wrap="square">
              <a:spAutoFit/>
            </a:bodyPr>
            <a:lstStyle/>
            <a:p>
              <a:pPr algn="ctr"/>
              <a:r>
                <a:rPr lang="en-US" b="1" dirty="0" smtClean="0">
                  <a:effectLst>
                    <a:outerShdw blurRad="38100" dist="38100" dir="2700000" algn="tl">
                      <a:srgbClr val="000000">
                        <a:alpha val="43137"/>
                      </a:srgbClr>
                    </a:outerShdw>
                  </a:effectLst>
                  <a:cs typeface="Arial" charset="0"/>
                </a:rPr>
                <a:t>An Integration Strategy</a:t>
              </a:r>
            </a:p>
            <a:p>
              <a:pPr algn="ctr"/>
              <a:endParaRPr lang="en-US" dirty="0">
                <a:cs typeface="Arial" charset="0"/>
              </a:endParaRPr>
            </a:p>
            <a:p>
              <a:pPr algn="ctr"/>
              <a:endParaRPr lang="en-US" dirty="0" smtClean="0">
                <a:cs typeface="Arial" charset="0"/>
              </a:endParaRPr>
            </a:p>
            <a:p>
              <a:pPr algn="ctr"/>
              <a:endParaRPr lang="en-US" dirty="0">
                <a:cs typeface="Arial" charset="0"/>
              </a:endParaRPr>
            </a:p>
            <a:p>
              <a:pPr algn="ctr"/>
              <a:endParaRPr lang="en-US" dirty="0" smtClean="0">
                <a:cs typeface="Arial" charset="0"/>
              </a:endParaRPr>
            </a:p>
            <a:p>
              <a:pPr algn="ctr"/>
              <a:endParaRPr lang="en-US" dirty="0" smtClean="0"/>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2597" y="228600"/>
              <a:ext cx="3028950" cy="2410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28" name="Group 127"/>
          <p:cNvGrpSpPr/>
          <p:nvPr/>
        </p:nvGrpSpPr>
        <p:grpSpPr>
          <a:xfrm>
            <a:off x="4093874" y="5753099"/>
            <a:ext cx="3526124" cy="561975"/>
            <a:chOff x="3709985" y="4486273"/>
            <a:chExt cx="3452234" cy="561975"/>
          </a:xfrm>
          <a:solidFill>
            <a:srgbClr val="951CA5"/>
          </a:solidFill>
        </p:grpSpPr>
        <p:sp>
          <p:nvSpPr>
            <p:cNvPr id="129" name="Right Arrow 128"/>
            <p:cNvSpPr/>
            <p:nvPr/>
          </p:nvSpPr>
          <p:spPr bwMode="auto">
            <a:xfrm rot="10800000">
              <a:off x="3709985" y="4486273"/>
              <a:ext cx="3452234" cy="561975"/>
            </a:xfrm>
            <a:prstGeom prst="rightArrow">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30" name="TextBox 129"/>
            <p:cNvSpPr txBox="1"/>
            <p:nvPr/>
          </p:nvSpPr>
          <p:spPr>
            <a:xfrm>
              <a:off x="3894575" y="4587359"/>
              <a:ext cx="3244598" cy="338554"/>
            </a:xfrm>
            <a:prstGeom prst="rect">
              <a:avLst/>
            </a:prstGeom>
            <a:noFill/>
          </p:spPr>
          <p:txBody>
            <a:bodyPr wrap="square" rtlCol="0">
              <a:spAutoFit/>
            </a:bodyPr>
            <a:lstStyle/>
            <a:p>
              <a:pPr algn="ctr"/>
              <a:r>
                <a:rPr lang="en-US" sz="1600" b="1" dirty="0" smtClean="0"/>
                <a:t>Capabilities matched to Tasks</a:t>
              </a:r>
              <a:endParaRPr lang="en-US" sz="1600" b="1" dirty="0"/>
            </a:p>
          </p:txBody>
        </p:sp>
      </p:grpSp>
      <p:grpSp>
        <p:nvGrpSpPr>
          <p:cNvPr id="123" name="Group 122"/>
          <p:cNvGrpSpPr/>
          <p:nvPr/>
        </p:nvGrpSpPr>
        <p:grpSpPr>
          <a:xfrm>
            <a:off x="4548186" y="4343399"/>
            <a:ext cx="3217863" cy="561975"/>
            <a:chOff x="3709986" y="4486274"/>
            <a:chExt cx="3217863" cy="561975"/>
          </a:xfrm>
          <a:solidFill>
            <a:srgbClr val="951CA5"/>
          </a:solidFill>
        </p:grpSpPr>
        <p:sp>
          <p:nvSpPr>
            <p:cNvPr id="122" name="Right Arrow 121"/>
            <p:cNvSpPr/>
            <p:nvPr/>
          </p:nvSpPr>
          <p:spPr bwMode="auto">
            <a:xfrm rot="10800000">
              <a:off x="3709986" y="4486274"/>
              <a:ext cx="3217863" cy="561975"/>
            </a:xfrm>
            <a:prstGeom prst="rightArrow">
              <a:avLst/>
            </a:prstGeom>
            <a:solidFill>
              <a:srgbClr val="F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21" name="TextBox 120"/>
            <p:cNvSpPr txBox="1"/>
            <p:nvPr/>
          </p:nvSpPr>
          <p:spPr>
            <a:xfrm>
              <a:off x="3829051" y="4587359"/>
              <a:ext cx="2965450" cy="338554"/>
            </a:xfrm>
            <a:prstGeom prst="rect">
              <a:avLst/>
            </a:prstGeom>
            <a:noFill/>
          </p:spPr>
          <p:txBody>
            <a:bodyPr wrap="square" rtlCol="0">
              <a:spAutoFit/>
            </a:bodyPr>
            <a:lstStyle/>
            <a:p>
              <a:pPr algn="ctr"/>
              <a:r>
                <a:rPr lang="en-US" sz="1600" b="1" dirty="0" smtClean="0">
                  <a:solidFill>
                    <a:schemeClr val="bg1"/>
                  </a:solidFill>
                </a:rPr>
                <a:t>Material/People Interactions</a:t>
              </a:r>
              <a:endParaRPr lang="en-US" sz="1600" b="1" dirty="0">
                <a:solidFill>
                  <a:schemeClr val="bg1"/>
                </a:solidFill>
              </a:endParaRPr>
            </a:p>
          </p:txBody>
        </p:sp>
      </p:grpSp>
      <p:grpSp>
        <p:nvGrpSpPr>
          <p:cNvPr id="125" name="Group 124"/>
          <p:cNvGrpSpPr/>
          <p:nvPr/>
        </p:nvGrpSpPr>
        <p:grpSpPr>
          <a:xfrm>
            <a:off x="4191000" y="5010150"/>
            <a:ext cx="3490092" cy="561975"/>
            <a:chOff x="3704918" y="4486274"/>
            <a:chExt cx="3222931" cy="561975"/>
          </a:xfrm>
          <a:solidFill>
            <a:srgbClr val="951CA5"/>
          </a:solidFill>
        </p:grpSpPr>
        <p:sp>
          <p:nvSpPr>
            <p:cNvPr id="126" name="Right Arrow 125"/>
            <p:cNvSpPr/>
            <p:nvPr/>
          </p:nvSpPr>
          <p:spPr bwMode="auto">
            <a:xfrm rot="10800000">
              <a:off x="3709986" y="4486274"/>
              <a:ext cx="3217863" cy="561975"/>
            </a:xfrm>
            <a:prstGeom prst="rightArrow">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27" name="TextBox 126"/>
            <p:cNvSpPr txBox="1"/>
            <p:nvPr/>
          </p:nvSpPr>
          <p:spPr>
            <a:xfrm>
              <a:off x="3704918" y="4587359"/>
              <a:ext cx="3165720" cy="338554"/>
            </a:xfrm>
            <a:prstGeom prst="rect">
              <a:avLst/>
            </a:prstGeom>
            <a:noFill/>
          </p:spPr>
          <p:txBody>
            <a:bodyPr wrap="square" rtlCol="0">
              <a:spAutoFit/>
            </a:bodyPr>
            <a:lstStyle/>
            <a:p>
              <a:pPr algn="ctr"/>
              <a:r>
                <a:rPr lang="en-US" sz="1600" b="1" dirty="0" smtClean="0"/>
                <a:t>Geometry/Materiel Specifications</a:t>
              </a:r>
              <a:endParaRPr lang="en-US" sz="1600" b="1" dirty="0"/>
            </a:p>
          </p:txBody>
        </p:sp>
      </p:grpSp>
      <p:sp>
        <p:nvSpPr>
          <p:cNvPr id="116" name="TextBox 107"/>
          <p:cNvSpPr txBox="1">
            <a:spLocks noChangeArrowheads="1"/>
          </p:cNvSpPr>
          <p:nvPr/>
        </p:nvSpPr>
        <p:spPr bwMode="auto">
          <a:xfrm>
            <a:off x="7581582" y="4216777"/>
            <a:ext cx="1255762" cy="2308324"/>
          </a:xfrm>
          <a:prstGeom prst="rect">
            <a:avLst/>
          </a:prstGeom>
          <a:solidFill>
            <a:srgbClr val="951CA5"/>
          </a:solidFill>
          <a:ln w="38100">
            <a:solidFill>
              <a:schemeClr val="tx1"/>
            </a:solidFill>
            <a:miter lim="800000"/>
            <a:headEnd/>
            <a:tailEnd/>
          </a:ln>
        </p:spPr>
        <p:txBody>
          <a:bodyPr wrap="square">
            <a:spAutoFit/>
          </a:bodyPr>
          <a:lstStyle/>
          <a:p>
            <a:pPr marL="114300" indent="-114300">
              <a:buFont typeface="Arial" charset="0"/>
              <a:buChar char="•"/>
            </a:pPr>
            <a:r>
              <a:rPr lang="en-US" sz="800" b="1" dirty="0" smtClean="0">
                <a:solidFill>
                  <a:schemeClr val="bg1"/>
                </a:solidFill>
              </a:rPr>
              <a:t>Ballistic Effects</a:t>
            </a:r>
            <a:endParaRPr lang="en-US" sz="800" b="1" dirty="0">
              <a:solidFill>
                <a:schemeClr val="bg1"/>
              </a:solidFill>
            </a:endParaRPr>
          </a:p>
          <a:p>
            <a:pPr marL="114300" indent="-114300">
              <a:buFont typeface="Arial" charset="0"/>
              <a:buChar char="•"/>
            </a:pPr>
            <a:r>
              <a:rPr lang="en-US" sz="800" b="1" dirty="0" smtClean="0">
                <a:solidFill>
                  <a:schemeClr val="bg1"/>
                </a:solidFill>
              </a:rPr>
              <a:t>Jamming</a:t>
            </a:r>
            <a:endParaRPr lang="en-US" sz="800" b="1" dirty="0">
              <a:solidFill>
                <a:schemeClr val="bg1"/>
              </a:solidFill>
            </a:endParaRPr>
          </a:p>
          <a:p>
            <a:pPr marL="114300" indent="-114300">
              <a:buFont typeface="Arial" charset="0"/>
              <a:buChar char="•"/>
            </a:pPr>
            <a:r>
              <a:rPr lang="en-US" sz="800" b="1" dirty="0" smtClean="0">
                <a:solidFill>
                  <a:schemeClr val="bg1"/>
                </a:solidFill>
              </a:rPr>
              <a:t>Damage </a:t>
            </a:r>
            <a:r>
              <a:rPr lang="en-US" sz="800" b="1" dirty="0">
                <a:solidFill>
                  <a:schemeClr val="bg1"/>
                </a:solidFill>
              </a:rPr>
              <a:t>Repair</a:t>
            </a:r>
          </a:p>
          <a:p>
            <a:pPr marL="114300" indent="-114300">
              <a:buFont typeface="Arial" charset="0"/>
              <a:buChar char="•"/>
            </a:pPr>
            <a:r>
              <a:rPr lang="en-US" sz="800" b="1" dirty="0" smtClean="0">
                <a:solidFill>
                  <a:schemeClr val="bg1"/>
                </a:solidFill>
              </a:rPr>
              <a:t>Chemical</a:t>
            </a:r>
            <a:endParaRPr lang="en-US" sz="800" b="1" dirty="0">
              <a:solidFill>
                <a:schemeClr val="bg1"/>
              </a:solidFill>
            </a:endParaRPr>
          </a:p>
          <a:p>
            <a:pPr marL="114300" indent="-114300">
              <a:buFont typeface="Arial" charset="0"/>
              <a:buChar char="•"/>
            </a:pPr>
            <a:r>
              <a:rPr lang="en-US" sz="800" b="1" dirty="0" smtClean="0">
                <a:solidFill>
                  <a:schemeClr val="bg1"/>
                </a:solidFill>
              </a:rPr>
              <a:t>Resupply</a:t>
            </a:r>
          </a:p>
          <a:p>
            <a:pPr marL="114300" indent="-114300">
              <a:buFont typeface="Arial" charset="0"/>
              <a:buChar char="•"/>
            </a:pPr>
            <a:r>
              <a:rPr lang="en-US" sz="800" b="1" dirty="0" smtClean="0">
                <a:solidFill>
                  <a:schemeClr val="bg1"/>
                </a:solidFill>
              </a:rPr>
              <a:t>Repair</a:t>
            </a:r>
            <a:endParaRPr lang="en-US" sz="800" b="1" dirty="0">
              <a:solidFill>
                <a:schemeClr val="bg1"/>
              </a:solidFill>
            </a:endParaRPr>
          </a:p>
          <a:p>
            <a:pPr marL="114300" indent="-114300">
              <a:buFont typeface="Arial" charset="0"/>
              <a:buChar char="•"/>
            </a:pPr>
            <a:r>
              <a:rPr lang="en-US" sz="800" b="1" dirty="0" smtClean="0">
                <a:solidFill>
                  <a:schemeClr val="bg1"/>
                </a:solidFill>
              </a:rPr>
              <a:t>Laser </a:t>
            </a:r>
            <a:r>
              <a:rPr lang="en-US" sz="800" b="1" dirty="0">
                <a:solidFill>
                  <a:schemeClr val="bg1"/>
                </a:solidFill>
              </a:rPr>
              <a:t>Damage</a:t>
            </a:r>
          </a:p>
          <a:p>
            <a:pPr marL="114300" indent="-114300">
              <a:buFont typeface="Arial" charset="0"/>
              <a:buChar char="•"/>
            </a:pPr>
            <a:r>
              <a:rPr lang="en-US" sz="800" b="1" dirty="0" smtClean="0">
                <a:solidFill>
                  <a:schemeClr val="bg1"/>
                </a:solidFill>
              </a:rPr>
              <a:t>Sleep</a:t>
            </a:r>
            <a:endParaRPr lang="en-US" sz="800" b="1" baseline="30000" dirty="0">
              <a:solidFill>
                <a:schemeClr val="bg1"/>
              </a:solidFill>
            </a:endParaRPr>
          </a:p>
          <a:p>
            <a:pPr marL="114300" indent="-114300">
              <a:buFont typeface="Arial" charset="0"/>
              <a:buChar char="•"/>
            </a:pPr>
            <a:r>
              <a:rPr lang="en-US" sz="800" b="1" dirty="0" smtClean="0">
                <a:solidFill>
                  <a:schemeClr val="bg1"/>
                </a:solidFill>
              </a:rPr>
              <a:t>Directed </a:t>
            </a:r>
            <a:r>
              <a:rPr lang="en-US" sz="800" b="1" dirty="0">
                <a:solidFill>
                  <a:schemeClr val="bg1"/>
                </a:solidFill>
              </a:rPr>
              <a:t>Energy</a:t>
            </a:r>
          </a:p>
          <a:p>
            <a:pPr marL="114300" indent="-114300">
              <a:buFont typeface="Arial" charset="0"/>
              <a:buChar char="•"/>
            </a:pPr>
            <a:r>
              <a:rPr lang="en-US" sz="800" b="1" dirty="0" smtClean="0">
                <a:solidFill>
                  <a:schemeClr val="bg1"/>
                </a:solidFill>
              </a:rPr>
              <a:t>Nuclear</a:t>
            </a:r>
            <a:endParaRPr lang="en-US" sz="800" b="1" dirty="0">
              <a:solidFill>
                <a:schemeClr val="bg1"/>
              </a:solidFill>
            </a:endParaRPr>
          </a:p>
          <a:p>
            <a:pPr marL="114300" indent="-114300">
              <a:buFont typeface="Arial" charset="0"/>
              <a:buChar char="•"/>
            </a:pPr>
            <a:r>
              <a:rPr lang="en-US" sz="800" b="1" dirty="0" smtClean="0">
                <a:solidFill>
                  <a:schemeClr val="bg1"/>
                </a:solidFill>
              </a:rPr>
              <a:t>Physics </a:t>
            </a:r>
            <a:r>
              <a:rPr lang="en-US" sz="800" b="1" dirty="0">
                <a:solidFill>
                  <a:schemeClr val="bg1"/>
                </a:solidFill>
              </a:rPr>
              <a:t>of </a:t>
            </a:r>
            <a:r>
              <a:rPr lang="en-US" sz="800" b="1" dirty="0" smtClean="0">
                <a:solidFill>
                  <a:schemeClr val="bg1"/>
                </a:solidFill>
              </a:rPr>
              <a:t>Failure</a:t>
            </a:r>
            <a:endParaRPr lang="en-US" sz="800" b="1" dirty="0">
              <a:solidFill>
                <a:schemeClr val="bg1"/>
              </a:solidFill>
            </a:endParaRPr>
          </a:p>
          <a:p>
            <a:pPr marL="114300" indent="-114300">
              <a:buFont typeface="Arial" charset="0"/>
              <a:buChar char="•"/>
            </a:pPr>
            <a:r>
              <a:rPr lang="en-US" sz="800" b="1" dirty="0" smtClean="0">
                <a:solidFill>
                  <a:schemeClr val="bg1"/>
                </a:solidFill>
              </a:rPr>
              <a:t>Logistics </a:t>
            </a:r>
            <a:r>
              <a:rPr lang="en-US" sz="800" b="1" dirty="0">
                <a:solidFill>
                  <a:schemeClr val="bg1"/>
                </a:solidFill>
              </a:rPr>
              <a:t>Burdens </a:t>
            </a:r>
          </a:p>
          <a:p>
            <a:pPr marL="114300" indent="-114300">
              <a:buFont typeface="Arial" charset="0"/>
              <a:buChar char="•"/>
            </a:pPr>
            <a:r>
              <a:rPr lang="en-US" sz="800" b="1" dirty="0" smtClean="0">
                <a:solidFill>
                  <a:schemeClr val="bg1"/>
                </a:solidFill>
              </a:rPr>
              <a:t>Reliability</a:t>
            </a:r>
            <a:endParaRPr lang="en-US" sz="800" b="1" dirty="0">
              <a:solidFill>
                <a:schemeClr val="bg1"/>
              </a:solidFill>
            </a:endParaRPr>
          </a:p>
          <a:p>
            <a:pPr marL="114300" indent="-114300">
              <a:buFont typeface="Arial" charset="0"/>
              <a:buChar char="•"/>
            </a:pPr>
            <a:r>
              <a:rPr lang="en-US" sz="800" b="1" dirty="0" smtClean="0">
                <a:solidFill>
                  <a:schemeClr val="bg1"/>
                </a:solidFill>
              </a:rPr>
              <a:t>Fair </a:t>
            </a:r>
            <a:r>
              <a:rPr lang="en-US" sz="800" b="1" dirty="0">
                <a:solidFill>
                  <a:schemeClr val="bg1"/>
                </a:solidFill>
              </a:rPr>
              <a:t>Wear &amp; Tear</a:t>
            </a:r>
          </a:p>
          <a:p>
            <a:pPr marL="114300" indent="-114300">
              <a:buFont typeface="Arial" charset="0"/>
              <a:buChar char="•"/>
            </a:pPr>
            <a:r>
              <a:rPr lang="en-US" sz="800" b="1" dirty="0" smtClean="0">
                <a:solidFill>
                  <a:schemeClr val="bg1"/>
                </a:solidFill>
              </a:rPr>
              <a:t>Fatigue</a:t>
            </a:r>
            <a:endParaRPr lang="en-US" sz="800" b="1" baseline="30000" dirty="0">
              <a:solidFill>
                <a:schemeClr val="bg1"/>
              </a:solidFill>
            </a:endParaRPr>
          </a:p>
          <a:p>
            <a:pPr marL="114300" indent="-114300">
              <a:buFont typeface="Arial" charset="0"/>
              <a:buChar char="•"/>
            </a:pPr>
            <a:r>
              <a:rPr lang="en-US" sz="800" b="1" dirty="0" smtClean="0">
                <a:solidFill>
                  <a:schemeClr val="bg1"/>
                </a:solidFill>
              </a:rPr>
              <a:t>Heat </a:t>
            </a:r>
            <a:r>
              <a:rPr lang="en-US" sz="800" b="1" dirty="0">
                <a:solidFill>
                  <a:schemeClr val="bg1"/>
                </a:solidFill>
              </a:rPr>
              <a:t>Stress</a:t>
            </a:r>
          </a:p>
          <a:p>
            <a:pPr marL="114300" indent="-114300">
              <a:buFont typeface="Arial" charset="0"/>
              <a:buChar char="•"/>
            </a:pPr>
            <a:r>
              <a:rPr lang="en-US" sz="800" b="1" dirty="0">
                <a:solidFill>
                  <a:schemeClr val="bg1"/>
                </a:solidFill>
              </a:rPr>
              <a:t>  .  .  .</a:t>
            </a:r>
          </a:p>
          <a:p>
            <a:pPr marL="114300" indent="-114300">
              <a:buFont typeface="Arial" charset="0"/>
              <a:buChar char="•"/>
            </a:pPr>
            <a:r>
              <a:rPr lang="en-US" sz="800" b="1" dirty="0">
                <a:solidFill>
                  <a:schemeClr val="bg1"/>
                </a:solidFill>
              </a:rPr>
              <a:t>  .  .  .</a:t>
            </a:r>
          </a:p>
        </p:txBody>
      </p:sp>
      <p:grpSp>
        <p:nvGrpSpPr>
          <p:cNvPr id="124" name="Group 123"/>
          <p:cNvGrpSpPr/>
          <p:nvPr/>
        </p:nvGrpSpPr>
        <p:grpSpPr>
          <a:xfrm>
            <a:off x="1039637" y="741457"/>
            <a:ext cx="6976483" cy="2300619"/>
            <a:chOff x="1049863" y="705112"/>
            <a:chExt cx="6976483" cy="2300619"/>
          </a:xfrm>
        </p:grpSpPr>
        <p:grpSp>
          <p:nvGrpSpPr>
            <p:cNvPr id="132" name="Group 80"/>
            <p:cNvGrpSpPr/>
            <p:nvPr/>
          </p:nvGrpSpPr>
          <p:grpSpPr>
            <a:xfrm>
              <a:off x="1049863" y="2256431"/>
              <a:ext cx="6976483" cy="749300"/>
              <a:chOff x="916366" y="2820623"/>
              <a:chExt cx="6976483" cy="749300"/>
            </a:xfrm>
          </p:grpSpPr>
          <p:pic>
            <p:nvPicPr>
              <p:cNvPr id="153" name="Picture 10" descr="C:\Users\paul.h.deitz\Desktop\Picture3.png"/>
              <p:cNvPicPr>
                <a:picLocks noChangeAspect="1" noChangeArrowheads="1"/>
              </p:cNvPicPr>
              <p:nvPr/>
            </p:nvPicPr>
            <p:blipFill>
              <a:blip r:embed="rId4" cstate="print"/>
              <a:srcRect/>
              <a:stretch>
                <a:fillRect/>
              </a:stretch>
            </p:blipFill>
            <p:spPr bwMode="auto">
              <a:xfrm>
                <a:off x="1507449" y="3200764"/>
                <a:ext cx="728662" cy="369159"/>
              </a:xfrm>
              <a:prstGeom prst="rect">
                <a:avLst/>
              </a:prstGeom>
              <a:noFill/>
              <a:ln w="9525">
                <a:noFill/>
                <a:miter lim="800000"/>
                <a:headEnd/>
                <a:tailEnd/>
              </a:ln>
            </p:spPr>
          </p:pic>
          <p:pic>
            <p:nvPicPr>
              <p:cNvPr id="154" name="Picture 10" descr="C:\Users\paul.h.deitz\Desktop\Picture3.png"/>
              <p:cNvPicPr>
                <a:picLocks noChangeAspect="1" noChangeArrowheads="1"/>
              </p:cNvPicPr>
              <p:nvPr/>
            </p:nvPicPr>
            <p:blipFill>
              <a:blip r:embed="rId4" cstate="print"/>
              <a:srcRect/>
              <a:stretch>
                <a:fillRect/>
              </a:stretch>
            </p:blipFill>
            <p:spPr bwMode="auto">
              <a:xfrm>
                <a:off x="2964774" y="3194922"/>
                <a:ext cx="728662" cy="369159"/>
              </a:xfrm>
              <a:prstGeom prst="rect">
                <a:avLst/>
              </a:prstGeom>
              <a:noFill/>
              <a:ln w="9525">
                <a:noFill/>
                <a:miter lim="800000"/>
                <a:headEnd/>
                <a:tailEnd/>
              </a:ln>
            </p:spPr>
          </p:pic>
          <p:pic>
            <p:nvPicPr>
              <p:cNvPr id="156" name="Picture 10" descr="C:\Users\paul.h.deitz\Desktop\Picture3.png"/>
              <p:cNvPicPr>
                <a:picLocks noChangeAspect="1" noChangeArrowheads="1"/>
              </p:cNvPicPr>
              <p:nvPr/>
            </p:nvPicPr>
            <p:blipFill>
              <a:blip r:embed="rId4" cstate="print"/>
              <a:srcRect/>
              <a:stretch>
                <a:fillRect/>
              </a:stretch>
            </p:blipFill>
            <p:spPr bwMode="auto">
              <a:xfrm>
                <a:off x="4385585" y="3191243"/>
                <a:ext cx="728662" cy="369159"/>
              </a:xfrm>
              <a:prstGeom prst="rect">
                <a:avLst/>
              </a:prstGeom>
              <a:noFill/>
              <a:ln w="9525">
                <a:noFill/>
                <a:miter lim="800000"/>
                <a:headEnd/>
                <a:tailEnd/>
              </a:ln>
            </p:spPr>
          </p:pic>
          <p:pic>
            <p:nvPicPr>
              <p:cNvPr id="157" name="Picture 10" descr="C:\Users\paul.h.deitz\Desktop\Picture3.png"/>
              <p:cNvPicPr>
                <a:picLocks noChangeAspect="1" noChangeArrowheads="1"/>
              </p:cNvPicPr>
              <p:nvPr/>
            </p:nvPicPr>
            <p:blipFill>
              <a:blip r:embed="rId4" cstate="print"/>
              <a:srcRect/>
              <a:stretch>
                <a:fillRect/>
              </a:stretch>
            </p:blipFill>
            <p:spPr bwMode="auto">
              <a:xfrm>
                <a:off x="6557285" y="3194922"/>
                <a:ext cx="728662" cy="369159"/>
              </a:xfrm>
              <a:prstGeom prst="rect">
                <a:avLst/>
              </a:prstGeom>
              <a:noFill/>
              <a:ln w="9525">
                <a:noFill/>
                <a:miter lim="800000"/>
                <a:headEnd/>
                <a:tailEnd/>
              </a:ln>
            </p:spPr>
          </p:pic>
          <p:sp>
            <p:nvSpPr>
              <p:cNvPr id="158" name="TextBox 18"/>
              <p:cNvSpPr txBox="1">
                <a:spLocks noChangeArrowheads="1"/>
              </p:cNvSpPr>
              <p:nvPr/>
            </p:nvSpPr>
            <p:spPr bwMode="auto">
              <a:xfrm>
                <a:off x="1445534" y="2830144"/>
                <a:ext cx="885825" cy="307651"/>
              </a:xfrm>
              <a:prstGeom prst="rect">
                <a:avLst/>
              </a:prstGeom>
              <a:noFill/>
              <a:ln w="9525">
                <a:noFill/>
                <a:miter lim="800000"/>
                <a:headEnd/>
                <a:tailEnd/>
              </a:ln>
            </p:spPr>
            <p:txBody>
              <a:bodyPr>
                <a:spAutoFit/>
              </a:bodyPr>
              <a:lstStyle/>
              <a:p>
                <a:pPr algn="ctr"/>
                <a:r>
                  <a:rPr lang="en-US" sz="1400" b="1" dirty="0"/>
                  <a:t>Task #1</a:t>
                </a:r>
              </a:p>
            </p:txBody>
          </p:sp>
          <p:sp>
            <p:nvSpPr>
              <p:cNvPr id="159" name="TextBox 108"/>
              <p:cNvSpPr txBox="1">
                <a:spLocks noChangeArrowheads="1"/>
              </p:cNvSpPr>
              <p:nvPr/>
            </p:nvSpPr>
            <p:spPr bwMode="auto">
              <a:xfrm rot="5400000">
                <a:off x="5707255" y="2966682"/>
                <a:ext cx="275988" cy="846721"/>
              </a:xfrm>
              <a:prstGeom prst="rect">
                <a:avLst/>
              </a:prstGeom>
              <a:noFill/>
              <a:ln w="9525">
                <a:noFill/>
                <a:miter lim="800000"/>
                <a:headEnd/>
                <a:tailEnd/>
              </a:ln>
            </p:spPr>
            <p:txBody>
              <a:bodyPr>
                <a:spAutoFit/>
              </a:bodyPr>
              <a:lstStyle/>
              <a:p>
                <a:pPr algn="just"/>
                <a:r>
                  <a:rPr lang="en-US" sz="700" dirty="0"/>
                  <a:t>●</a:t>
                </a:r>
              </a:p>
              <a:p>
                <a:pPr algn="just"/>
                <a:endParaRPr lang="en-US" sz="700" dirty="0"/>
              </a:p>
              <a:p>
                <a:pPr algn="just"/>
                <a:r>
                  <a:rPr lang="en-US" sz="700" dirty="0"/>
                  <a:t>●</a:t>
                </a:r>
              </a:p>
              <a:p>
                <a:pPr algn="just"/>
                <a:endParaRPr lang="en-US" sz="700" dirty="0"/>
              </a:p>
              <a:p>
                <a:pPr algn="just"/>
                <a:r>
                  <a:rPr lang="en-US" sz="700" dirty="0"/>
                  <a:t>●</a:t>
                </a:r>
              </a:p>
              <a:p>
                <a:pPr algn="just"/>
                <a:endParaRPr lang="en-US" sz="700" dirty="0"/>
              </a:p>
              <a:p>
                <a:pPr algn="just"/>
                <a:endParaRPr lang="en-US" sz="700" dirty="0"/>
              </a:p>
            </p:txBody>
          </p:sp>
          <p:sp>
            <p:nvSpPr>
              <p:cNvPr id="160" name="TextBox 22"/>
              <p:cNvSpPr txBox="1">
                <a:spLocks noChangeArrowheads="1"/>
              </p:cNvSpPr>
              <p:nvPr/>
            </p:nvSpPr>
            <p:spPr bwMode="auto">
              <a:xfrm>
                <a:off x="2902859" y="2830144"/>
                <a:ext cx="885825" cy="307651"/>
              </a:xfrm>
              <a:prstGeom prst="rect">
                <a:avLst/>
              </a:prstGeom>
              <a:noFill/>
              <a:ln w="9525">
                <a:noFill/>
                <a:miter lim="800000"/>
                <a:headEnd/>
                <a:tailEnd/>
              </a:ln>
            </p:spPr>
            <p:txBody>
              <a:bodyPr>
                <a:spAutoFit/>
              </a:bodyPr>
              <a:lstStyle/>
              <a:p>
                <a:pPr algn="ctr"/>
                <a:r>
                  <a:rPr lang="en-US" sz="1400" b="1" dirty="0"/>
                  <a:t>Task #2</a:t>
                </a:r>
              </a:p>
            </p:txBody>
          </p:sp>
          <p:sp>
            <p:nvSpPr>
              <p:cNvPr id="161" name="TextBox 23"/>
              <p:cNvSpPr txBox="1">
                <a:spLocks noChangeArrowheads="1"/>
              </p:cNvSpPr>
              <p:nvPr/>
            </p:nvSpPr>
            <p:spPr bwMode="auto">
              <a:xfrm>
                <a:off x="4322084" y="2828557"/>
                <a:ext cx="885825" cy="307651"/>
              </a:xfrm>
              <a:prstGeom prst="rect">
                <a:avLst/>
              </a:prstGeom>
              <a:noFill/>
              <a:ln w="9525">
                <a:noFill/>
                <a:miter lim="800000"/>
                <a:headEnd/>
                <a:tailEnd/>
              </a:ln>
            </p:spPr>
            <p:txBody>
              <a:bodyPr>
                <a:spAutoFit/>
              </a:bodyPr>
              <a:lstStyle/>
              <a:p>
                <a:pPr algn="ctr"/>
                <a:r>
                  <a:rPr lang="en-US" sz="1400" b="1" dirty="0"/>
                  <a:t>Task #3</a:t>
                </a:r>
              </a:p>
            </p:txBody>
          </p:sp>
          <p:sp>
            <p:nvSpPr>
              <p:cNvPr id="162" name="TextBox 24"/>
              <p:cNvSpPr txBox="1">
                <a:spLocks noChangeArrowheads="1"/>
              </p:cNvSpPr>
              <p:nvPr/>
            </p:nvSpPr>
            <p:spPr bwMode="auto">
              <a:xfrm>
                <a:off x="6474734" y="2820623"/>
                <a:ext cx="885825" cy="307651"/>
              </a:xfrm>
              <a:prstGeom prst="rect">
                <a:avLst/>
              </a:prstGeom>
              <a:noFill/>
              <a:ln w="9525">
                <a:noFill/>
                <a:miter lim="800000"/>
                <a:headEnd/>
                <a:tailEnd/>
              </a:ln>
            </p:spPr>
            <p:txBody>
              <a:bodyPr>
                <a:spAutoFit/>
              </a:bodyPr>
              <a:lstStyle/>
              <a:p>
                <a:pPr algn="ctr"/>
                <a:r>
                  <a:rPr lang="en-US" sz="1400" b="1" dirty="0"/>
                  <a:t>Task #n</a:t>
                </a:r>
              </a:p>
            </p:txBody>
          </p:sp>
          <p:grpSp>
            <p:nvGrpSpPr>
              <p:cNvPr id="163" name="Group 16"/>
              <p:cNvGrpSpPr/>
              <p:nvPr/>
            </p:nvGrpSpPr>
            <p:grpSpPr>
              <a:xfrm>
                <a:off x="916366" y="3023543"/>
                <a:ext cx="6976483" cy="209461"/>
                <a:chOff x="882498" y="3023543"/>
                <a:chExt cx="6976483" cy="209461"/>
              </a:xfrm>
            </p:grpSpPr>
            <p:cxnSp>
              <p:nvCxnSpPr>
                <p:cNvPr id="164" name="Straight Connector 39"/>
                <p:cNvCxnSpPr>
                  <a:cxnSpLocks noChangeShapeType="1"/>
                </p:cNvCxnSpPr>
                <p:nvPr/>
              </p:nvCxnSpPr>
              <p:spPr bwMode="auto">
                <a:xfrm>
                  <a:off x="924781" y="3126417"/>
                  <a:ext cx="6934200" cy="0"/>
                </a:xfrm>
                <a:prstGeom prst="line">
                  <a:avLst/>
                </a:prstGeom>
                <a:noFill/>
                <a:ln w="38100" algn="ctr">
                  <a:solidFill>
                    <a:schemeClr val="tx1"/>
                  </a:solidFill>
                  <a:round/>
                  <a:headEnd type="none" w="lg" len="lg"/>
                  <a:tailEnd type="triangle" w="lg" len="lg"/>
                </a:ln>
              </p:spPr>
            </p:cxnSp>
            <p:sp>
              <p:nvSpPr>
                <p:cNvPr id="165" name="Isosceles Triangle 164"/>
                <p:cNvSpPr>
                  <a:spLocks noChangeArrowheads="1"/>
                </p:cNvSpPr>
                <p:nvPr/>
              </p:nvSpPr>
              <p:spPr bwMode="auto">
                <a:xfrm rot="5400000">
                  <a:off x="877780" y="3028261"/>
                  <a:ext cx="209461" cy="200025"/>
                </a:xfrm>
                <a:prstGeom prst="triangle">
                  <a:avLst>
                    <a:gd name="adj" fmla="val 50000"/>
                  </a:avLst>
                </a:prstGeom>
                <a:solidFill>
                  <a:schemeClr val="tx1"/>
                </a:solidFill>
                <a:ln w="9525" algn="ctr">
                  <a:solidFill>
                    <a:schemeClr val="tx1"/>
                  </a:solidFill>
                  <a:round/>
                  <a:headEnd/>
                  <a:tailEnd/>
                </a:ln>
              </p:spPr>
              <p:txBody>
                <a:bodyPr/>
                <a:lstStyle/>
                <a:p>
                  <a:pPr eaLnBrk="0" hangingPunct="0"/>
                  <a:endParaRPr lang="en-US" sz="2000" b="1" dirty="0"/>
                </a:p>
              </p:txBody>
            </p:sp>
          </p:grpSp>
        </p:grpSp>
        <p:grpSp>
          <p:nvGrpSpPr>
            <p:cNvPr id="133" name="Group 176"/>
            <p:cNvGrpSpPr/>
            <p:nvPr/>
          </p:nvGrpSpPr>
          <p:grpSpPr>
            <a:xfrm>
              <a:off x="2365558" y="705112"/>
              <a:ext cx="4352742" cy="1561801"/>
              <a:chOff x="2365558" y="3937299"/>
              <a:chExt cx="4352742" cy="1561801"/>
            </a:xfrm>
          </p:grpSpPr>
          <p:cxnSp>
            <p:nvCxnSpPr>
              <p:cNvPr id="145" name="Straight Arrow Connector 144"/>
              <p:cNvCxnSpPr/>
              <p:nvPr/>
            </p:nvCxnSpPr>
            <p:spPr bwMode="auto">
              <a:xfrm>
                <a:off x="4572000" y="3937299"/>
                <a:ext cx="1588" cy="1049371"/>
              </a:xfrm>
              <a:prstGeom prst="straightConnector1">
                <a:avLst/>
              </a:prstGeom>
              <a:solidFill>
                <a:schemeClr val="accent1"/>
              </a:solidFill>
              <a:ln w="76200" cap="flat" cmpd="sng" algn="ctr">
                <a:solidFill>
                  <a:srgbClr val="005EA4"/>
                </a:solidFill>
                <a:prstDash val="solid"/>
                <a:round/>
                <a:headEnd type="none" w="med" len="med"/>
                <a:tailEnd type="none" w="med" len="med"/>
              </a:ln>
              <a:effectLst/>
            </p:spPr>
          </p:cxnSp>
          <p:cxnSp>
            <p:nvCxnSpPr>
              <p:cNvPr id="146" name="Straight Arrow Connector 145"/>
              <p:cNvCxnSpPr/>
              <p:nvPr/>
            </p:nvCxnSpPr>
            <p:spPr bwMode="auto">
              <a:xfrm flipH="1">
                <a:off x="2365558" y="4953000"/>
                <a:ext cx="2208030" cy="515681"/>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50" name="Straight Arrow Connector 149"/>
              <p:cNvCxnSpPr/>
              <p:nvPr/>
            </p:nvCxnSpPr>
            <p:spPr bwMode="auto">
              <a:xfrm flipH="1">
                <a:off x="3676650" y="4959350"/>
                <a:ext cx="896940" cy="527050"/>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51" name="Straight Arrow Connector 150"/>
              <p:cNvCxnSpPr>
                <a:endCxn id="161" idx="0"/>
              </p:cNvCxnSpPr>
              <p:nvPr/>
            </p:nvCxnSpPr>
            <p:spPr bwMode="auto">
              <a:xfrm>
                <a:off x="4573588" y="4946650"/>
                <a:ext cx="324906" cy="549902"/>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cxnSp>
            <p:nvCxnSpPr>
              <p:cNvPr id="152" name="Straight Arrow Connector 151"/>
              <p:cNvCxnSpPr/>
              <p:nvPr/>
            </p:nvCxnSpPr>
            <p:spPr bwMode="auto">
              <a:xfrm>
                <a:off x="4573588" y="4972050"/>
                <a:ext cx="2144712" cy="527050"/>
              </a:xfrm>
              <a:prstGeom prst="straightConnector1">
                <a:avLst/>
              </a:prstGeom>
              <a:solidFill>
                <a:schemeClr val="accent1"/>
              </a:solidFill>
              <a:ln w="76200" cap="flat" cmpd="sng" algn="ctr">
                <a:solidFill>
                  <a:srgbClr val="005EA4"/>
                </a:solidFill>
                <a:prstDash val="solid"/>
                <a:round/>
                <a:headEnd type="none" w="med" len="med"/>
                <a:tailEnd type="triangle" w="med" len="med"/>
              </a:ln>
              <a:effectLst/>
            </p:spPr>
          </p:cxnSp>
        </p:grpSp>
        <p:grpSp>
          <p:nvGrpSpPr>
            <p:cNvPr id="134" name="Group 76"/>
            <p:cNvGrpSpPr/>
            <p:nvPr/>
          </p:nvGrpSpPr>
          <p:grpSpPr>
            <a:xfrm>
              <a:off x="3487523" y="707248"/>
              <a:ext cx="2103815" cy="1003195"/>
              <a:chOff x="4001355" y="747538"/>
              <a:chExt cx="2103815" cy="1003195"/>
            </a:xfrm>
          </p:grpSpPr>
          <p:grpSp>
            <p:nvGrpSpPr>
              <p:cNvPr id="135" name="Group 63"/>
              <p:cNvGrpSpPr>
                <a:grpSpLocks/>
              </p:cNvGrpSpPr>
              <p:nvPr/>
            </p:nvGrpSpPr>
            <p:grpSpPr bwMode="auto">
              <a:xfrm>
                <a:off x="4001355" y="931652"/>
                <a:ext cx="2103815" cy="810883"/>
                <a:chOff x="3081651" y="2886075"/>
                <a:chExt cx="2447925" cy="1544638"/>
              </a:xfrm>
            </p:grpSpPr>
            <p:sp>
              <p:nvSpPr>
                <p:cNvPr id="143" name="Cloud 142"/>
                <p:cNvSpPr/>
                <p:nvPr/>
              </p:nvSpPr>
              <p:spPr bwMode="auto">
                <a:xfrm>
                  <a:off x="3081651" y="2886075"/>
                  <a:ext cx="2447925" cy="154463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cap="flat" cmpd="sng" algn="ctr">
                  <a:solidFill>
                    <a:schemeClr val="tx1"/>
                  </a:solidFill>
                  <a:prstDash val="solid"/>
                  <a:round/>
                  <a:headEnd type="none" w="med" len="med"/>
                  <a:tailEnd type="none" w="med" len="med"/>
                </a:ln>
                <a:effectLst/>
              </p:spPr>
              <p:txBody>
                <a:bodyPr>
                  <a:scene3d>
                    <a:camera prst="orthographicFront"/>
                    <a:lightRig rig="sunset" dir="t"/>
                  </a:scene3d>
                  <a:sp3d extrusionH="38100">
                    <a:bevelT w="25400" h="127000"/>
                  </a:sp3d>
                </a:bodyPr>
                <a:lstStyle/>
                <a:p>
                  <a:pPr eaLnBrk="0" hangingPunct="0">
                    <a:defRPr/>
                  </a:pPr>
                  <a:endParaRPr lang="en-US" sz="2000" b="1" dirty="0">
                    <a:ea typeface="ＭＳ Ｐゴシック" pitchFamily="34" charset="-128"/>
                  </a:endParaRPr>
                </a:p>
              </p:txBody>
            </p:sp>
            <p:sp>
              <p:nvSpPr>
                <p:cNvPr id="144" name="TextBox 143"/>
                <p:cNvSpPr txBox="1"/>
                <p:nvPr/>
              </p:nvSpPr>
              <p:spPr>
                <a:xfrm>
                  <a:off x="3379087" y="3155637"/>
                  <a:ext cx="1885951" cy="879418"/>
                </a:xfrm>
                <a:prstGeom prst="rect">
                  <a:avLst/>
                </a:prstGeom>
                <a:noFill/>
              </p:spPr>
              <p:txBody>
                <a:bodyPr>
                  <a:spAutoFit/>
                </a:bodyPr>
                <a:lstStyle/>
                <a:p>
                  <a:pPr algn="ctr">
                    <a:defRPr/>
                  </a:pPr>
                  <a:r>
                    <a:rPr lang="en-US" sz="1200" b="1" dirty="0" smtClean="0">
                      <a:effectLst>
                        <a:outerShdw blurRad="38100" dist="38100" dir="2700000" algn="tl">
                          <a:srgbClr val="000000">
                            <a:alpha val="43137"/>
                          </a:srgbClr>
                        </a:outerShdw>
                      </a:effectLst>
                    </a:rPr>
                    <a:t>Tactical Mission Abstraction</a:t>
                  </a:r>
                  <a:endParaRPr lang="en-US" sz="1200" b="1" dirty="0">
                    <a:effectLst>
                      <a:outerShdw blurRad="38100" dist="38100" dir="2700000" algn="tl">
                        <a:srgbClr val="000000">
                          <a:alpha val="43137"/>
                        </a:srgbClr>
                      </a:outerShdw>
                    </a:effectLst>
                  </a:endParaRPr>
                </a:p>
              </p:txBody>
            </p:sp>
          </p:grpSp>
          <p:grpSp>
            <p:nvGrpSpPr>
              <p:cNvPr id="136" name="Group 79"/>
              <p:cNvGrpSpPr/>
              <p:nvPr/>
            </p:nvGrpSpPr>
            <p:grpSpPr>
              <a:xfrm>
                <a:off x="4118073" y="747538"/>
                <a:ext cx="1346145" cy="1003195"/>
                <a:chOff x="2459626" y="1009291"/>
                <a:chExt cx="5527076" cy="4171970"/>
              </a:xfrm>
            </p:grpSpPr>
            <p:cxnSp>
              <p:nvCxnSpPr>
                <p:cNvPr id="137" name="Straight Arrow Connector 136"/>
                <p:cNvCxnSpPr/>
                <p:nvPr/>
              </p:nvCxnSpPr>
              <p:spPr bwMode="auto">
                <a:xfrm flipV="1">
                  <a:off x="2459626" y="3955481"/>
                  <a:ext cx="1670861" cy="122578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3768384" y="1009291"/>
                  <a:ext cx="19027" cy="3968157"/>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142" name="Straight Arrow Connector 141"/>
                <p:cNvCxnSpPr/>
                <p:nvPr/>
              </p:nvCxnSpPr>
              <p:spPr bwMode="auto">
                <a:xfrm flipH="1">
                  <a:off x="2818223" y="4270081"/>
                  <a:ext cx="5168479" cy="8625"/>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grpSp>
      </p:grpSp>
      <p:grpSp>
        <p:nvGrpSpPr>
          <p:cNvPr id="113" name="Group 112"/>
          <p:cNvGrpSpPr/>
          <p:nvPr/>
        </p:nvGrpSpPr>
        <p:grpSpPr>
          <a:xfrm>
            <a:off x="1316911" y="2216075"/>
            <a:ext cx="1407462" cy="2171814"/>
            <a:chOff x="1316911" y="2216075"/>
            <a:chExt cx="1407462" cy="2171814"/>
          </a:xfrm>
        </p:grpSpPr>
        <p:sp>
          <p:nvSpPr>
            <p:cNvPr id="111" name="Rectangle 110"/>
            <p:cNvSpPr/>
            <p:nvPr/>
          </p:nvSpPr>
          <p:spPr bwMode="auto">
            <a:xfrm rot="21413651" flipH="1">
              <a:off x="1990978" y="2625923"/>
              <a:ext cx="128423" cy="134210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08" name="Frame 107"/>
            <p:cNvSpPr/>
            <p:nvPr/>
          </p:nvSpPr>
          <p:spPr bwMode="auto">
            <a:xfrm>
              <a:off x="1316911" y="3862557"/>
              <a:ext cx="1407462" cy="525332"/>
            </a:xfrm>
            <a:prstGeom prst="frame">
              <a:avLst>
                <a:gd name="adj1" fmla="val 1964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04" name="Frame 103"/>
            <p:cNvSpPr/>
            <p:nvPr/>
          </p:nvSpPr>
          <p:spPr bwMode="auto">
            <a:xfrm>
              <a:off x="1538345" y="2216075"/>
              <a:ext cx="946673" cy="451821"/>
            </a:xfrm>
            <a:prstGeom prst="frame">
              <a:avLst>
                <a:gd name="adj1" fmla="val 1964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grpSp>
        <p:nvGrpSpPr>
          <p:cNvPr id="9" name="Group 8"/>
          <p:cNvGrpSpPr/>
          <p:nvPr/>
        </p:nvGrpSpPr>
        <p:grpSpPr>
          <a:xfrm>
            <a:off x="474589" y="1923710"/>
            <a:ext cx="774913" cy="2522761"/>
            <a:chOff x="474589" y="1923710"/>
            <a:chExt cx="774913" cy="2522761"/>
          </a:xfrm>
        </p:grpSpPr>
        <p:sp>
          <p:nvSpPr>
            <p:cNvPr id="140" name="Down Arrow 139"/>
            <p:cNvSpPr/>
            <p:nvPr/>
          </p:nvSpPr>
          <p:spPr bwMode="auto">
            <a:xfrm rot="20376218">
              <a:off x="992688" y="1923710"/>
              <a:ext cx="256814" cy="1809627"/>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39" name="Down Arrow 138"/>
            <p:cNvSpPr/>
            <p:nvPr/>
          </p:nvSpPr>
          <p:spPr bwMode="auto">
            <a:xfrm rot="21160342">
              <a:off x="474589" y="2068716"/>
              <a:ext cx="256814" cy="2377755"/>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sp>
        <p:nvSpPr>
          <p:cNvPr id="118" name="TextBox 111"/>
          <p:cNvSpPr txBox="1">
            <a:spLocks noChangeArrowheads="1"/>
          </p:cNvSpPr>
          <p:nvPr/>
        </p:nvSpPr>
        <p:spPr bwMode="auto">
          <a:xfrm>
            <a:off x="152400" y="1162050"/>
            <a:ext cx="1770871" cy="954107"/>
          </a:xfrm>
          <a:prstGeom prst="rect">
            <a:avLst/>
          </a:prstGeom>
          <a:solidFill>
            <a:srgbClr val="951CA5"/>
          </a:solidFill>
          <a:ln w="38100">
            <a:solidFill>
              <a:schemeClr val="tx1"/>
            </a:solidFill>
            <a:miter lim="800000"/>
            <a:headEnd/>
            <a:tailEnd/>
          </a:ln>
        </p:spPr>
        <p:txBody>
          <a:bodyPr wrap="square">
            <a:spAutoFit/>
          </a:bodyPr>
          <a:lstStyle/>
          <a:p>
            <a:pPr algn="ctr"/>
            <a:r>
              <a:rPr lang="en-US" sz="1400" b="1" dirty="0">
                <a:solidFill>
                  <a:schemeClr val="bg1"/>
                </a:solidFill>
              </a:rPr>
              <a:t>Capabilities described in </a:t>
            </a:r>
            <a:r>
              <a:rPr lang="en-US" sz="1400" b="1" dirty="0" smtClean="0">
                <a:solidFill>
                  <a:schemeClr val="bg1"/>
                </a:solidFill>
              </a:rPr>
              <a:t>task-compatible </a:t>
            </a:r>
            <a:r>
              <a:rPr lang="en-US" sz="1400" b="1" dirty="0">
                <a:solidFill>
                  <a:schemeClr val="bg1"/>
                </a:solidFill>
              </a:rPr>
              <a:t>metrics</a:t>
            </a:r>
          </a:p>
        </p:txBody>
      </p:sp>
      <p:sp>
        <p:nvSpPr>
          <p:cNvPr id="102" name="TextBox 101"/>
          <p:cNvSpPr txBox="1"/>
          <p:nvPr/>
        </p:nvSpPr>
        <p:spPr>
          <a:xfrm>
            <a:off x="8476589" y="6550223"/>
            <a:ext cx="762000" cy="307777"/>
          </a:xfrm>
          <a:prstGeom prst="rect">
            <a:avLst/>
          </a:prstGeom>
          <a:noFill/>
        </p:spPr>
        <p:txBody>
          <a:bodyPr wrap="square" rtlCol="0">
            <a:spAutoFit/>
          </a:bodyPr>
          <a:lstStyle/>
          <a:p>
            <a:pPr algn="ctr"/>
            <a:r>
              <a:rPr lang="en-US" sz="1400" b="1" dirty="0" smtClean="0"/>
              <a:t>32/33</a:t>
            </a:r>
            <a:endParaRPr lang="en-US" sz="1400" b="1" dirty="0"/>
          </a:p>
        </p:txBody>
      </p:sp>
    </p:spTree>
    <p:extLst>
      <p:ext uri="{BB962C8B-B14F-4D97-AF65-F5344CB8AC3E}">
        <p14:creationId xmlns="" xmlns:p14="http://schemas.microsoft.com/office/powerpoint/2010/main" val="990551084"/>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2000"/>
                                        <p:tgtEl>
                                          <p:spTgt spid="124"/>
                                        </p:tgtEl>
                                      </p:cBhvr>
                                    </p:animEffect>
                                  </p:childTnLst>
                                </p:cTn>
                              </p:par>
                            </p:childTnLst>
                          </p:cTn>
                        </p:par>
                        <p:par>
                          <p:cTn id="8" fill="hold">
                            <p:stCondLst>
                              <p:cond delay="4000"/>
                            </p:stCondLst>
                            <p:childTnLst>
                              <p:par>
                                <p:cTn id="9" presetID="10" presetClass="entr" presetSubtype="0" fill="hold" nodeType="afterEffect">
                                  <p:stCondLst>
                                    <p:cond delay="200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2000"/>
                                        <p:tgtEl>
                                          <p:spTgt spid="119"/>
                                        </p:tgtEl>
                                      </p:cBhvr>
                                    </p:animEffect>
                                  </p:childTnLst>
                                </p:cTn>
                              </p:par>
                            </p:childTnLst>
                          </p:cTn>
                        </p:par>
                        <p:par>
                          <p:cTn id="12" fill="hold">
                            <p:stCondLst>
                              <p:cond delay="8000"/>
                            </p:stCondLst>
                            <p:childTnLst>
                              <p:par>
                                <p:cTn id="13" presetID="22" presetClass="entr" presetSubtype="1" fill="hold" nodeType="afterEffect">
                                  <p:stCondLst>
                                    <p:cond delay="2000"/>
                                  </p:stCondLst>
                                  <p:childTnLst>
                                    <p:set>
                                      <p:cBhvr>
                                        <p:cTn id="14" dur="1" fill="hold">
                                          <p:stCondLst>
                                            <p:cond delay="0"/>
                                          </p:stCondLst>
                                        </p:cTn>
                                        <p:tgtEl>
                                          <p:spTgt spid="113"/>
                                        </p:tgtEl>
                                        <p:attrNameLst>
                                          <p:attrName>style.visibility</p:attrName>
                                        </p:attrNameLst>
                                      </p:cBhvr>
                                      <p:to>
                                        <p:strVal val="visible"/>
                                      </p:to>
                                    </p:set>
                                    <p:animEffect transition="in" filter="wipe(up)">
                                      <p:cBhvr>
                                        <p:cTn id="15" dur="2000"/>
                                        <p:tgtEl>
                                          <p:spTgt spid="113"/>
                                        </p:tgtEl>
                                      </p:cBhvr>
                                    </p:animEffect>
                                  </p:childTnLst>
                                </p:cTn>
                              </p:par>
                            </p:childTnLst>
                          </p:cTn>
                        </p:par>
                        <p:par>
                          <p:cTn id="16" fill="hold">
                            <p:stCondLst>
                              <p:cond delay="12000"/>
                            </p:stCondLst>
                            <p:childTnLst>
                              <p:par>
                                <p:cTn id="17" presetID="10" presetClass="entr" presetSubtype="0" fill="hold" grpId="0" nodeType="afterEffect">
                                  <p:stCondLst>
                                    <p:cond delay="200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2000"/>
                                        <p:tgtEl>
                                          <p:spTgt spid="118"/>
                                        </p:tgtEl>
                                      </p:cBhvr>
                                    </p:animEffect>
                                  </p:childTnLst>
                                </p:cTn>
                              </p:par>
                            </p:childTnLst>
                          </p:cTn>
                        </p:par>
                        <p:par>
                          <p:cTn id="20" fill="hold">
                            <p:stCondLst>
                              <p:cond delay="160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par>
                          <p:cTn id="24" fill="hold">
                            <p:stCondLst>
                              <p:cond delay="18000"/>
                            </p:stCondLst>
                            <p:childTnLst>
                              <p:par>
                                <p:cTn id="25" presetID="22" presetClass="entr" presetSubtype="1" fill="hold" nodeType="afterEffect">
                                  <p:stCondLst>
                                    <p:cond delay="2000"/>
                                  </p:stCondLst>
                                  <p:childTnLst>
                                    <p:set>
                                      <p:cBhvr>
                                        <p:cTn id="26" dur="1" fill="hold">
                                          <p:stCondLst>
                                            <p:cond delay="0"/>
                                          </p:stCondLst>
                                        </p:cTn>
                                        <p:tgtEl>
                                          <p:spTgt spid="109"/>
                                        </p:tgtEl>
                                        <p:attrNameLst>
                                          <p:attrName>style.visibility</p:attrName>
                                        </p:attrNameLst>
                                      </p:cBhvr>
                                      <p:to>
                                        <p:strVal val="visible"/>
                                      </p:to>
                                    </p:set>
                                    <p:animEffect transition="in" filter="wipe(up)">
                                      <p:cBhvr>
                                        <p:cTn id="27" dur="2000"/>
                                        <p:tgtEl>
                                          <p:spTgt spid="109"/>
                                        </p:tgtEl>
                                      </p:cBhvr>
                                    </p:animEffect>
                                  </p:childTnLst>
                                </p:cTn>
                              </p:par>
                            </p:childTnLst>
                          </p:cTn>
                        </p:par>
                        <p:par>
                          <p:cTn id="28" fill="hold">
                            <p:stCondLst>
                              <p:cond delay="22000"/>
                            </p:stCondLst>
                            <p:childTnLst>
                              <p:par>
                                <p:cTn id="29" presetID="22" presetClass="entr" presetSubtype="1" fill="hold" grpId="0" nodeType="afterEffect">
                                  <p:stCondLst>
                                    <p:cond delay="2000"/>
                                  </p:stCondLst>
                                  <p:childTnLst>
                                    <p:set>
                                      <p:cBhvr>
                                        <p:cTn id="30" dur="1" fill="hold">
                                          <p:stCondLst>
                                            <p:cond delay="0"/>
                                          </p:stCondLst>
                                        </p:cTn>
                                        <p:tgtEl>
                                          <p:spTgt spid="116"/>
                                        </p:tgtEl>
                                        <p:attrNameLst>
                                          <p:attrName>style.visibility</p:attrName>
                                        </p:attrNameLst>
                                      </p:cBhvr>
                                      <p:to>
                                        <p:strVal val="visible"/>
                                      </p:to>
                                    </p:set>
                                    <p:animEffect transition="in" filter="wipe(up)">
                                      <p:cBhvr>
                                        <p:cTn id="31" dur="2000"/>
                                        <p:tgtEl>
                                          <p:spTgt spid="116"/>
                                        </p:tgtEl>
                                      </p:cBhvr>
                                    </p:animEffect>
                                  </p:childTnLst>
                                </p:cTn>
                              </p:par>
                            </p:childTnLst>
                          </p:cTn>
                        </p:par>
                        <p:par>
                          <p:cTn id="32" fill="hold">
                            <p:stCondLst>
                              <p:cond delay="26000"/>
                            </p:stCondLst>
                            <p:childTnLst>
                              <p:par>
                                <p:cTn id="33" presetID="22" presetClass="entr" presetSubtype="2" fill="hold" nodeType="after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wipe(right)">
                                      <p:cBhvr>
                                        <p:cTn id="35" dur="2000"/>
                                        <p:tgtEl>
                                          <p:spTgt spid="123"/>
                                        </p:tgtEl>
                                      </p:cBhvr>
                                    </p:animEffect>
                                  </p:childTnLst>
                                </p:cTn>
                              </p:par>
                            </p:childTnLst>
                          </p:cTn>
                        </p:par>
                        <p:par>
                          <p:cTn id="36" fill="hold">
                            <p:stCondLst>
                              <p:cond delay="28000"/>
                            </p:stCondLst>
                            <p:childTnLst>
                              <p:par>
                                <p:cTn id="37" presetID="22" presetClass="entr" presetSubtype="2" fill="hold" nodeType="afterEffect">
                                  <p:stCondLst>
                                    <p:cond delay="1000"/>
                                  </p:stCondLst>
                                  <p:childTnLst>
                                    <p:set>
                                      <p:cBhvr>
                                        <p:cTn id="38" dur="1" fill="hold">
                                          <p:stCondLst>
                                            <p:cond delay="0"/>
                                          </p:stCondLst>
                                        </p:cTn>
                                        <p:tgtEl>
                                          <p:spTgt spid="125"/>
                                        </p:tgtEl>
                                        <p:attrNameLst>
                                          <p:attrName>style.visibility</p:attrName>
                                        </p:attrNameLst>
                                      </p:cBhvr>
                                      <p:to>
                                        <p:strVal val="visible"/>
                                      </p:to>
                                    </p:set>
                                    <p:animEffect transition="in" filter="wipe(right)">
                                      <p:cBhvr>
                                        <p:cTn id="39" dur="2000"/>
                                        <p:tgtEl>
                                          <p:spTgt spid="125"/>
                                        </p:tgtEl>
                                      </p:cBhvr>
                                    </p:animEffect>
                                  </p:childTnLst>
                                </p:cTn>
                              </p:par>
                            </p:childTnLst>
                          </p:cTn>
                        </p:par>
                        <p:par>
                          <p:cTn id="40" fill="hold">
                            <p:stCondLst>
                              <p:cond delay="31000"/>
                            </p:stCondLst>
                            <p:childTnLst>
                              <p:par>
                                <p:cTn id="41" presetID="22" presetClass="entr" presetSubtype="2" fill="hold" nodeType="afterEffect">
                                  <p:stCondLst>
                                    <p:cond delay="1000"/>
                                  </p:stCondLst>
                                  <p:childTnLst>
                                    <p:set>
                                      <p:cBhvr>
                                        <p:cTn id="42" dur="1" fill="hold">
                                          <p:stCondLst>
                                            <p:cond delay="0"/>
                                          </p:stCondLst>
                                        </p:cTn>
                                        <p:tgtEl>
                                          <p:spTgt spid="128"/>
                                        </p:tgtEl>
                                        <p:attrNameLst>
                                          <p:attrName>style.visibility</p:attrName>
                                        </p:attrNameLst>
                                      </p:cBhvr>
                                      <p:to>
                                        <p:strVal val="visible"/>
                                      </p:to>
                                    </p:set>
                                    <p:animEffect transition="in" filter="wipe(right)">
                                      <p:cBhvr>
                                        <p:cTn id="43"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1780769" y="1831143"/>
            <a:ext cx="5557240" cy="83099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57150">
            <a:solidFill>
              <a:srgbClr val="C00000"/>
            </a:solidFill>
            <a:miter lim="800000"/>
            <a:headEnd/>
            <a:tailEnd/>
          </a:ln>
        </p:spPr>
        <p:txBody>
          <a:bodyPr wrap="square">
            <a:spAutoFit/>
          </a:bodyPr>
          <a:lstStyle/>
          <a:p>
            <a:pPr algn="ctr">
              <a:defRPr/>
            </a:pPr>
            <a:r>
              <a:rPr lang="en-US" sz="2400" b="1" dirty="0" smtClean="0">
                <a:effectLst>
                  <a:outerShdw blurRad="38100" dist="38100" dir="2700000" algn="tl">
                    <a:srgbClr val="000000">
                      <a:alpha val="43137"/>
                    </a:srgbClr>
                  </a:outerShdw>
                </a:effectLst>
                <a:ea typeface="MS PGothic" pitchFamily="34" charset="-128"/>
                <a:cs typeface="+mn-cs"/>
              </a:rPr>
              <a:t>An </a:t>
            </a:r>
            <a:r>
              <a:rPr lang="en-US" sz="2400" b="1" dirty="0" smtClean="0">
                <a:effectLst>
                  <a:outerShdw blurRad="38100" dist="38100" dir="2700000" algn="tl">
                    <a:srgbClr val="000000">
                      <a:alpha val="43137"/>
                    </a:srgbClr>
                  </a:outerShdw>
                </a:effectLst>
              </a:rPr>
              <a:t>Integrating</a:t>
            </a:r>
            <a:r>
              <a:rPr lang="en-US" sz="2400" b="1" dirty="0" smtClean="0">
                <a:effectLst>
                  <a:outerShdw blurRad="38100" dist="38100" dir="2700000" algn="tl">
                    <a:srgbClr val="000000">
                      <a:alpha val="43137"/>
                    </a:srgbClr>
                  </a:outerShdw>
                </a:effectLst>
                <a:ea typeface="MS PGothic" pitchFamily="34" charset="-128"/>
                <a:cs typeface="+mn-cs"/>
              </a:rPr>
              <a:t> Framework for Interdisciplinary Military Analyses</a:t>
            </a:r>
            <a:endParaRPr lang="en-US" sz="2400" b="1" dirty="0">
              <a:solidFill>
                <a:srgbClr val="000000"/>
              </a:solidFill>
              <a:effectLst>
                <a:outerShdw blurRad="38100" dist="38100" dir="2700000" algn="tl">
                  <a:srgbClr val="000000">
                    <a:alpha val="43137"/>
                  </a:srgbClr>
                </a:outerShdw>
              </a:effectLst>
              <a:latin typeface="+mn-lt"/>
              <a:ea typeface="+mn-ea"/>
              <a:cs typeface="+mn-cs"/>
            </a:endParaRPr>
          </a:p>
        </p:txBody>
      </p:sp>
      <p:sp>
        <p:nvSpPr>
          <p:cNvPr id="13316" name="TextBox 4"/>
          <p:cNvSpPr txBox="1">
            <a:spLocks noChangeArrowheads="1"/>
          </p:cNvSpPr>
          <p:nvPr/>
        </p:nvSpPr>
        <p:spPr bwMode="auto">
          <a:xfrm>
            <a:off x="7467600" y="6627168"/>
            <a:ext cx="1676400" cy="230832"/>
          </a:xfrm>
          <a:prstGeom prst="rect">
            <a:avLst/>
          </a:prstGeom>
          <a:solidFill>
            <a:schemeClr val="tx2"/>
          </a:solidFill>
          <a:ln w="9525">
            <a:noFill/>
            <a:miter lim="800000"/>
            <a:headEnd/>
            <a:tailEnd/>
          </a:ln>
        </p:spPr>
        <p:txBody>
          <a:bodyPr wrap="square">
            <a:spAutoFit/>
          </a:bodyPr>
          <a:lstStyle/>
          <a:p>
            <a:pPr algn="ctr"/>
            <a:r>
              <a:rPr lang="en-US" sz="900" b="1" dirty="0" smtClean="0">
                <a:solidFill>
                  <a:schemeClr val="bg1"/>
                </a:solidFill>
              </a:rPr>
              <a:t>Version Date: 17 June 2012</a:t>
            </a:r>
            <a:endParaRPr lang="en-US" sz="900" b="1" dirty="0">
              <a:solidFill>
                <a:schemeClr val="bg1"/>
              </a:solidFill>
            </a:endParaRPr>
          </a:p>
        </p:txBody>
      </p:sp>
      <p:sp>
        <p:nvSpPr>
          <p:cNvPr id="14" name="Text Box 14"/>
          <p:cNvSpPr txBox="1">
            <a:spLocks noChangeArrowheads="1"/>
          </p:cNvSpPr>
          <p:nvPr/>
        </p:nvSpPr>
        <p:spPr bwMode="auto">
          <a:xfrm>
            <a:off x="2438400" y="2879698"/>
            <a:ext cx="4223632" cy="132340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w="57150">
            <a:solidFill>
              <a:srgbClr val="C00000"/>
            </a:solidFill>
            <a:miter lim="800000"/>
            <a:headEnd/>
            <a:tailEnd/>
          </a:ln>
        </p:spPr>
        <p:txBody>
          <a:bodyPr wrap="square" lIns="91407" tIns="45704" rIns="91407" bIns="45704">
            <a:spAutoFit/>
          </a:bodyPr>
          <a:lstStyle/>
          <a:p>
            <a:pPr algn="ctr"/>
            <a:r>
              <a:rPr lang="en-US" sz="2000" b="1" dirty="0" smtClean="0">
                <a:effectLst>
                  <a:outerShdw blurRad="38100" dist="38100" dir="2700000" algn="tl">
                    <a:srgbClr val="000000">
                      <a:alpha val="43137"/>
                    </a:srgbClr>
                  </a:outerShdw>
                </a:effectLst>
              </a:rPr>
              <a:t>NDIA ICOTE</a:t>
            </a:r>
          </a:p>
          <a:p>
            <a:pPr algn="ctr"/>
            <a:r>
              <a:rPr lang="en-US" sz="2000" b="1" dirty="0" smtClean="0">
                <a:effectLst>
                  <a:outerShdw blurRad="38100" dist="38100" dir="2700000" algn="tl">
                    <a:srgbClr val="000000">
                      <a:alpha val="43137"/>
                    </a:srgbClr>
                  </a:outerShdw>
                </a:effectLst>
              </a:rPr>
              <a:t>BOEING COMPANY OFFICE</a:t>
            </a:r>
          </a:p>
          <a:p>
            <a:pPr algn="ctr"/>
            <a:r>
              <a:rPr lang="en-US" sz="2000" b="1" dirty="0" smtClean="0">
                <a:effectLst>
                  <a:outerShdw blurRad="38100" dist="38100" dir="2700000" algn="tl">
                    <a:srgbClr val="000000">
                      <a:alpha val="43137"/>
                    </a:srgbClr>
                  </a:outerShdw>
                </a:effectLst>
              </a:rPr>
              <a:t>ARLINGTON, VA 22202 </a:t>
            </a:r>
          </a:p>
          <a:p>
            <a:pPr algn="ctr"/>
            <a:r>
              <a:rPr lang="en-US" sz="2000" b="1" dirty="0" smtClean="0">
                <a:effectLst>
                  <a:outerShdw blurRad="38100" dist="38100" dir="2700000" algn="tl">
                    <a:srgbClr val="000000">
                      <a:alpha val="43137"/>
                    </a:srgbClr>
                  </a:outerShdw>
                </a:effectLst>
                <a:ea typeface="MS PGothic" pitchFamily="34" charset="-128"/>
                <a:cs typeface="+mn-cs"/>
              </a:rPr>
              <a:t>19 June, 2012</a:t>
            </a:r>
            <a:endParaRPr lang="en-US" sz="2000" b="1" dirty="0">
              <a:effectLst>
                <a:outerShdw blurRad="38100" dist="38100" dir="2700000" algn="tl">
                  <a:srgbClr val="000000">
                    <a:alpha val="43137"/>
                  </a:srgbClr>
                </a:outerShdw>
              </a:effectLst>
              <a:ea typeface="MS PGothic" pitchFamily="34" charset="-128"/>
              <a:cs typeface="+mn-cs"/>
            </a:endParaRPr>
          </a:p>
        </p:txBody>
      </p:sp>
      <p:grpSp>
        <p:nvGrpSpPr>
          <p:cNvPr id="2" name="Group 11"/>
          <p:cNvGrpSpPr/>
          <p:nvPr/>
        </p:nvGrpSpPr>
        <p:grpSpPr>
          <a:xfrm>
            <a:off x="404812" y="4986818"/>
            <a:ext cx="8328025" cy="1352550"/>
            <a:chOff x="390525" y="5343525"/>
            <a:chExt cx="8328025" cy="1352550"/>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p:grpSpPr>
        <p:sp>
          <p:nvSpPr>
            <p:cNvPr id="16" name="Rectangle 15"/>
            <p:cNvSpPr/>
            <p:nvPr/>
          </p:nvSpPr>
          <p:spPr bwMode="auto">
            <a:xfrm>
              <a:off x="390525" y="5343525"/>
              <a:ext cx="8328025" cy="1352550"/>
            </a:xfrm>
            <a:prstGeom prst="rect">
              <a:avLst/>
            </a:prstGeom>
            <a:grp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17" name="Text Box 12"/>
            <p:cNvSpPr txBox="1">
              <a:spLocks noChangeArrowheads="1"/>
            </p:cNvSpPr>
            <p:nvPr/>
          </p:nvSpPr>
          <p:spPr bwMode="auto">
            <a:xfrm>
              <a:off x="6345052" y="5434934"/>
              <a:ext cx="2232837" cy="1200325"/>
            </a:xfrm>
            <a:prstGeom prst="rect">
              <a:avLst/>
            </a:prstGeom>
            <a:grpFill/>
            <a:ln w="9525" algn="ctr">
              <a:noFill/>
              <a:miter lim="800000"/>
              <a:headEnd/>
              <a:tailEnd/>
            </a:ln>
          </p:spPr>
          <p:txBody>
            <a:bodyPr wrap="square" lIns="91436" tIns="45718" rIns="91436" bIns="45718">
              <a:spAutoFit/>
            </a:bodyPr>
            <a:lstStyle/>
            <a:p>
              <a:pPr algn="r" defTabSz="285736"/>
              <a:r>
                <a:rPr lang="en-US" sz="1600" b="1" dirty="0" smtClean="0">
                  <a:effectLst>
                    <a:outerShdw blurRad="38100" dist="38100" dir="2700000" algn="tl">
                      <a:srgbClr val="000000">
                        <a:alpha val="43137"/>
                      </a:srgbClr>
                    </a:outerShdw>
                  </a:effectLst>
                </a:rPr>
                <a:t>LTC(R) Britt E. Bray</a:t>
              </a:r>
            </a:p>
            <a:p>
              <a:pPr algn="r" defTabSz="285736"/>
              <a:r>
                <a:rPr lang="en-US" sz="1400" b="1" dirty="0" smtClean="0">
                  <a:solidFill>
                    <a:srgbClr val="000000"/>
                  </a:solidFill>
                  <a:effectLst>
                    <a:outerShdw blurRad="38100" dist="38100" dir="2700000" algn="tl">
                      <a:srgbClr val="000000">
                        <a:alpha val="43137"/>
                      </a:srgbClr>
                    </a:outerShdw>
                  </a:effectLst>
                </a:rPr>
                <a:t>Dynamics Research</a:t>
              </a:r>
            </a:p>
            <a:p>
              <a:pPr algn="r" defTabSz="285736"/>
              <a:r>
                <a:rPr lang="en-US" sz="1400" b="1" dirty="0" smtClean="0">
                  <a:solidFill>
                    <a:srgbClr val="000000"/>
                  </a:solidFill>
                  <a:effectLst>
                    <a:outerShdw blurRad="38100" dist="38100" dir="2700000" algn="tl">
                      <a:srgbClr val="000000">
                        <a:alpha val="43137"/>
                      </a:srgbClr>
                    </a:outerShdw>
                  </a:effectLst>
                </a:rPr>
                <a:t> Corporation</a:t>
              </a:r>
            </a:p>
            <a:p>
              <a:pPr algn="r" defTabSz="285736"/>
              <a:r>
                <a:rPr lang="en-US" sz="1400" b="1" dirty="0" smtClean="0">
                  <a:effectLst>
                    <a:outerShdw blurRad="38100" dist="38100" dir="2700000" algn="tl">
                      <a:srgbClr val="000000">
                        <a:alpha val="43137"/>
                      </a:srgbClr>
                    </a:outerShdw>
                  </a:effectLst>
                  <a:hlinkClick r:id="rId3"/>
                </a:rPr>
                <a:t>BBray@drc.com</a:t>
              </a:r>
              <a:endParaRPr lang="en-US" sz="1400" b="1" dirty="0">
                <a:effectLst>
                  <a:outerShdw blurRad="38100" dist="38100" dir="2700000" algn="tl">
                    <a:srgbClr val="000000">
                      <a:alpha val="43137"/>
                    </a:srgbClr>
                  </a:outerShdw>
                </a:effectLst>
              </a:endParaRPr>
            </a:p>
            <a:p>
              <a:pPr algn="r" defTabSz="285736"/>
              <a:r>
                <a:rPr lang="en-US" sz="1400" b="1" dirty="0" smtClean="0">
                  <a:effectLst>
                    <a:outerShdw blurRad="38100" dist="38100" dir="2700000" algn="tl">
                      <a:srgbClr val="000000">
                        <a:alpha val="43137"/>
                      </a:srgbClr>
                    </a:outerShdw>
                  </a:effectLst>
                </a:rPr>
                <a:t>785-550-5573 </a:t>
              </a:r>
              <a:endParaRPr lang="en-US" sz="1400" b="1" dirty="0">
                <a:solidFill>
                  <a:srgbClr val="000000"/>
                </a:solidFill>
                <a:effectLst>
                  <a:outerShdw blurRad="38100" dist="38100" dir="2700000" algn="tl">
                    <a:srgbClr val="000000">
                      <a:alpha val="43137"/>
                    </a:srgbClr>
                  </a:outerShdw>
                </a:effectLst>
              </a:endParaRPr>
            </a:p>
          </p:txBody>
        </p:sp>
        <p:sp>
          <p:nvSpPr>
            <p:cNvPr id="18" name="Text Box 12"/>
            <p:cNvSpPr txBox="1">
              <a:spLocks noChangeArrowheads="1"/>
            </p:cNvSpPr>
            <p:nvPr/>
          </p:nvSpPr>
          <p:spPr bwMode="auto">
            <a:xfrm>
              <a:off x="522450" y="5434934"/>
              <a:ext cx="2550802" cy="1182001"/>
            </a:xfrm>
            <a:prstGeom prst="rect">
              <a:avLst/>
            </a:prstGeom>
            <a:grpFill/>
            <a:ln w="9525" algn="ctr">
              <a:noFill/>
              <a:miter lim="800000"/>
              <a:headEnd/>
              <a:tailEnd/>
            </a:ln>
          </p:spPr>
          <p:txBody>
            <a:bodyPr wrap="square" lIns="73289" tIns="36645" rIns="73289" bIns="36645">
              <a:spAutoFit/>
            </a:bodyPr>
            <a:lstStyle/>
            <a:p>
              <a:pPr defTabSz="229029"/>
              <a:r>
                <a:rPr lang="en-US" sz="1600" b="1" dirty="0">
                  <a:effectLst>
                    <a:outerShdw blurRad="38100" dist="38100" dir="2700000" algn="tl">
                      <a:srgbClr val="000000">
                        <a:alpha val="43137"/>
                      </a:srgbClr>
                    </a:outerShdw>
                  </a:effectLst>
                </a:rPr>
                <a:t>Paul H. Deitz, Ph.D</a:t>
              </a:r>
              <a:r>
                <a:rPr lang="en-US" sz="1600" b="1" dirty="0" smtClean="0">
                  <a:effectLst>
                    <a:outerShdw blurRad="38100" dist="38100" dir="2700000" algn="tl">
                      <a:srgbClr val="000000">
                        <a:alpha val="43137"/>
                      </a:srgbClr>
                    </a:outerShdw>
                  </a:effectLst>
                </a:rPr>
                <a:t>. </a:t>
              </a:r>
            </a:p>
            <a:p>
              <a:pPr defTabSz="229029"/>
              <a:r>
                <a:rPr lang="en-US" sz="1400" b="1" dirty="0" smtClean="0">
                  <a:effectLst>
                    <a:outerShdw blurRad="38100" dist="38100" dir="2700000" algn="tl">
                      <a:srgbClr val="000000">
                        <a:alpha val="43137"/>
                      </a:srgbClr>
                    </a:outerShdw>
                  </a:effectLst>
                </a:rPr>
                <a:t>US AMSAA</a:t>
              </a:r>
            </a:p>
            <a:p>
              <a:pPr defTabSz="229029"/>
              <a:r>
                <a:rPr lang="en-US" sz="1400" b="1" dirty="0" smtClean="0">
                  <a:effectLst>
                    <a:outerShdw blurRad="38100" dist="38100" dir="2700000" algn="tl">
                      <a:srgbClr val="000000">
                        <a:alpha val="43137"/>
                      </a:srgbClr>
                    </a:outerShdw>
                  </a:effectLst>
                </a:rPr>
                <a:t>APG, MD  21005-5071</a:t>
              </a:r>
            </a:p>
            <a:p>
              <a:pPr defTabSz="229029"/>
              <a:r>
                <a:rPr lang="en-US" sz="1400" b="1" u="sng" dirty="0" smtClean="0">
                  <a:effectLst>
                    <a:outerShdw blurRad="38100" dist="38100" dir="2700000" algn="tl">
                      <a:srgbClr val="000000">
                        <a:alpha val="43137"/>
                      </a:srgbClr>
                    </a:outerShdw>
                  </a:effectLst>
                  <a:hlinkClick r:id="rId4"/>
                </a:rPr>
                <a:t>paul.h.deitz.civ@mail.mil</a:t>
              </a:r>
              <a:endParaRPr lang="en-US" sz="1400" b="1" u="sng" dirty="0">
                <a:effectLst>
                  <a:outerShdw blurRad="38100" dist="38100" dir="2700000" algn="tl">
                    <a:srgbClr val="000000">
                      <a:alpha val="43137"/>
                    </a:srgbClr>
                  </a:outerShdw>
                </a:effectLst>
              </a:endParaRPr>
            </a:p>
            <a:p>
              <a:pPr defTabSz="229029"/>
              <a:r>
                <a:rPr lang="en-US" sz="1400" b="1" dirty="0">
                  <a:effectLst>
                    <a:outerShdw blurRad="38100" dist="38100" dir="2700000" algn="tl">
                      <a:srgbClr val="000000">
                        <a:alpha val="43137"/>
                      </a:srgbClr>
                    </a:outerShdw>
                  </a:effectLst>
                </a:rPr>
                <a:t>410-278-2786 </a:t>
              </a:r>
              <a:r>
                <a:rPr lang="en-US" sz="1400" b="1" dirty="0" smtClean="0">
                  <a:effectLst>
                    <a:outerShdw blurRad="38100" dist="38100" dir="2700000" algn="tl">
                      <a:srgbClr val="000000">
                        <a:alpha val="43137"/>
                      </a:srgbClr>
                    </a:outerShdw>
                  </a:effectLst>
                </a:rPr>
                <a:t>DSN: </a:t>
              </a:r>
              <a:r>
                <a:rPr lang="en-US" sz="1400" b="1" dirty="0">
                  <a:effectLst>
                    <a:outerShdw blurRad="38100" dist="38100" dir="2700000" algn="tl">
                      <a:srgbClr val="000000">
                        <a:alpha val="43137"/>
                      </a:srgbClr>
                    </a:outerShdw>
                  </a:effectLst>
                </a:rPr>
                <a:t>298-2786</a:t>
              </a:r>
            </a:p>
          </p:txBody>
        </p:sp>
        <p:sp>
          <p:nvSpPr>
            <p:cNvPr id="19" name="Text Box 12"/>
            <p:cNvSpPr txBox="1">
              <a:spLocks noChangeArrowheads="1"/>
            </p:cNvSpPr>
            <p:nvPr/>
          </p:nvSpPr>
          <p:spPr bwMode="auto">
            <a:xfrm>
              <a:off x="3111442" y="5429713"/>
              <a:ext cx="2898337" cy="1200329"/>
            </a:xfrm>
            <a:prstGeom prst="rect">
              <a:avLst/>
            </a:prstGeom>
            <a:grpFill/>
            <a:ln w="9525" algn="ctr">
              <a:noFill/>
              <a:miter lim="800000"/>
              <a:headEnd/>
              <a:tailEnd/>
            </a:ln>
          </p:spPr>
          <p:txBody>
            <a:bodyPr wrap="square">
              <a:spAutoFit/>
            </a:bodyPr>
            <a:lstStyle/>
            <a:p>
              <a:pPr lvl="0" algn="ctr" defTabSz="285750"/>
              <a:r>
                <a:rPr lang="en-US" sz="1600" b="1" dirty="0">
                  <a:solidFill>
                    <a:srgbClr val="000000"/>
                  </a:solidFill>
                  <a:effectLst>
                    <a:outerShdw blurRad="38100" dist="38100" dir="2700000" algn="tl">
                      <a:srgbClr val="000000">
                        <a:alpha val="43137"/>
                      </a:srgbClr>
                    </a:outerShdw>
                  </a:effectLst>
                </a:rPr>
                <a:t>James N. Walbert, Ph.D.</a:t>
              </a:r>
            </a:p>
            <a:p>
              <a:pPr lvl="0" algn="ctr" defTabSz="285750"/>
              <a:r>
                <a:rPr lang="en-US" sz="1400" b="1" dirty="0">
                  <a:solidFill>
                    <a:srgbClr val="000000"/>
                  </a:solidFill>
                  <a:effectLst>
                    <a:outerShdw blurRad="38100" dist="38100" dir="2700000" algn="tl">
                      <a:srgbClr val="000000">
                        <a:alpha val="43137"/>
                      </a:srgbClr>
                    </a:outerShdw>
                  </a:effectLst>
                </a:rPr>
                <a:t>SURVICE Engineering Company</a:t>
              </a:r>
            </a:p>
            <a:p>
              <a:pPr lvl="0" algn="ctr" defTabSz="285750"/>
              <a:r>
                <a:rPr lang="en-US" sz="1400" b="1" u="sng" dirty="0">
                  <a:solidFill>
                    <a:srgbClr val="0000FF"/>
                  </a:solidFill>
                  <a:effectLst>
                    <a:outerShdw blurRad="38100" dist="38100" dir="2700000" algn="tl">
                      <a:srgbClr val="000000">
                        <a:alpha val="43137"/>
                      </a:srgbClr>
                    </a:outerShdw>
                  </a:effectLst>
                </a:rPr>
                <a:t>jim.walbert@survice.com</a:t>
              </a:r>
            </a:p>
            <a:p>
              <a:pPr lvl="0" algn="ctr" defTabSz="285750"/>
              <a:r>
                <a:rPr lang="en-US" sz="1400" b="1" dirty="0">
                  <a:solidFill>
                    <a:srgbClr val="000000"/>
                  </a:solidFill>
                  <a:effectLst>
                    <a:outerShdw blurRad="38100" dist="38100" dir="2700000" algn="tl">
                      <a:srgbClr val="000000">
                        <a:alpha val="43137"/>
                      </a:srgbClr>
                    </a:outerShdw>
                  </a:effectLst>
                </a:rPr>
                <a:t>703-221-7370</a:t>
              </a:r>
            </a:p>
          </p:txBody>
        </p:sp>
      </p:grpSp>
      <p:sp>
        <p:nvSpPr>
          <p:cNvPr id="13" name="TextBox 12"/>
          <p:cNvSpPr txBox="1"/>
          <p:nvPr/>
        </p:nvSpPr>
        <p:spPr>
          <a:xfrm>
            <a:off x="2886075" y="228600"/>
            <a:ext cx="1752600" cy="738664"/>
          </a:xfrm>
          <a:prstGeom prst="rect">
            <a:avLst/>
          </a:prstGeom>
          <a:solidFill>
            <a:srgbClr val="FFFF97"/>
          </a:solidFill>
          <a:ln w="28575">
            <a:solidFill>
              <a:schemeClr val="tx1"/>
            </a:solidFill>
          </a:ln>
        </p:spPr>
        <p:txBody>
          <a:bodyPr wrap="square" rtlCol="0">
            <a:spAutoFit/>
          </a:bodyPr>
          <a:lstStyle/>
          <a:p>
            <a:pPr algn="ctr"/>
            <a:r>
              <a:rPr lang="en-US" sz="1400" dirty="0" smtClean="0">
                <a:effectLst>
                  <a:outerShdw blurRad="38100" dist="38100" dir="2700000" algn="tl">
                    <a:srgbClr val="000000">
                      <a:alpha val="43137"/>
                    </a:srgbClr>
                  </a:outerShdw>
                </a:effectLst>
              </a:rPr>
              <a:t>Approved for public release; distribution unlimited </a:t>
            </a:r>
            <a:endParaRPr lang="en-US" sz="14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bwMode="auto">
          <a:xfrm>
            <a:off x="3439627" y="1140662"/>
            <a:ext cx="19561" cy="3979663"/>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sp>
        <p:nvSpPr>
          <p:cNvPr id="40965" name="Text Box 6"/>
          <p:cNvSpPr txBox="1">
            <a:spLocks noChangeArrowheads="1"/>
          </p:cNvSpPr>
          <p:nvPr/>
        </p:nvSpPr>
        <p:spPr bwMode="auto">
          <a:xfrm>
            <a:off x="2935288" y="1190625"/>
            <a:ext cx="371475" cy="460375"/>
          </a:xfrm>
          <a:prstGeom prst="rect">
            <a:avLst/>
          </a:prstGeom>
          <a:noFill/>
          <a:ln w="9525">
            <a:noFill/>
            <a:miter lim="800000"/>
            <a:headEnd/>
            <a:tailEnd/>
          </a:ln>
        </p:spPr>
        <p:txBody>
          <a:bodyPr wrap="none">
            <a:spAutoFit/>
          </a:bodyPr>
          <a:lstStyle/>
          <a:p>
            <a:r>
              <a:rPr lang="en-US" sz="2400" b="1" dirty="0">
                <a:solidFill>
                  <a:srgbClr val="000000"/>
                </a:solidFill>
              </a:rPr>
              <a:t>Z</a:t>
            </a:r>
          </a:p>
        </p:txBody>
      </p:sp>
      <p:sp>
        <p:nvSpPr>
          <p:cNvPr id="40969" name="Text Box 6"/>
          <p:cNvSpPr txBox="1">
            <a:spLocks noChangeArrowheads="1"/>
          </p:cNvSpPr>
          <p:nvPr/>
        </p:nvSpPr>
        <p:spPr bwMode="auto">
          <a:xfrm>
            <a:off x="7135813" y="4464050"/>
            <a:ext cx="390525" cy="461963"/>
          </a:xfrm>
          <a:prstGeom prst="rect">
            <a:avLst/>
          </a:prstGeom>
          <a:noFill/>
          <a:ln w="9525">
            <a:noFill/>
            <a:miter lim="800000"/>
            <a:headEnd/>
            <a:tailEnd/>
          </a:ln>
        </p:spPr>
        <p:txBody>
          <a:bodyPr wrap="none">
            <a:spAutoFit/>
          </a:bodyPr>
          <a:lstStyle/>
          <a:p>
            <a:r>
              <a:rPr lang="en-US" sz="2400" b="1" dirty="0">
                <a:solidFill>
                  <a:srgbClr val="000000"/>
                </a:solidFill>
              </a:rPr>
              <a:t>Y</a:t>
            </a:r>
          </a:p>
        </p:txBody>
      </p:sp>
      <p:pic>
        <p:nvPicPr>
          <p:cNvPr id="40971" name="Picture 2" descr="C:\Users\paul.h.deitz\AppData\Local\Microsoft\Windows\Temporary Internet Files\Content.IE5\I4BS2U0R\MC900356105[1].wmf"/>
          <p:cNvPicPr>
            <a:picLocks noChangeAspect="1" noChangeArrowheads="1"/>
          </p:cNvPicPr>
          <p:nvPr/>
        </p:nvPicPr>
        <p:blipFill>
          <a:blip r:embed="rId2" cstate="print"/>
          <a:srcRect/>
          <a:stretch>
            <a:fillRect/>
          </a:stretch>
        </p:blipFill>
        <p:spPr bwMode="auto">
          <a:xfrm>
            <a:off x="3829050" y="3038475"/>
            <a:ext cx="2424113" cy="1674813"/>
          </a:xfrm>
          <a:prstGeom prst="rect">
            <a:avLst/>
          </a:prstGeom>
          <a:solidFill>
            <a:schemeClr val="bg1"/>
          </a:solidFill>
          <a:ln w="9525">
            <a:noFill/>
            <a:miter lim="800000"/>
            <a:headEnd/>
            <a:tailEnd/>
          </a:ln>
        </p:spPr>
      </p:pic>
      <p:grpSp>
        <p:nvGrpSpPr>
          <p:cNvPr id="43" name="Group 42"/>
          <p:cNvGrpSpPr/>
          <p:nvPr/>
        </p:nvGrpSpPr>
        <p:grpSpPr>
          <a:xfrm>
            <a:off x="3520177" y="1699523"/>
            <a:ext cx="3857625" cy="1677988"/>
            <a:chOff x="3520177" y="1699523"/>
            <a:chExt cx="3857625" cy="1677988"/>
          </a:xfrm>
        </p:grpSpPr>
        <p:sp>
          <p:nvSpPr>
            <p:cNvPr id="40980" name="TextBox 35"/>
            <p:cNvSpPr txBox="1">
              <a:spLocks noChangeArrowheads="1"/>
            </p:cNvSpPr>
            <p:nvPr/>
          </p:nvSpPr>
          <p:spPr bwMode="auto">
            <a:xfrm>
              <a:off x="3520177" y="2281237"/>
              <a:ext cx="971550" cy="369888"/>
            </a:xfrm>
            <a:prstGeom prst="rect">
              <a:avLst/>
            </a:prstGeom>
            <a:noFill/>
            <a:ln w="9525">
              <a:noFill/>
              <a:miter lim="800000"/>
              <a:headEnd/>
              <a:tailEnd/>
            </a:ln>
          </p:spPr>
          <p:txBody>
            <a:bodyPr>
              <a:spAutoFit/>
            </a:bodyPr>
            <a:lstStyle/>
            <a:p>
              <a:pPr algn="ctr"/>
              <a:r>
                <a:rPr lang="en-US" dirty="0">
                  <a:solidFill>
                    <a:srgbClr val="000000"/>
                  </a:solidFill>
                </a:rPr>
                <a:t>Spear</a:t>
              </a:r>
            </a:p>
          </p:txBody>
        </p:sp>
        <p:sp>
          <p:nvSpPr>
            <p:cNvPr id="40981" name="TextBox 36"/>
            <p:cNvSpPr txBox="1">
              <a:spLocks noChangeArrowheads="1"/>
            </p:cNvSpPr>
            <p:nvPr/>
          </p:nvSpPr>
          <p:spPr bwMode="auto">
            <a:xfrm>
              <a:off x="6209402" y="2534549"/>
              <a:ext cx="971550" cy="369888"/>
            </a:xfrm>
            <a:prstGeom prst="rect">
              <a:avLst/>
            </a:prstGeom>
            <a:noFill/>
            <a:ln w="9525">
              <a:noFill/>
              <a:miter lim="800000"/>
              <a:headEnd/>
              <a:tailEnd/>
            </a:ln>
          </p:spPr>
          <p:txBody>
            <a:bodyPr>
              <a:spAutoFit/>
            </a:bodyPr>
            <a:lstStyle/>
            <a:p>
              <a:pPr algn="ctr"/>
              <a:r>
                <a:rPr lang="en-US" dirty="0">
                  <a:solidFill>
                    <a:srgbClr val="000000"/>
                  </a:solidFill>
                </a:rPr>
                <a:t>Snake</a:t>
              </a:r>
            </a:p>
          </p:txBody>
        </p:sp>
        <p:pic>
          <p:nvPicPr>
            <p:cNvPr id="40977" name="Picture 8" descr="C:\Users\paul.h.deitz\AppData\Local\Microsoft\Windows\Temporary Internet Files\Content.IE5\I4BS2U0R\MC900052968[1].wmf"/>
            <p:cNvPicPr>
              <a:picLocks noChangeAspect="1" noChangeArrowheads="1"/>
            </p:cNvPicPr>
            <p:nvPr/>
          </p:nvPicPr>
          <p:blipFill>
            <a:blip r:embed="rId3" cstate="print"/>
            <a:srcRect/>
            <a:stretch>
              <a:fillRect/>
            </a:stretch>
          </p:blipFill>
          <p:spPr bwMode="auto">
            <a:xfrm rot="2399053">
              <a:off x="5110852" y="2648849"/>
              <a:ext cx="2266950" cy="533400"/>
            </a:xfrm>
            <a:prstGeom prst="rect">
              <a:avLst/>
            </a:prstGeom>
            <a:noFill/>
            <a:ln w="9525">
              <a:noFill/>
              <a:miter lim="800000"/>
              <a:headEnd/>
              <a:tailEnd/>
            </a:ln>
          </p:spPr>
        </p:pic>
        <p:pic>
          <p:nvPicPr>
            <p:cNvPr id="40973" name="Picture 1" descr="C:\Users\paul.h.deitz\AppData\Local\Microsoft\Windows\Temporary Internet Files\Content.IE5\W19B9FGD\MC900192600[1].wmf"/>
            <p:cNvPicPr>
              <a:picLocks noChangeAspect="1" noChangeArrowheads="1"/>
            </p:cNvPicPr>
            <p:nvPr/>
          </p:nvPicPr>
          <p:blipFill>
            <a:blip r:embed="rId4" cstate="print"/>
            <a:srcRect/>
            <a:stretch>
              <a:fillRect/>
            </a:stretch>
          </p:blipFill>
          <p:spPr bwMode="auto">
            <a:xfrm rot="11626393">
              <a:off x="3821112" y="1699523"/>
              <a:ext cx="1171575" cy="1677988"/>
            </a:xfrm>
            <a:prstGeom prst="rect">
              <a:avLst/>
            </a:prstGeom>
            <a:noFill/>
            <a:ln w="9525">
              <a:noFill/>
              <a:miter lim="800000"/>
              <a:headEnd/>
              <a:tailEnd/>
            </a:ln>
          </p:spPr>
        </p:pic>
      </p:grpSp>
      <p:sp>
        <p:nvSpPr>
          <p:cNvPr id="40962" name="Title 6"/>
          <p:cNvSpPr txBox="1">
            <a:spLocks/>
          </p:cNvSpPr>
          <p:nvPr/>
        </p:nvSpPr>
        <p:spPr bwMode="auto">
          <a:xfrm>
            <a:off x="1008226" y="186439"/>
            <a:ext cx="7115175" cy="445386"/>
          </a:xfrm>
          <a:prstGeom prst="rect">
            <a:avLst/>
          </a:prstGeom>
          <a:solidFill>
            <a:schemeClr val="tx2"/>
          </a:solidFill>
          <a:ln w="9525">
            <a:noFill/>
            <a:miter lim="800000"/>
            <a:headEnd/>
            <a:tailEnd/>
          </a:ln>
        </p:spPr>
        <p:txBody>
          <a:bodyPr/>
          <a:lstStyle/>
          <a:p>
            <a:pPr algn="ctr"/>
            <a:r>
              <a:rPr lang="en-US" sz="2400" b="1" dirty="0" smtClean="0">
                <a:solidFill>
                  <a:srgbClr val="FFFFFF"/>
                </a:solidFill>
              </a:rPr>
              <a:t>The </a:t>
            </a:r>
            <a:r>
              <a:rPr lang="en-US" sz="2400" b="1" dirty="0">
                <a:solidFill>
                  <a:srgbClr val="FFFFFF"/>
                </a:solidFill>
              </a:rPr>
              <a:t>Blind Men </a:t>
            </a:r>
            <a:r>
              <a:rPr lang="en-US" sz="2400" b="1" dirty="0" smtClean="0">
                <a:solidFill>
                  <a:srgbClr val="FFFFFF"/>
                </a:solidFill>
              </a:rPr>
              <a:t>&amp; </a:t>
            </a:r>
            <a:r>
              <a:rPr lang="en-US" sz="2400" b="1" dirty="0">
                <a:solidFill>
                  <a:srgbClr val="FFFFFF"/>
                </a:solidFill>
              </a:rPr>
              <a:t>the </a:t>
            </a:r>
            <a:r>
              <a:rPr lang="en-US" sz="2400" b="1" dirty="0" smtClean="0">
                <a:solidFill>
                  <a:srgbClr val="FFFFFF"/>
                </a:solidFill>
              </a:rPr>
              <a:t>Elephant</a:t>
            </a:r>
            <a:endParaRPr lang="en-US" sz="2400" b="1" dirty="0">
              <a:solidFill>
                <a:srgbClr val="FFFFFF"/>
              </a:solidFill>
            </a:endParaRPr>
          </a:p>
        </p:txBody>
      </p:sp>
      <p:cxnSp>
        <p:nvCxnSpPr>
          <p:cNvPr id="47" name="Straight Arrow Connector 46"/>
          <p:cNvCxnSpPr/>
          <p:nvPr/>
        </p:nvCxnSpPr>
        <p:spPr bwMode="auto">
          <a:xfrm flipV="1">
            <a:off x="2150429" y="4031673"/>
            <a:ext cx="1804054" cy="1292455"/>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grpSp>
        <p:nvGrpSpPr>
          <p:cNvPr id="45" name="Group 44"/>
          <p:cNvGrpSpPr/>
          <p:nvPr/>
        </p:nvGrpSpPr>
        <p:grpSpPr>
          <a:xfrm>
            <a:off x="2544383" y="4389910"/>
            <a:ext cx="5070743" cy="3183"/>
            <a:chOff x="2544383" y="4413060"/>
            <a:chExt cx="5070743" cy="3183"/>
          </a:xfrm>
        </p:grpSpPr>
        <p:cxnSp>
          <p:nvCxnSpPr>
            <p:cNvPr id="52" name="Straight Arrow Connector 51"/>
            <p:cNvCxnSpPr/>
            <p:nvPr/>
          </p:nvCxnSpPr>
          <p:spPr bwMode="auto">
            <a:xfrm flipH="1">
              <a:off x="4507544" y="4416243"/>
              <a:ext cx="267194" cy="0"/>
            </a:xfrm>
            <a:prstGeom prst="straightConnector1">
              <a:avLst/>
            </a:prstGeom>
            <a:solidFill>
              <a:schemeClr val="accent1"/>
            </a:solidFill>
            <a:ln w="76200"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flipH="1">
              <a:off x="4037991" y="4414838"/>
              <a:ext cx="160934" cy="0"/>
            </a:xfrm>
            <a:prstGeom prst="straightConnector1">
              <a:avLst/>
            </a:prstGeom>
            <a:solidFill>
              <a:schemeClr val="accent1"/>
            </a:solidFill>
            <a:ln w="76200" cap="flat" cmpd="sng" algn="ctr">
              <a:solidFill>
                <a:schemeClr val="tx1"/>
              </a:solidFill>
              <a:prstDash val="solid"/>
              <a:round/>
              <a:headEnd type="none" w="med" len="med"/>
              <a:tailEnd type="none" w="med" len="med"/>
            </a:ln>
            <a:effectLst/>
          </p:spPr>
        </p:cxnSp>
        <p:cxnSp>
          <p:nvCxnSpPr>
            <p:cNvPr id="56" name="Straight Arrow Connector 55"/>
            <p:cNvCxnSpPr/>
            <p:nvPr/>
          </p:nvCxnSpPr>
          <p:spPr bwMode="auto">
            <a:xfrm flipH="1">
              <a:off x="5052950" y="4413060"/>
              <a:ext cx="433450" cy="0"/>
            </a:xfrm>
            <a:prstGeom prst="straightConnector1">
              <a:avLst/>
            </a:prstGeom>
            <a:solidFill>
              <a:schemeClr val="accent1"/>
            </a:solidFill>
            <a:ln w="76200" cap="flat" cmpd="sng" algn="ctr">
              <a:solidFill>
                <a:schemeClr val="tx1"/>
              </a:solidFill>
              <a:prstDash val="solid"/>
              <a:round/>
              <a:headEnd type="none" w="med" len="med"/>
              <a:tailEnd type="none" w="med" len="med"/>
            </a:ln>
            <a:effectLst/>
          </p:spPr>
        </p:cxnSp>
        <p:cxnSp>
          <p:nvCxnSpPr>
            <p:cNvPr id="61" name="Straight Arrow Connector 60"/>
            <p:cNvCxnSpPr/>
            <p:nvPr/>
          </p:nvCxnSpPr>
          <p:spPr bwMode="auto">
            <a:xfrm flipH="1">
              <a:off x="2544383" y="4414838"/>
              <a:ext cx="1288782" cy="1"/>
            </a:xfrm>
            <a:prstGeom prst="straightConnector1">
              <a:avLst/>
            </a:prstGeom>
            <a:solidFill>
              <a:schemeClr val="accent1"/>
            </a:solidFill>
            <a:ln w="76200" cap="flat" cmpd="sng" algn="ctr">
              <a:solidFill>
                <a:schemeClr val="tx1"/>
              </a:solidFill>
              <a:prstDash val="solid"/>
              <a:round/>
              <a:headEnd type="none" w="med" len="med"/>
              <a:tailEnd type="none" w="med" len="med"/>
            </a:ln>
            <a:effectLst/>
          </p:spPr>
        </p:cxnSp>
        <p:cxnSp>
          <p:nvCxnSpPr>
            <p:cNvPr id="49" name="Straight Arrow Connector 48"/>
            <p:cNvCxnSpPr/>
            <p:nvPr/>
          </p:nvCxnSpPr>
          <p:spPr bwMode="auto">
            <a:xfrm flipH="1">
              <a:off x="6188661" y="4414838"/>
              <a:ext cx="1426465" cy="0"/>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grpSp>
      <p:grpSp>
        <p:nvGrpSpPr>
          <p:cNvPr id="44" name="Group 43"/>
          <p:cNvGrpSpPr/>
          <p:nvPr/>
        </p:nvGrpSpPr>
        <p:grpSpPr>
          <a:xfrm>
            <a:off x="2516725" y="4343400"/>
            <a:ext cx="4841358" cy="2344618"/>
            <a:chOff x="2516725" y="4299473"/>
            <a:chExt cx="4841358" cy="2344618"/>
          </a:xfrm>
        </p:grpSpPr>
        <p:sp>
          <p:nvSpPr>
            <p:cNvPr id="29" name="Firewall"/>
            <p:cNvSpPr>
              <a:spLocks noEditPoints="1" noChangeArrowheads="1"/>
            </p:cNvSpPr>
            <p:nvPr/>
          </p:nvSpPr>
          <p:spPr bwMode="auto">
            <a:xfrm rot="781197">
              <a:off x="5331382" y="5130123"/>
              <a:ext cx="1746250" cy="85248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scene3d>
              <a:camera prst="isometricOffAxis2Top">
                <a:rot lat="18448669" lon="2370244" rev="19434421"/>
              </a:camera>
              <a:lightRig rig="threePt" dir="t"/>
            </a:scene3d>
          </p:spPr>
          <p:txBody>
            <a:bodyPr/>
            <a:lstStyle/>
            <a:p>
              <a:pPr>
                <a:defRPr/>
              </a:pPr>
              <a:endParaRPr lang="en-US" dirty="0">
                <a:solidFill>
                  <a:srgbClr val="000000"/>
                </a:solidFill>
              </a:endParaRPr>
            </a:p>
          </p:txBody>
        </p:sp>
        <p:sp>
          <p:nvSpPr>
            <p:cNvPr id="38" name="TextBox 37"/>
            <p:cNvSpPr txBox="1"/>
            <p:nvPr/>
          </p:nvSpPr>
          <p:spPr>
            <a:xfrm rot="507512">
              <a:off x="6386533" y="5200756"/>
              <a:ext cx="971550" cy="461665"/>
            </a:xfrm>
            <a:prstGeom prst="rect">
              <a:avLst/>
            </a:prstGeom>
            <a:noFill/>
            <a:scene3d>
              <a:camera prst="orthographicFront">
                <a:rot lat="18600000" lon="2400000" rev="19200000"/>
              </a:camera>
              <a:lightRig rig="threePt" dir="t"/>
            </a:scene3d>
          </p:spPr>
          <p:txBody>
            <a:bodyPr>
              <a:spAutoFit/>
            </a:bodyPr>
            <a:lstStyle/>
            <a:p>
              <a:pPr algn="ctr">
                <a:defRPr/>
              </a:pPr>
              <a:r>
                <a:rPr lang="en-US" sz="2400" dirty="0">
                  <a:solidFill>
                    <a:srgbClr val="000000"/>
                  </a:solidFill>
                </a:rPr>
                <a:t>Wall</a:t>
              </a:r>
            </a:p>
          </p:txBody>
        </p:sp>
        <p:pic>
          <p:nvPicPr>
            <p:cNvPr id="32" name="Picture 14" descr="C:\Users\paul.h.deitz\AppData\Local\Microsoft\Windows\Temporary Internet Files\Content.IE5\YHSGGPFK\MP900437294[1].jpg"/>
            <p:cNvPicPr>
              <a:picLocks noChangeAspect="1" noChangeArrowheads="1"/>
            </p:cNvPicPr>
            <p:nvPr/>
          </p:nvPicPr>
          <p:blipFill>
            <a:blip r:embed="rId5" cstate="print"/>
            <a:srcRect/>
            <a:stretch>
              <a:fillRect/>
            </a:stretch>
          </p:blipFill>
          <p:spPr bwMode="auto">
            <a:xfrm rot="11823473">
              <a:off x="2516725" y="4299473"/>
              <a:ext cx="2052100" cy="2344618"/>
            </a:xfrm>
            <a:prstGeom prst="rect">
              <a:avLst/>
            </a:prstGeom>
            <a:noFill/>
            <a:scene3d>
              <a:camera prst="orthographicFront">
                <a:rot lat="18580096" lon="2243868" rev="20037975"/>
              </a:camera>
              <a:lightRig rig="threePt" dir="t"/>
            </a:scene3d>
          </p:spPr>
        </p:pic>
        <p:sp>
          <p:nvSpPr>
            <p:cNvPr id="46" name="TextBox 45"/>
            <p:cNvSpPr txBox="1"/>
            <p:nvPr/>
          </p:nvSpPr>
          <p:spPr>
            <a:xfrm>
              <a:off x="2661412" y="4878599"/>
              <a:ext cx="971550" cy="461665"/>
            </a:xfrm>
            <a:prstGeom prst="rect">
              <a:avLst/>
            </a:prstGeom>
            <a:noFill/>
            <a:scene3d>
              <a:camera prst="orthographicFront">
                <a:rot lat="18600000" lon="2400000" rev="19200000"/>
              </a:camera>
              <a:lightRig rig="threePt" dir="t"/>
            </a:scene3d>
          </p:spPr>
          <p:txBody>
            <a:bodyPr>
              <a:spAutoFit/>
            </a:bodyPr>
            <a:lstStyle/>
            <a:p>
              <a:pPr algn="ctr">
                <a:defRPr/>
              </a:pPr>
              <a:r>
                <a:rPr lang="en-US" sz="2400" dirty="0" smtClean="0">
                  <a:solidFill>
                    <a:srgbClr val="000000"/>
                  </a:solidFill>
                </a:rPr>
                <a:t>Tree</a:t>
              </a:r>
            </a:p>
          </p:txBody>
        </p:sp>
      </p:grpSp>
      <p:sp>
        <p:nvSpPr>
          <p:cNvPr id="37" name="Title 6"/>
          <p:cNvSpPr txBox="1">
            <a:spLocks/>
          </p:cNvSpPr>
          <p:nvPr/>
        </p:nvSpPr>
        <p:spPr bwMode="auto">
          <a:xfrm>
            <a:off x="1006639" y="624589"/>
            <a:ext cx="7122820" cy="438150"/>
          </a:xfrm>
          <a:prstGeom prst="rect">
            <a:avLst/>
          </a:prstGeom>
          <a:solidFill>
            <a:schemeClr val="tx2"/>
          </a:solidFill>
          <a:ln w="9525">
            <a:noFill/>
            <a:miter lim="800000"/>
            <a:headEnd/>
            <a:tailEnd/>
          </a:ln>
        </p:spPr>
        <p:txBody>
          <a:bodyPr/>
          <a:lstStyle/>
          <a:p>
            <a:pPr algn="ctr"/>
            <a:r>
              <a:rPr lang="en-US" sz="2000" b="1" dirty="0" smtClean="0">
                <a:solidFill>
                  <a:schemeClr val="bg1"/>
                </a:solidFill>
              </a:rPr>
              <a:t>—  The</a:t>
            </a:r>
            <a:r>
              <a:rPr lang="en-US" sz="2000" b="1" i="1" dirty="0" smtClean="0">
                <a:solidFill>
                  <a:schemeClr val="bg1"/>
                </a:solidFill>
              </a:rPr>
              <a:t> </a:t>
            </a:r>
            <a:r>
              <a:rPr lang="en-US" sz="2000" b="1" dirty="0" smtClean="0">
                <a:solidFill>
                  <a:schemeClr val="bg1"/>
                </a:solidFill>
              </a:rPr>
              <a:t>“bottom-up” conundrum  —</a:t>
            </a:r>
            <a:endParaRPr lang="en-US" sz="2000" b="1" dirty="0">
              <a:solidFill>
                <a:schemeClr val="bg1"/>
              </a:solidFill>
            </a:endParaRPr>
          </a:p>
        </p:txBody>
      </p:sp>
      <p:sp>
        <p:nvSpPr>
          <p:cNvPr id="40968" name="Text Box 6"/>
          <p:cNvSpPr txBox="1">
            <a:spLocks noChangeArrowheads="1"/>
          </p:cNvSpPr>
          <p:nvPr/>
        </p:nvSpPr>
        <p:spPr bwMode="auto">
          <a:xfrm>
            <a:off x="2196022" y="5241594"/>
            <a:ext cx="390525" cy="460375"/>
          </a:xfrm>
          <a:prstGeom prst="rect">
            <a:avLst/>
          </a:prstGeom>
          <a:noFill/>
          <a:ln w="9525">
            <a:noFill/>
            <a:miter lim="800000"/>
            <a:headEnd/>
            <a:tailEnd/>
          </a:ln>
        </p:spPr>
        <p:txBody>
          <a:bodyPr wrap="none">
            <a:spAutoFit/>
          </a:bodyPr>
          <a:lstStyle/>
          <a:p>
            <a:r>
              <a:rPr lang="en-US" sz="2400" b="1" dirty="0">
                <a:solidFill>
                  <a:srgbClr val="000000"/>
                </a:solidFill>
              </a:rPr>
              <a:t>X</a:t>
            </a:r>
          </a:p>
        </p:txBody>
      </p:sp>
      <p:grpSp>
        <p:nvGrpSpPr>
          <p:cNvPr id="50" name="Group 49"/>
          <p:cNvGrpSpPr/>
          <p:nvPr/>
        </p:nvGrpSpPr>
        <p:grpSpPr>
          <a:xfrm>
            <a:off x="1009154" y="2390770"/>
            <a:ext cx="2589631" cy="2426291"/>
            <a:chOff x="1009154" y="2390770"/>
            <a:chExt cx="2589631" cy="2426291"/>
          </a:xfrm>
        </p:grpSpPr>
        <p:pic>
          <p:nvPicPr>
            <p:cNvPr id="18" name="Picture 33" descr="C:\Users\paul.h.deitz\AppData\Local\Microsoft\Windows\Temporary Internet Files\Content.IE5\4BJILOEY\MC900350497[1].wmf"/>
            <p:cNvPicPr>
              <a:picLocks noChangeAspect="1" noChangeArrowheads="1"/>
            </p:cNvPicPr>
            <p:nvPr/>
          </p:nvPicPr>
          <p:blipFill>
            <a:blip r:embed="rId6" cstate="print"/>
            <a:srcRect/>
            <a:stretch>
              <a:fillRect/>
            </a:stretch>
          </p:blipFill>
          <p:spPr bwMode="auto">
            <a:xfrm>
              <a:off x="2215114" y="2390770"/>
              <a:ext cx="1383671" cy="1815220"/>
            </a:xfrm>
            <a:prstGeom prst="rect">
              <a:avLst/>
            </a:prstGeom>
            <a:noFill/>
            <a:scene3d>
              <a:camera prst="orthographicFront">
                <a:rot lat="0" lon="17699978" rev="0"/>
              </a:camera>
              <a:lightRig rig="threePt" dir="t"/>
            </a:scene3d>
          </p:spPr>
        </p:pic>
        <p:pic>
          <p:nvPicPr>
            <p:cNvPr id="34" name="Picture 26" descr="C:\Users\paul.h.deitz\AppData\Local\Microsoft\Windows\Temporary Internet Files\Content.IE5\YHSGGPFK\MP900386756[1].jpg"/>
            <p:cNvPicPr>
              <a:picLocks noChangeAspect="1" noChangeArrowheads="1"/>
            </p:cNvPicPr>
            <p:nvPr/>
          </p:nvPicPr>
          <p:blipFill>
            <a:blip r:embed="rId7" cstate="print"/>
            <a:srcRect/>
            <a:stretch>
              <a:fillRect/>
            </a:stretch>
          </p:blipFill>
          <p:spPr bwMode="auto">
            <a:xfrm rot="5715479">
              <a:off x="894855" y="3173093"/>
              <a:ext cx="1800225" cy="1284161"/>
            </a:xfrm>
            <a:prstGeom prst="rect">
              <a:avLst/>
            </a:prstGeom>
            <a:noFill/>
            <a:scene3d>
              <a:camera prst="orthographicFront">
                <a:rot lat="2759425" lon="1460418" rev="2707851"/>
              </a:camera>
              <a:lightRig rig="threePt" dir="t"/>
            </a:scene3d>
          </p:spPr>
        </p:pic>
        <p:sp>
          <p:nvSpPr>
            <p:cNvPr id="35" name="TextBox 34"/>
            <p:cNvSpPr txBox="1"/>
            <p:nvPr/>
          </p:nvSpPr>
          <p:spPr>
            <a:xfrm rot="19565447">
              <a:off x="2140978" y="3677029"/>
              <a:ext cx="971550" cy="369332"/>
            </a:xfrm>
            <a:prstGeom prst="rect">
              <a:avLst/>
            </a:prstGeom>
            <a:noFill/>
            <a:scene3d>
              <a:camera prst="orthographicFront">
                <a:rot lat="0" lon="2099985" rev="0"/>
              </a:camera>
              <a:lightRig rig="threePt" dir="t"/>
            </a:scene3d>
          </p:spPr>
          <p:txBody>
            <a:bodyPr>
              <a:spAutoFit/>
            </a:bodyPr>
            <a:lstStyle/>
            <a:p>
              <a:pPr algn="ctr">
                <a:defRPr/>
              </a:pPr>
              <a:r>
                <a:rPr lang="en-US" dirty="0">
                  <a:solidFill>
                    <a:srgbClr val="000000"/>
                  </a:solidFill>
                </a:rPr>
                <a:t>Fan</a:t>
              </a:r>
            </a:p>
          </p:txBody>
        </p:sp>
        <p:sp>
          <p:nvSpPr>
            <p:cNvPr id="40" name="TextBox 39"/>
            <p:cNvSpPr txBox="1"/>
            <p:nvPr/>
          </p:nvSpPr>
          <p:spPr>
            <a:xfrm rot="19577976">
              <a:off x="1009154" y="4447729"/>
              <a:ext cx="971550" cy="369332"/>
            </a:xfrm>
            <a:prstGeom prst="rect">
              <a:avLst/>
            </a:prstGeom>
            <a:noFill/>
            <a:scene3d>
              <a:camera prst="orthographicFront">
                <a:rot lat="0" lon="2099974" rev="0"/>
              </a:camera>
              <a:lightRig rig="threePt" dir="t"/>
            </a:scene3d>
          </p:spPr>
          <p:txBody>
            <a:bodyPr>
              <a:spAutoFit/>
            </a:bodyPr>
            <a:lstStyle/>
            <a:p>
              <a:pPr algn="ctr">
                <a:defRPr/>
              </a:pPr>
              <a:r>
                <a:rPr lang="en-US" dirty="0">
                  <a:solidFill>
                    <a:srgbClr val="000000"/>
                  </a:solidFill>
                </a:rPr>
                <a:t>Rope</a:t>
              </a:r>
            </a:p>
          </p:txBody>
        </p:sp>
      </p:grpSp>
      <p:sp>
        <p:nvSpPr>
          <p:cNvPr id="40978" name="Text Box 3"/>
          <p:cNvSpPr txBox="1">
            <a:spLocks noChangeArrowheads="1"/>
          </p:cNvSpPr>
          <p:nvPr/>
        </p:nvSpPr>
        <p:spPr bwMode="auto">
          <a:xfrm>
            <a:off x="973510" y="6235782"/>
            <a:ext cx="7228730" cy="460375"/>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0800000" scaled="1"/>
            <a:tileRect/>
          </a:gradFill>
          <a:ln w="38100">
            <a:solidFill>
              <a:schemeClr val="tx1"/>
            </a:solidFill>
            <a:miter lim="800000"/>
            <a:headEnd/>
            <a:tailEnd/>
          </a:ln>
        </p:spPr>
        <p:txBody>
          <a:bodyPr wrap="square">
            <a:spAutoFit/>
          </a:bodyPr>
          <a:lstStyle/>
          <a:p>
            <a:pPr algn="ctr"/>
            <a:r>
              <a:rPr lang="en-US" sz="2400" b="1" dirty="0">
                <a:solidFill>
                  <a:srgbClr val="000000"/>
                </a:solidFill>
              </a:rPr>
              <a:t>Single </a:t>
            </a:r>
            <a:r>
              <a:rPr lang="en-US" sz="2400" b="1" dirty="0" smtClean="0">
                <a:solidFill>
                  <a:srgbClr val="000000"/>
                </a:solidFill>
              </a:rPr>
              <a:t>Object</a:t>
            </a:r>
            <a:r>
              <a:rPr lang="en-US" sz="2400" b="1" dirty="0">
                <a:solidFill>
                  <a:srgbClr val="000000"/>
                </a:solidFill>
              </a:rPr>
              <a:t>: Multiple Perceived Projections</a:t>
            </a:r>
          </a:p>
        </p:txBody>
      </p:sp>
    </p:spTree>
    <p:extLst>
      <p:ext uri="{BB962C8B-B14F-4D97-AF65-F5344CB8AC3E}">
        <p14:creationId xmlns="" xmlns:p14="http://schemas.microsoft.com/office/powerpoint/2010/main" val="610550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2000"/>
                                        <p:tgtEl>
                                          <p:spTgt spid="44"/>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40978"/>
                                        </p:tgtEl>
                                        <p:attrNameLst>
                                          <p:attrName>style.visibility</p:attrName>
                                        </p:attrNameLst>
                                      </p:cBhvr>
                                      <p:to>
                                        <p:strVal val="visible"/>
                                      </p:to>
                                    </p:set>
                                    <p:animEffect transition="in" filter="fade">
                                      <p:cBhvr>
                                        <p:cTn id="19" dur="20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8" name="Text Box 3"/>
          <p:cNvSpPr txBox="1">
            <a:spLocks noChangeArrowheads="1"/>
          </p:cNvSpPr>
          <p:nvPr/>
        </p:nvSpPr>
        <p:spPr bwMode="auto">
          <a:xfrm>
            <a:off x="697767" y="6154760"/>
            <a:ext cx="7761166" cy="461665"/>
          </a:xfrm>
          <a:prstGeom prst="rect">
            <a:avLst/>
          </a:prstGeom>
          <a:gradFill flip="none" rotWithShape="1">
            <a:gsLst>
              <a:gs pos="0">
                <a:srgbClr val="FFFFD5">
                  <a:shade val="30000"/>
                  <a:satMod val="115000"/>
                </a:srgbClr>
              </a:gs>
              <a:gs pos="50000">
                <a:srgbClr val="FFFFD5">
                  <a:shade val="67500"/>
                  <a:satMod val="115000"/>
                </a:srgbClr>
              </a:gs>
              <a:gs pos="100000">
                <a:srgbClr val="FFFFD5">
                  <a:shade val="100000"/>
                  <a:satMod val="115000"/>
                </a:srgbClr>
              </a:gs>
            </a:gsLst>
            <a:lin ang="16200000" scaled="1"/>
            <a:tileRect/>
          </a:gradFill>
          <a:ln w="38100">
            <a:solidFill>
              <a:schemeClr val="tx1"/>
            </a:solidFill>
            <a:miter lim="800000"/>
            <a:headEnd/>
            <a:tailEnd/>
          </a:ln>
        </p:spPr>
        <p:txBody>
          <a:bodyPr wrap="square">
            <a:spAutoFit/>
          </a:bodyPr>
          <a:lstStyle/>
          <a:p>
            <a:pPr algn="ctr"/>
            <a:r>
              <a:rPr lang="en-US" sz="2400" b="1" dirty="0" smtClean="0"/>
              <a:t>No Single </a:t>
            </a:r>
            <a:r>
              <a:rPr lang="en-US" sz="2400" b="1" dirty="0"/>
              <a:t>Reference </a:t>
            </a:r>
            <a:r>
              <a:rPr lang="en-US" sz="2400" b="1" dirty="0" smtClean="0"/>
              <a:t>Object, </a:t>
            </a:r>
            <a:r>
              <a:rPr lang="en-US" sz="2400" b="1" i="1" dirty="0" smtClean="0"/>
              <a:t>ad hoc </a:t>
            </a:r>
            <a:r>
              <a:rPr lang="en-US" sz="2400" b="1" dirty="0" smtClean="0"/>
              <a:t>Connections</a:t>
            </a:r>
            <a:endParaRPr lang="en-US" sz="2400" b="1" dirty="0"/>
          </a:p>
        </p:txBody>
      </p:sp>
      <p:grpSp>
        <p:nvGrpSpPr>
          <p:cNvPr id="2" name="Group 45"/>
          <p:cNvGrpSpPr/>
          <p:nvPr/>
        </p:nvGrpSpPr>
        <p:grpSpPr>
          <a:xfrm>
            <a:off x="556460" y="228600"/>
            <a:ext cx="8031080" cy="876300"/>
            <a:chOff x="1169987" y="150813"/>
            <a:chExt cx="7122820" cy="876300"/>
          </a:xfrm>
        </p:grpSpPr>
        <p:sp>
          <p:nvSpPr>
            <p:cNvPr id="40962" name="Title 6"/>
            <p:cNvSpPr txBox="1">
              <a:spLocks/>
            </p:cNvSpPr>
            <p:nvPr/>
          </p:nvSpPr>
          <p:spPr bwMode="auto">
            <a:xfrm>
              <a:off x="1171574" y="150813"/>
              <a:ext cx="7115175" cy="438150"/>
            </a:xfrm>
            <a:prstGeom prst="rect">
              <a:avLst/>
            </a:prstGeom>
            <a:solidFill>
              <a:schemeClr val="tx2"/>
            </a:solidFill>
            <a:ln w="9525">
              <a:noFill/>
              <a:miter lim="800000"/>
              <a:headEnd/>
              <a:tailEnd/>
            </a:ln>
          </p:spPr>
          <p:txBody>
            <a:bodyPr/>
            <a:lstStyle/>
            <a:p>
              <a:pPr algn="ctr"/>
              <a:r>
                <a:rPr lang="en-US" sz="2400" b="1" dirty="0" smtClean="0">
                  <a:solidFill>
                    <a:schemeClr val="bg1"/>
                  </a:solidFill>
                </a:rPr>
                <a:t>Today’s World: Multiple Defense Analytics</a:t>
              </a:r>
              <a:endParaRPr lang="en-US" sz="2400" b="1" dirty="0">
                <a:solidFill>
                  <a:schemeClr val="bg1"/>
                </a:solidFill>
              </a:endParaRPr>
            </a:p>
          </p:txBody>
        </p:sp>
        <p:sp>
          <p:nvSpPr>
            <p:cNvPr id="37" name="Title 6"/>
            <p:cNvSpPr txBox="1">
              <a:spLocks/>
            </p:cNvSpPr>
            <p:nvPr/>
          </p:nvSpPr>
          <p:spPr bwMode="auto">
            <a:xfrm>
              <a:off x="1169987" y="588963"/>
              <a:ext cx="7122820" cy="438150"/>
            </a:xfrm>
            <a:prstGeom prst="rect">
              <a:avLst/>
            </a:prstGeom>
            <a:solidFill>
              <a:schemeClr val="tx2"/>
            </a:solidFill>
            <a:ln w="9525">
              <a:noFill/>
              <a:miter lim="800000"/>
              <a:headEnd/>
              <a:tailEnd/>
            </a:ln>
          </p:spPr>
          <p:txBody>
            <a:bodyPr/>
            <a:lstStyle/>
            <a:p>
              <a:pPr algn="ctr"/>
              <a:r>
                <a:rPr lang="en-US" sz="2000" b="1" dirty="0" smtClean="0">
                  <a:solidFill>
                    <a:schemeClr val="bg1"/>
                  </a:solidFill>
                </a:rPr>
                <a:t>—  Metrics </a:t>
              </a:r>
              <a:r>
                <a:rPr lang="en-US" sz="2000" b="1" u="sng" dirty="0" smtClean="0">
                  <a:solidFill>
                    <a:schemeClr val="bg1"/>
                  </a:solidFill>
                </a:rPr>
                <a:t>still</a:t>
              </a:r>
              <a:r>
                <a:rPr lang="en-US" sz="2000" b="1" dirty="0" smtClean="0">
                  <a:solidFill>
                    <a:schemeClr val="bg1"/>
                  </a:solidFill>
                </a:rPr>
                <a:t> developed in an </a:t>
              </a:r>
              <a:r>
                <a:rPr lang="en-US" sz="2000" b="1" i="1" dirty="0" smtClean="0">
                  <a:solidFill>
                    <a:schemeClr val="bg1"/>
                  </a:solidFill>
                </a:rPr>
                <a:t>ad hoc</a:t>
              </a:r>
              <a:r>
                <a:rPr lang="en-US" sz="2000" b="1" dirty="0" smtClean="0">
                  <a:solidFill>
                    <a:schemeClr val="bg1"/>
                  </a:solidFill>
                </a:rPr>
                <a:t>,</a:t>
              </a:r>
              <a:r>
                <a:rPr lang="en-US" sz="2000" b="1" i="1" dirty="0" smtClean="0">
                  <a:solidFill>
                    <a:schemeClr val="bg1"/>
                  </a:solidFill>
                </a:rPr>
                <a:t> </a:t>
              </a:r>
              <a:r>
                <a:rPr lang="en-US" sz="2000" b="1" dirty="0" smtClean="0">
                  <a:solidFill>
                    <a:schemeClr val="bg1"/>
                  </a:solidFill>
                </a:rPr>
                <a:t>“bottom-up” fashion  —</a:t>
              </a:r>
              <a:endParaRPr lang="en-US" sz="2000" b="1" dirty="0">
                <a:solidFill>
                  <a:schemeClr val="bg1"/>
                </a:solidFill>
              </a:endParaRPr>
            </a:p>
          </p:txBody>
        </p:sp>
      </p:grpSp>
      <p:cxnSp>
        <p:nvCxnSpPr>
          <p:cNvPr id="49" name="Straight Arrow Connector 48"/>
          <p:cNvCxnSpPr/>
          <p:nvPr/>
        </p:nvCxnSpPr>
        <p:spPr bwMode="auto">
          <a:xfrm flipH="1">
            <a:off x="2673753" y="4391888"/>
            <a:ext cx="4942389" cy="0"/>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cxnSp>
        <p:nvCxnSpPr>
          <p:cNvPr id="48" name="Straight Arrow Connector 47"/>
          <p:cNvCxnSpPr/>
          <p:nvPr/>
        </p:nvCxnSpPr>
        <p:spPr bwMode="auto">
          <a:xfrm>
            <a:off x="3439627" y="1140662"/>
            <a:ext cx="19561" cy="3762211"/>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cxnSp>
        <p:nvCxnSpPr>
          <p:cNvPr id="47" name="Straight Arrow Connector 46"/>
          <p:cNvCxnSpPr/>
          <p:nvPr/>
        </p:nvCxnSpPr>
        <p:spPr bwMode="auto">
          <a:xfrm flipV="1">
            <a:off x="2150429" y="4031673"/>
            <a:ext cx="1804054" cy="1292455"/>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grpSp>
        <p:nvGrpSpPr>
          <p:cNvPr id="59" name="Group 58"/>
          <p:cNvGrpSpPr/>
          <p:nvPr/>
        </p:nvGrpSpPr>
        <p:grpSpPr>
          <a:xfrm>
            <a:off x="3635193" y="3414534"/>
            <a:ext cx="2460949" cy="1852195"/>
            <a:chOff x="3677274" y="3561950"/>
            <a:chExt cx="2460949" cy="1529758"/>
          </a:xfrm>
          <a:effectLst>
            <a:outerShdw blurRad="50800" dist="50800" dir="5400000" sx="98000" sy="98000" algn="ctr" rotWithShape="0">
              <a:srgbClr val="000000">
                <a:alpha val="55000"/>
              </a:srgbClr>
            </a:outerShdw>
          </a:effectLst>
        </p:grpSpPr>
        <p:sp>
          <p:nvSpPr>
            <p:cNvPr id="7" name="Oval 6"/>
            <p:cNvSpPr/>
            <p:nvPr/>
          </p:nvSpPr>
          <p:spPr bwMode="auto">
            <a:xfrm rot="21363540">
              <a:off x="3715916" y="3561950"/>
              <a:ext cx="2362968" cy="97879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cap="flat" cmpd="sng" algn="ctr">
              <a:noFill/>
              <a:prstDash val="solid"/>
              <a:round/>
              <a:headEnd type="none" w="med" len="med"/>
              <a:tailEnd type="none" w="med" len="med"/>
            </a:ln>
            <a:effectLst>
              <a:glow rad="228600">
                <a:schemeClr val="accent4">
                  <a:satMod val="175000"/>
                  <a:alpha val="40000"/>
                </a:schemeClr>
              </a:glow>
              <a:innerShdw blurRad="63500" dist="50800">
                <a:prstClr val="black">
                  <a:alpha val="37000"/>
                </a:prstClr>
              </a:innerShdw>
            </a:effectLst>
            <a:scene3d>
              <a:camera prst="isometricOffAxis2Left">
                <a:rot lat="157748" lon="39238" rev="21278631"/>
              </a:camera>
              <a:lightRig rig="threePt" dir="t"/>
            </a:scene3d>
            <a:sp3d>
              <a:bevelT w="165100" prst="coolSlant"/>
              <a:bevelB w="1143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6" name="Rectangle 5"/>
            <p:cNvSpPr/>
            <p:nvPr/>
          </p:nvSpPr>
          <p:spPr bwMode="auto">
            <a:xfrm rot="151314">
              <a:off x="3677274" y="3773286"/>
              <a:ext cx="2460949" cy="131842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ArchUp">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Defense Analytic</a:t>
              </a:r>
            </a:p>
          </p:txBody>
        </p:sp>
        <p:sp>
          <p:nvSpPr>
            <p:cNvPr id="41" name="Rectangle 40"/>
            <p:cNvSpPr/>
            <p:nvPr/>
          </p:nvSpPr>
          <p:spPr bwMode="auto">
            <a:xfrm>
              <a:off x="3992425" y="3747521"/>
              <a:ext cx="1850354" cy="6029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ArchDown">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Challenges</a:t>
              </a:r>
            </a:p>
          </p:txBody>
        </p:sp>
      </p:grpSp>
      <p:grpSp>
        <p:nvGrpSpPr>
          <p:cNvPr id="36" name="Group 35"/>
          <p:cNvGrpSpPr/>
          <p:nvPr/>
        </p:nvGrpSpPr>
        <p:grpSpPr>
          <a:xfrm>
            <a:off x="3201144" y="4659009"/>
            <a:ext cx="4801010" cy="923330"/>
            <a:chOff x="3201144" y="4659009"/>
            <a:chExt cx="4801010" cy="923330"/>
          </a:xfrm>
        </p:grpSpPr>
        <p:sp>
          <p:nvSpPr>
            <p:cNvPr id="57" name="TextBox 56"/>
            <p:cNvSpPr txBox="1"/>
            <p:nvPr/>
          </p:nvSpPr>
          <p:spPr>
            <a:xfrm rot="20915451">
              <a:off x="4729853" y="4841573"/>
              <a:ext cx="1279525" cy="646331"/>
            </a:xfrm>
            <a:prstGeom prst="rect">
              <a:avLst/>
            </a:prstGeom>
            <a:solidFill>
              <a:srgbClr val="951CA5"/>
            </a:solidFill>
            <a:ln w="19050">
              <a:solidFill>
                <a:schemeClr val="tx1"/>
              </a:solidFill>
            </a:ln>
            <a:scene3d>
              <a:camera prst="orthographicFront">
                <a:rot lat="19500000" lon="18900000" rev="3600000"/>
              </a:camera>
              <a:lightRig rig="threePt" dir="t"/>
            </a:scene3d>
          </p:spPr>
          <p:txBody>
            <a:bodyPr>
              <a:spAutoFit/>
            </a:bodyPr>
            <a:lstStyle/>
            <a:p>
              <a:pPr algn="ctr">
                <a:defRPr/>
              </a:pPr>
              <a:r>
                <a:rPr lang="en-US" dirty="0">
                  <a:solidFill>
                    <a:schemeClr val="bg1"/>
                  </a:solidFill>
                </a:rPr>
                <a:t>Integrated OR/SA</a:t>
              </a:r>
            </a:p>
          </p:txBody>
        </p:sp>
        <p:sp>
          <p:nvSpPr>
            <p:cNvPr id="58" name="TextBox 57"/>
            <p:cNvSpPr txBox="1"/>
            <p:nvPr/>
          </p:nvSpPr>
          <p:spPr>
            <a:xfrm rot="21002134">
              <a:off x="3201144" y="4659009"/>
              <a:ext cx="1441450" cy="923330"/>
            </a:xfrm>
            <a:prstGeom prst="rect">
              <a:avLst/>
            </a:prstGeom>
            <a:solidFill>
              <a:srgbClr val="951CA5"/>
            </a:solidFill>
            <a:ln w="19050">
              <a:solidFill>
                <a:schemeClr val="tx1"/>
              </a:solidFill>
            </a:ln>
            <a:scene3d>
              <a:camera prst="orthographicFront">
                <a:rot lat="19500000" lon="18900000" rev="3600000"/>
              </a:camera>
              <a:lightRig rig="threePt" dir="t"/>
            </a:scene3d>
          </p:spPr>
          <p:txBody>
            <a:bodyPr>
              <a:spAutoFit/>
            </a:bodyPr>
            <a:lstStyle/>
            <a:p>
              <a:pPr algn="ctr">
                <a:defRPr/>
              </a:pPr>
              <a:r>
                <a:rPr lang="en-US" dirty="0">
                  <a:solidFill>
                    <a:schemeClr val="bg1"/>
                  </a:solidFill>
                </a:rPr>
                <a:t>Human Dimension Analysis</a:t>
              </a:r>
            </a:p>
          </p:txBody>
        </p:sp>
        <p:grpSp>
          <p:nvGrpSpPr>
            <p:cNvPr id="32" name="Group 31"/>
            <p:cNvGrpSpPr/>
            <p:nvPr/>
          </p:nvGrpSpPr>
          <p:grpSpPr>
            <a:xfrm>
              <a:off x="6722629" y="5062538"/>
              <a:ext cx="1279525" cy="409514"/>
              <a:chOff x="7243490" y="4560425"/>
              <a:chExt cx="1279525" cy="409514"/>
            </a:xfrm>
          </p:grpSpPr>
          <p:sp>
            <p:nvSpPr>
              <p:cNvPr id="29" name="TextBox 28"/>
              <p:cNvSpPr txBox="1"/>
              <p:nvPr/>
            </p:nvSpPr>
            <p:spPr>
              <a:xfrm rot="20915451">
                <a:off x="7243490" y="4570301"/>
                <a:ext cx="1279525" cy="369332"/>
              </a:xfrm>
              <a:prstGeom prst="rect">
                <a:avLst/>
              </a:prstGeom>
              <a:solidFill>
                <a:srgbClr val="951CA5"/>
              </a:solidFill>
              <a:ln w="19050">
                <a:solidFill>
                  <a:schemeClr val="tx1"/>
                </a:solidFill>
              </a:ln>
              <a:scene3d>
                <a:camera prst="orthographicFront">
                  <a:rot lat="19500000" lon="18900000" rev="3600000"/>
                </a:camera>
                <a:lightRig rig="threePt" dir="t"/>
              </a:scene3d>
            </p:spPr>
            <p:txBody>
              <a:bodyPr>
                <a:spAutoFit/>
              </a:bodyPr>
              <a:lstStyle/>
              <a:p>
                <a:pPr algn="ctr">
                  <a:defRPr/>
                </a:pPr>
                <a:endParaRPr lang="en-US" dirty="0">
                  <a:solidFill>
                    <a:schemeClr val="bg1"/>
                  </a:solidFill>
                </a:endParaRPr>
              </a:p>
            </p:txBody>
          </p:sp>
          <p:sp>
            <p:nvSpPr>
              <p:cNvPr id="30" name="TextBox 106"/>
              <p:cNvSpPr txBox="1">
                <a:spLocks noChangeArrowheads="1"/>
              </p:cNvSpPr>
              <p:nvPr/>
            </p:nvSpPr>
            <p:spPr bwMode="auto">
              <a:xfrm rot="3055288" flipH="1">
                <a:off x="7771390" y="4288128"/>
                <a:ext cx="409514" cy="954107"/>
              </a:xfrm>
              <a:prstGeom prst="rect">
                <a:avLst/>
              </a:prstGeom>
              <a:noFill/>
              <a:ln w="9525">
                <a:noFill/>
                <a:miter lim="800000"/>
                <a:headEnd/>
                <a:tailEnd/>
              </a:ln>
            </p:spPr>
            <p:txBody>
              <a:bodyPr wrap="square">
                <a:spAutoFit/>
              </a:bodyPr>
              <a:lstStyle/>
              <a:p>
                <a:endParaRPr lang="en-US" sz="700" dirty="0" smtClean="0">
                  <a:solidFill>
                    <a:schemeClr val="bg1"/>
                  </a:solidFill>
                </a:endParaRPr>
              </a:p>
              <a:p>
                <a:endParaRPr lang="en-US" sz="700" dirty="0" smtClean="0">
                  <a:solidFill>
                    <a:schemeClr val="bg1"/>
                  </a:solidFill>
                </a:endParaRPr>
              </a:p>
              <a:p>
                <a:r>
                  <a:rPr lang="en-US" sz="700" dirty="0" smtClean="0">
                    <a:solidFill>
                      <a:schemeClr val="bg1"/>
                    </a:solidFill>
                  </a:rPr>
                  <a:t>●</a:t>
                </a:r>
              </a:p>
              <a:p>
                <a:endParaRPr lang="en-US" sz="700" dirty="0" smtClean="0">
                  <a:solidFill>
                    <a:schemeClr val="bg1"/>
                  </a:solidFill>
                </a:endParaRPr>
              </a:p>
              <a:p>
                <a:r>
                  <a:rPr lang="en-US" sz="700" dirty="0" smtClean="0">
                    <a:solidFill>
                      <a:schemeClr val="bg1"/>
                    </a:solidFill>
                  </a:rPr>
                  <a:t>●</a:t>
                </a:r>
              </a:p>
              <a:p>
                <a:endParaRPr lang="en-US" sz="700" dirty="0" smtClean="0">
                  <a:solidFill>
                    <a:schemeClr val="bg1"/>
                  </a:solidFill>
                </a:endParaRPr>
              </a:p>
              <a:p>
                <a:r>
                  <a:rPr lang="en-US" sz="700" dirty="0" smtClean="0">
                    <a:solidFill>
                      <a:schemeClr val="bg1"/>
                    </a:solidFill>
                  </a:rPr>
                  <a:t>●</a:t>
                </a:r>
                <a:endParaRPr lang="en-US" sz="700" dirty="0">
                  <a:solidFill>
                    <a:schemeClr val="bg1"/>
                  </a:solidFill>
                </a:endParaRPr>
              </a:p>
              <a:p>
                <a:endParaRPr lang="en-US" sz="700" dirty="0">
                  <a:solidFill>
                    <a:schemeClr val="bg2"/>
                  </a:solidFill>
                </a:endParaRPr>
              </a:p>
            </p:txBody>
          </p:sp>
        </p:grpSp>
      </p:grpSp>
      <p:grpSp>
        <p:nvGrpSpPr>
          <p:cNvPr id="40" name="Group 39"/>
          <p:cNvGrpSpPr/>
          <p:nvPr/>
        </p:nvGrpSpPr>
        <p:grpSpPr>
          <a:xfrm>
            <a:off x="1309688" y="2251075"/>
            <a:ext cx="2024062" cy="2945748"/>
            <a:chOff x="1309688" y="2251075"/>
            <a:chExt cx="2024062" cy="2945748"/>
          </a:xfrm>
        </p:grpSpPr>
        <p:sp>
          <p:nvSpPr>
            <p:cNvPr id="43" name="TextBox 42"/>
            <p:cNvSpPr txBox="1"/>
            <p:nvPr/>
          </p:nvSpPr>
          <p:spPr bwMode="auto">
            <a:xfrm rot="21374341">
              <a:off x="2092021" y="2251075"/>
              <a:ext cx="1177984" cy="369417"/>
            </a:xfrm>
            <a:prstGeom prst="rect">
              <a:avLst/>
            </a:prstGeom>
            <a:solidFill>
              <a:srgbClr val="951CA5"/>
            </a:solidFill>
            <a:ln w="19050">
              <a:solidFill>
                <a:schemeClr val="tx1"/>
              </a:solidFill>
            </a:ln>
            <a:scene3d>
              <a:camera prst="orthographicFront">
                <a:rot lat="20100000" lon="3060000" rev="21480000"/>
              </a:camera>
              <a:lightRig rig="threePt" dir="t"/>
            </a:scene3d>
          </p:spPr>
          <p:txBody>
            <a:bodyPr>
              <a:spAutoFit/>
            </a:bodyPr>
            <a:lstStyle/>
            <a:p>
              <a:pPr algn="ctr">
                <a:defRPr/>
              </a:pPr>
              <a:r>
                <a:rPr lang="en-US" dirty="0">
                  <a:solidFill>
                    <a:schemeClr val="bg1"/>
                  </a:solidFill>
                </a:rPr>
                <a:t>Dev Test</a:t>
              </a:r>
            </a:p>
          </p:txBody>
        </p:sp>
        <p:sp>
          <p:nvSpPr>
            <p:cNvPr id="44" name="TextBox 43"/>
            <p:cNvSpPr txBox="1"/>
            <p:nvPr/>
          </p:nvSpPr>
          <p:spPr bwMode="auto">
            <a:xfrm rot="21147486">
              <a:off x="1639628" y="3627908"/>
              <a:ext cx="1694122" cy="369417"/>
            </a:xfrm>
            <a:prstGeom prst="rect">
              <a:avLst/>
            </a:prstGeom>
            <a:solidFill>
              <a:srgbClr val="951CA5"/>
            </a:solidFill>
            <a:ln w="19050">
              <a:solidFill>
                <a:schemeClr val="tx1"/>
              </a:solidFill>
            </a:ln>
            <a:scene3d>
              <a:camera prst="orthographicFront">
                <a:rot lat="20100000" lon="3060000" rev="21480000"/>
              </a:camera>
              <a:lightRig rig="threePt" dir="t"/>
            </a:scene3d>
          </p:spPr>
          <p:txBody>
            <a:bodyPr>
              <a:spAutoFit/>
            </a:bodyPr>
            <a:lstStyle/>
            <a:p>
              <a:pPr algn="ctr">
                <a:defRPr/>
              </a:pPr>
              <a:r>
                <a:rPr lang="en-US" dirty="0">
                  <a:solidFill>
                    <a:schemeClr val="bg1"/>
                  </a:solidFill>
                </a:rPr>
                <a:t>Requirements</a:t>
              </a:r>
            </a:p>
          </p:txBody>
        </p:sp>
        <p:sp>
          <p:nvSpPr>
            <p:cNvPr id="45" name="TextBox 44"/>
            <p:cNvSpPr txBox="1"/>
            <p:nvPr/>
          </p:nvSpPr>
          <p:spPr bwMode="auto">
            <a:xfrm rot="21335219">
              <a:off x="1309688" y="3309105"/>
              <a:ext cx="971316" cy="369417"/>
            </a:xfrm>
            <a:prstGeom prst="rect">
              <a:avLst/>
            </a:prstGeom>
            <a:solidFill>
              <a:srgbClr val="951CA5"/>
            </a:solidFill>
            <a:ln w="19050">
              <a:solidFill>
                <a:schemeClr val="tx1"/>
              </a:solidFill>
            </a:ln>
            <a:scene3d>
              <a:camera prst="orthographicFront">
                <a:rot lat="20100000" lon="3060000" rev="21480000"/>
              </a:camera>
              <a:lightRig rig="threePt" dir="t"/>
            </a:scene3d>
          </p:spPr>
          <p:txBody>
            <a:bodyPr>
              <a:spAutoFit/>
            </a:bodyPr>
            <a:lstStyle/>
            <a:p>
              <a:pPr algn="ctr">
                <a:defRPr/>
              </a:pPr>
              <a:r>
                <a:rPr lang="en-US" dirty="0">
                  <a:solidFill>
                    <a:schemeClr val="bg1"/>
                  </a:solidFill>
                </a:rPr>
                <a:t>Op Test</a:t>
              </a:r>
            </a:p>
          </p:txBody>
        </p:sp>
        <p:grpSp>
          <p:nvGrpSpPr>
            <p:cNvPr id="54" name="Group 53"/>
            <p:cNvGrpSpPr/>
            <p:nvPr/>
          </p:nvGrpSpPr>
          <p:grpSpPr>
            <a:xfrm rot="21069421">
              <a:off x="1402130" y="4615735"/>
              <a:ext cx="1364218" cy="581088"/>
              <a:chOff x="418283" y="4395816"/>
              <a:chExt cx="1364218" cy="581088"/>
            </a:xfrm>
            <a:scene3d>
              <a:camera prst="orthographicFront">
                <a:rot lat="20100000" lon="3060000" rev="21480000"/>
              </a:camera>
              <a:lightRig rig="threePt" dir="t"/>
            </a:scene3d>
          </p:grpSpPr>
          <p:sp>
            <p:nvSpPr>
              <p:cNvPr id="42" name="TextBox 41"/>
              <p:cNvSpPr txBox="1"/>
              <p:nvPr/>
            </p:nvSpPr>
            <p:spPr>
              <a:xfrm>
                <a:off x="418283" y="4395816"/>
                <a:ext cx="1364218" cy="369332"/>
              </a:xfrm>
              <a:prstGeom prst="rect">
                <a:avLst/>
              </a:prstGeom>
              <a:solidFill>
                <a:srgbClr val="951CA5"/>
              </a:solidFill>
              <a:ln w="19050">
                <a:solidFill>
                  <a:schemeClr val="tx1"/>
                </a:solidFill>
              </a:ln>
            </p:spPr>
            <p:txBody>
              <a:bodyPr wrap="square">
                <a:spAutoFit/>
              </a:bodyPr>
              <a:lstStyle/>
              <a:p>
                <a:pPr algn="ctr">
                  <a:defRPr/>
                </a:pPr>
                <a:endParaRPr lang="en-US" dirty="0">
                  <a:solidFill>
                    <a:schemeClr val="bg1"/>
                  </a:solidFill>
                </a:endParaRPr>
              </a:p>
            </p:txBody>
          </p:sp>
          <p:sp>
            <p:nvSpPr>
              <p:cNvPr id="46" name="TextBox 106"/>
              <p:cNvSpPr txBox="1">
                <a:spLocks noChangeArrowheads="1"/>
              </p:cNvSpPr>
              <p:nvPr/>
            </p:nvSpPr>
            <p:spPr bwMode="auto">
              <a:xfrm rot="5400000" flipH="1">
                <a:off x="888437" y="4228916"/>
                <a:ext cx="541869" cy="954107"/>
              </a:xfrm>
              <a:prstGeom prst="rect">
                <a:avLst/>
              </a:prstGeom>
              <a:noFill/>
              <a:ln w="9525">
                <a:noFill/>
                <a:miter lim="800000"/>
                <a:headEnd/>
                <a:tailEnd/>
              </a:ln>
            </p:spPr>
            <p:txBody>
              <a:bodyPr wrap="square">
                <a:spAutoFit/>
              </a:bodyPr>
              <a:lstStyle/>
              <a:p>
                <a:endParaRPr lang="en-US" sz="700" dirty="0" smtClean="0">
                  <a:solidFill>
                    <a:schemeClr val="bg1"/>
                  </a:solidFill>
                </a:endParaRPr>
              </a:p>
              <a:p>
                <a:endParaRPr lang="en-US" sz="700" dirty="0" smtClean="0">
                  <a:solidFill>
                    <a:schemeClr val="bg1"/>
                  </a:solidFill>
                </a:endParaRPr>
              </a:p>
              <a:p>
                <a:r>
                  <a:rPr lang="en-US" sz="700" dirty="0" smtClean="0">
                    <a:solidFill>
                      <a:schemeClr val="bg1"/>
                    </a:solidFill>
                  </a:rPr>
                  <a:t>●</a:t>
                </a:r>
              </a:p>
              <a:p>
                <a:endParaRPr lang="en-US" sz="700" dirty="0" smtClean="0">
                  <a:solidFill>
                    <a:schemeClr val="bg1"/>
                  </a:solidFill>
                </a:endParaRPr>
              </a:p>
              <a:p>
                <a:r>
                  <a:rPr lang="en-US" sz="700" dirty="0" smtClean="0">
                    <a:solidFill>
                      <a:schemeClr val="bg1"/>
                    </a:solidFill>
                  </a:rPr>
                  <a:t>●</a:t>
                </a:r>
              </a:p>
              <a:p>
                <a:endParaRPr lang="en-US" sz="700" dirty="0" smtClean="0">
                  <a:solidFill>
                    <a:schemeClr val="bg1"/>
                  </a:solidFill>
                </a:endParaRPr>
              </a:p>
              <a:p>
                <a:r>
                  <a:rPr lang="en-US" sz="700" dirty="0" smtClean="0">
                    <a:solidFill>
                      <a:schemeClr val="bg1"/>
                    </a:solidFill>
                  </a:rPr>
                  <a:t>●</a:t>
                </a:r>
                <a:endParaRPr lang="en-US" sz="700" dirty="0">
                  <a:solidFill>
                    <a:schemeClr val="bg1"/>
                  </a:solidFill>
                </a:endParaRPr>
              </a:p>
              <a:p>
                <a:endParaRPr lang="en-US" sz="700" dirty="0">
                  <a:solidFill>
                    <a:schemeClr val="bg1"/>
                  </a:solidFill>
                </a:endParaRPr>
              </a:p>
            </p:txBody>
          </p:sp>
        </p:grpSp>
      </p:grpSp>
      <p:grpSp>
        <p:nvGrpSpPr>
          <p:cNvPr id="33" name="Group 32"/>
          <p:cNvGrpSpPr/>
          <p:nvPr/>
        </p:nvGrpSpPr>
        <p:grpSpPr>
          <a:xfrm>
            <a:off x="3578948" y="1921392"/>
            <a:ext cx="4344112" cy="2329330"/>
            <a:chOff x="3578948" y="1921392"/>
            <a:chExt cx="4344112" cy="2329330"/>
          </a:xfrm>
        </p:grpSpPr>
        <p:sp>
          <p:nvSpPr>
            <p:cNvPr id="50" name="TextBox 49"/>
            <p:cNvSpPr txBox="1"/>
            <p:nvPr/>
          </p:nvSpPr>
          <p:spPr bwMode="auto">
            <a:xfrm>
              <a:off x="3578948" y="2812468"/>
              <a:ext cx="1393825" cy="369293"/>
            </a:xfrm>
            <a:prstGeom prst="rect">
              <a:avLst/>
            </a:prstGeom>
            <a:solidFill>
              <a:srgbClr val="951CA5"/>
            </a:solidFill>
            <a:ln w="19050">
              <a:solidFill>
                <a:schemeClr val="tx1"/>
              </a:solidFill>
            </a:ln>
          </p:spPr>
          <p:txBody>
            <a:bodyPr>
              <a:spAutoFit/>
              <a:scene3d>
                <a:camera prst="orthographicFront">
                  <a:rot lat="1200000" lon="0" rev="0"/>
                </a:camera>
                <a:lightRig rig="threePt" dir="t"/>
              </a:scene3d>
            </a:bodyPr>
            <a:lstStyle/>
            <a:p>
              <a:pPr algn="ctr">
                <a:defRPr/>
              </a:pPr>
              <a:r>
                <a:rPr lang="en-US" dirty="0">
                  <a:solidFill>
                    <a:schemeClr val="bg1"/>
                  </a:solidFill>
                </a:rPr>
                <a:t>Research</a:t>
              </a:r>
            </a:p>
          </p:txBody>
        </p:sp>
        <p:sp>
          <p:nvSpPr>
            <p:cNvPr id="51" name="TextBox 50"/>
            <p:cNvSpPr txBox="1"/>
            <p:nvPr/>
          </p:nvSpPr>
          <p:spPr bwMode="auto">
            <a:xfrm>
              <a:off x="6418435" y="3604459"/>
              <a:ext cx="1295400" cy="646263"/>
            </a:xfrm>
            <a:prstGeom prst="rect">
              <a:avLst/>
            </a:prstGeom>
            <a:solidFill>
              <a:srgbClr val="951CA5"/>
            </a:solidFill>
            <a:ln w="19050">
              <a:solidFill>
                <a:schemeClr val="tx1"/>
              </a:solidFill>
            </a:ln>
          </p:spPr>
          <p:txBody>
            <a:bodyPr>
              <a:spAutoFit/>
              <a:scene3d>
                <a:camera prst="orthographicFront">
                  <a:rot lat="1200000" lon="0" rev="0"/>
                </a:camera>
                <a:lightRig rig="threePt" dir="t"/>
              </a:scene3d>
            </a:bodyPr>
            <a:lstStyle/>
            <a:p>
              <a:pPr algn="ctr">
                <a:defRPr/>
              </a:pPr>
              <a:r>
                <a:rPr lang="en-US" dirty="0">
                  <a:solidFill>
                    <a:schemeClr val="bg1"/>
                  </a:solidFill>
                </a:rPr>
                <a:t>Material Analysis</a:t>
              </a:r>
            </a:p>
          </p:txBody>
        </p:sp>
        <p:sp>
          <p:nvSpPr>
            <p:cNvPr id="53" name="TextBox 52"/>
            <p:cNvSpPr txBox="1"/>
            <p:nvPr/>
          </p:nvSpPr>
          <p:spPr bwMode="auto">
            <a:xfrm>
              <a:off x="5238750" y="2094563"/>
              <a:ext cx="1638301" cy="646263"/>
            </a:xfrm>
            <a:prstGeom prst="rect">
              <a:avLst/>
            </a:prstGeom>
            <a:solidFill>
              <a:srgbClr val="951CA5"/>
            </a:solidFill>
            <a:ln w="19050">
              <a:solidFill>
                <a:schemeClr val="tx1"/>
              </a:solidFill>
            </a:ln>
          </p:spPr>
          <p:txBody>
            <a:bodyPr>
              <a:spAutoFit/>
              <a:scene3d>
                <a:camera prst="orthographicFront">
                  <a:rot lat="1200000" lon="0" rev="0"/>
                </a:camera>
                <a:lightRig rig="threePt" dir="t"/>
              </a:scene3d>
            </a:bodyPr>
            <a:lstStyle/>
            <a:p>
              <a:pPr algn="ctr">
                <a:defRPr/>
              </a:pPr>
              <a:r>
                <a:rPr lang="en-US" dirty="0">
                  <a:solidFill>
                    <a:schemeClr val="bg1"/>
                  </a:solidFill>
                </a:rPr>
                <a:t>Effectiveness Analysis</a:t>
              </a:r>
            </a:p>
          </p:txBody>
        </p:sp>
        <p:grpSp>
          <p:nvGrpSpPr>
            <p:cNvPr id="39" name="Group 38"/>
            <p:cNvGrpSpPr/>
            <p:nvPr/>
          </p:nvGrpSpPr>
          <p:grpSpPr>
            <a:xfrm>
              <a:off x="6643535" y="2971800"/>
              <a:ext cx="1279525" cy="390884"/>
              <a:chOff x="7025500" y="2166294"/>
              <a:chExt cx="1279525" cy="390884"/>
            </a:xfrm>
          </p:grpSpPr>
          <p:sp>
            <p:nvSpPr>
              <p:cNvPr id="35" name="TextBox 34"/>
              <p:cNvSpPr txBox="1"/>
              <p:nvPr/>
            </p:nvSpPr>
            <p:spPr>
              <a:xfrm>
                <a:off x="7025500" y="2187846"/>
                <a:ext cx="1279525" cy="369332"/>
              </a:xfrm>
              <a:prstGeom prst="rect">
                <a:avLst/>
              </a:prstGeom>
              <a:solidFill>
                <a:srgbClr val="951CA5"/>
              </a:solidFill>
              <a:ln w="19050">
                <a:solidFill>
                  <a:schemeClr val="tx1"/>
                </a:solidFill>
              </a:ln>
              <a:scene3d>
                <a:camera prst="orthographicFront">
                  <a:rot lat="1200000" lon="0" rev="0"/>
                </a:camera>
                <a:lightRig rig="threePt" dir="t"/>
              </a:scene3d>
            </p:spPr>
            <p:txBody>
              <a:bodyPr>
                <a:spAutoFit/>
              </a:bodyPr>
              <a:lstStyle/>
              <a:p>
                <a:pPr algn="ctr">
                  <a:defRPr/>
                </a:pPr>
                <a:endParaRPr lang="en-US" dirty="0">
                  <a:solidFill>
                    <a:schemeClr val="bg1"/>
                  </a:solidFill>
                </a:endParaRPr>
              </a:p>
            </p:txBody>
          </p:sp>
          <p:sp>
            <p:nvSpPr>
              <p:cNvPr id="38" name="TextBox 106"/>
              <p:cNvSpPr txBox="1">
                <a:spLocks noChangeArrowheads="1"/>
              </p:cNvSpPr>
              <p:nvPr/>
            </p:nvSpPr>
            <p:spPr bwMode="auto">
              <a:xfrm flipH="1">
                <a:off x="7144715" y="2166294"/>
                <a:ext cx="969878" cy="369332"/>
              </a:xfrm>
              <a:prstGeom prst="rect">
                <a:avLst/>
              </a:prstGeom>
              <a:noFill/>
              <a:ln w="9525">
                <a:noFill/>
                <a:miter lim="800000"/>
                <a:headEnd/>
                <a:tailEnd/>
              </a:ln>
            </p:spPr>
            <p:txBody>
              <a:bodyPr wrap="square">
                <a:spAutoFit/>
              </a:bodyPr>
              <a:lstStyle/>
              <a:p>
                <a:pPr algn="ctr"/>
                <a:r>
                  <a:rPr lang="en-US" dirty="0" smtClean="0">
                    <a:solidFill>
                      <a:schemeClr val="bg1"/>
                    </a:solidFill>
                  </a:rPr>
                  <a:t>Cost</a:t>
                </a:r>
                <a:endParaRPr lang="en-US" sz="700" dirty="0">
                  <a:solidFill>
                    <a:schemeClr val="bg1"/>
                  </a:solidFill>
                </a:endParaRPr>
              </a:p>
            </p:txBody>
          </p:sp>
        </p:grpSp>
        <p:grpSp>
          <p:nvGrpSpPr>
            <p:cNvPr id="65" name="Group 64"/>
            <p:cNvGrpSpPr/>
            <p:nvPr/>
          </p:nvGrpSpPr>
          <p:grpSpPr>
            <a:xfrm>
              <a:off x="3816949" y="1921392"/>
              <a:ext cx="972046" cy="538771"/>
              <a:chOff x="7025500" y="2187846"/>
              <a:chExt cx="1362566" cy="479649"/>
            </a:xfrm>
          </p:grpSpPr>
          <p:sp>
            <p:nvSpPr>
              <p:cNvPr id="66" name="TextBox 65"/>
              <p:cNvSpPr txBox="1"/>
              <p:nvPr/>
            </p:nvSpPr>
            <p:spPr>
              <a:xfrm>
                <a:off x="7025500" y="2187846"/>
                <a:ext cx="1279525" cy="369332"/>
              </a:xfrm>
              <a:prstGeom prst="rect">
                <a:avLst/>
              </a:prstGeom>
              <a:solidFill>
                <a:srgbClr val="951CA5"/>
              </a:solidFill>
              <a:ln w="19050">
                <a:solidFill>
                  <a:schemeClr val="tx1"/>
                </a:solidFill>
              </a:ln>
              <a:scene3d>
                <a:camera prst="orthographicFront">
                  <a:rot lat="1200000" lon="0" rev="0"/>
                </a:camera>
                <a:lightRig rig="threePt" dir="t"/>
              </a:scene3d>
            </p:spPr>
            <p:txBody>
              <a:bodyPr>
                <a:spAutoFit/>
              </a:bodyPr>
              <a:lstStyle/>
              <a:p>
                <a:pPr algn="ctr">
                  <a:defRPr/>
                </a:pPr>
                <a:endParaRPr lang="en-US" dirty="0">
                  <a:solidFill>
                    <a:schemeClr val="bg1"/>
                  </a:solidFill>
                </a:endParaRPr>
              </a:p>
            </p:txBody>
          </p:sp>
          <p:sp>
            <p:nvSpPr>
              <p:cNvPr id="67" name="TextBox 106"/>
              <p:cNvSpPr txBox="1">
                <a:spLocks noChangeArrowheads="1"/>
              </p:cNvSpPr>
              <p:nvPr/>
            </p:nvSpPr>
            <p:spPr bwMode="auto">
              <a:xfrm rot="5400000" flipH="1">
                <a:off x="7706255" y="1985685"/>
                <a:ext cx="409515" cy="954106"/>
              </a:xfrm>
              <a:prstGeom prst="rect">
                <a:avLst/>
              </a:prstGeom>
              <a:noFill/>
              <a:ln w="9525">
                <a:noFill/>
                <a:miter lim="800000"/>
                <a:headEnd/>
                <a:tailEnd/>
              </a:ln>
            </p:spPr>
            <p:txBody>
              <a:bodyPr wrap="square">
                <a:spAutoFit/>
              </a:bodyPr>
              <a:lstStyle/>
              <a:p>
                <a:endParaRPr lang="en-US" sz="700" dirty="0" smtClean="0">
                  <a:solidFill>
                    <a:schemeClr val="bg1"/>
                  </a:solidFill>
                </a:endParaRPr>
              </a:p>
              <a:p>
                <a:endParaRPr lang="en-US" sz="700" dirty="0" smtClean="0">
                  <a:solidFill>
                    <a:schemeClr val="bg1"/>
                  </a:solidFill>
                </a:endParaRPr>
              </a:p>
              <a:p>
                <a:r>
                  <a:rPr lang="en-US" sz="700" dirty="0" smtClean="0">
                    <a:solidFill>
                      <a:schemeClr val="bg1"/>
                    </a:solidFill>
                  </a:rPr>
                  <a:t>●</a:t>
                </a:r>
              </a:p>
              <a:p>
                <a:endParaRPr lang="en-US" sz="700" dirty="0" smtClean="0">
                  <a:solidFill>
                    <a:schemeClr val="bg1"/>
                  </a:solidFill>
                </a:endParaRPr>
              </a:p>
              <a:p>
                <a:r>
                  <a:rPr lang="en-US" sz="700" dirty="0" smtClean="0">
                    <a:solidFill>
                      <a:schemeClr val="bg1"/>
                    </a:solidFill>
                  </a:rPr>
                  <a:t>●</a:t>
                </a:r>
              </a:p>
              <a:p>
                <a:endParaRPr lang="en-US" sz="700" dirty="0" smtClean="0">
                  <a:solidFill>
                    <a:schemeClr val="bg1"/>
                  </a:solidFill>
                </a:endParaRPr>
              </a:p>
              <a:p>
                <a:r>
                  <a:rPr lang="en-US" sz="700" dirty="0" smtClean="0">
                    <a:solidFill>
                      <a:schemeClr val="bg1"/>
                    </a:solidFill>
                  </a:rPr>
                  <a:t>●</a:t>
                </a:r>
                <a:endParaRPr lang="en-US" sz="700" dirty="0">
                  <a:solidFill>
                    <a:schemeClr val="bg1"/>
                  </a:solidFill>
                </a:endParaRPr>
              </a:p>
              <a:p>
                <a:endParaRPr lang="en-US" sz="700" dirty="0">
                  <a:solidFill>
                    <a:schemeClr val="bg2"/>
                  </a:solidFill>
                </a:endParaRPr>
              </a:p>
            </p:txBody>
          </p:sp>
        </p:grpSp>
      </p:grpSp>
    </p:spTree>
    <p:extLst>
      <p:ext uri="{BB962C8B-B14F-4D97-AF65-F5344CB8AC3E}">
        <p14:creationId xmlns="" xmlns:p14="http://schemas.microsoft.com/office/powerpoint/2010/main" val="714300490"/>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40978"/>
                                        </p:tgtEl>
                                        <p:attrNameLst>
                                          <p:attrName>style.visibility</p:attrName>
                                        </p:attrNameLst>
                                      </p:cBhvr>
                                      <p:to>
                                        <p:strVal val="visible"/>
                                      </p:to>
                                    </p:set>
                                    <p:animEffect transition="in" filter="fade">
                                      <p:cBhvr>
                                        <p:cTn id="19" dur="20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143375" y="2112485"/>
            <a:ext cx="1724025" cy="1752600"/>
            <a:chOff x="4143375" y="2112485"/>
            <a:chExt cx="1724025" cy="1752600"/>
          </a:xfrm>
        </p:grpSpPr>
        <p:sp>
          <p:nvSpPr>
            <p:cNvPr id="39" name="Rectangle 3" descr="Wide upward diagonal"/>
            <p:cNvSpPr>
              <a:spLocks noChangeArrowheads="1"/>
            </p:cNvSpPr>
            <p:nvPr/>
          </p:nvSpPr>
          <p:spPr bwMode="auto">
            <a:xfrm>
              <a:off x="4953000" y="2112485"/>
              <a:ext cx="914400" cy="990600"/>
            </a:xfrm>
            <a:prstGeom prst="rect">
              <a:avLst/>
            </a:prstGeom>
            <a:pattFill prst="wdUpDiag">
              <a:fgClr>
                <a:schemeClr val="accent1"/>
              </a:fgClr>
              <a:bgClr>
                <a:schemeClr val="bg1"/>
              </a:bgClr>
            </a:pattFill>
            <a:ln w="9525">
              <a:solidFill>
                <a:schemeClr val="tx1"/>
              </a:solidFill>
              <a:miter lim="800000"/>
              <a:headEnd/>
              <a:tailEnd/>
            </a:ln>
          </p:spPr>
          <p:txBody>
            <a:bodyPr wrap="none" anchor="ctr"/>
            <a:lstStyle/>
            <a:p>
              <a:endParaRPr lang="en-US" dirty="0"/>
            </a:p>
          </p:txBody>
        </p:sp>
        <p:sp>
          <p:nvSpPr>
            <p:cNvPr id="41" name="Line 18"/>
            <p:cNvSpPr>
              <a:spLocks noChangeShapeType="1"/>
            </p:cNvSpPr>
            <p:nvPr/>
          </p:nvSpPr>
          <p:spPr bwMode="auto">
            <a:xfrm flipV="1">
              <a:off x="5029200" y="2112485"/>
              <a:ext cx="838200" cy="609600"/>
            </a:xfrm>
            <a:prstGeom prst="line">
              <a:avLst/>
            </a:prstGeom>
            <a:noFill/>
            <a:ln w="19050">
              <a:solidFill>
                <a:schemeClr val="tx1"/>
              </a:solidFill>
              <a:prstDash val="dash"/>
              <a:round/>
              <a:headEnd/>
              <a:tailEnd type="arrow" w="med" len="med"/>
            </a:ln>
          </p:spPr>
          <p:txBody>
            <a:bodyPr/>
            <a:lstStyle/>
            <a:p>
              <a:endParaRPr lang="en-US" dirty="0"/>
            </a:p>
          </p:txBody>
        </p:sp>
        <p:sp>
          <p:nvSpPr>
            <p:cNvPr id="42" name="Line 19"/>
            <p:cNvSpPr>
              <a:spLocks noChangeShapeType="1"/>
            </p:cNvSpPr>
            <p:nvPr/>
          </p:nvSpPr>
          <p:spPr bwMode="auto">
            <a:xfrm flipV="1">
              <a:off x="4724400" y="3103085"/>
              <a:ext cx="1143000" cy="762000"/>
            </a:xfrm>
            <a:prstGeom prst="line">
              <a:avLst/>
            </a:prstGeom>
            <a:noFill/>
            <a:ln w="19050">
              <a:solidFill>
                <a:schemeClr val="tx1"/>
              </a:solidFill>
              <a:prstDash val="dash"/>
              <a:round/>
              <a:headEnd/>
              <a:tailEnd type="arrow" w="med" len="med"/>
            </a:ln>
          </p:spPr>
          <p:txBody>
            <a:bodyPr/>
            <a:lstStyle/>
            <a:p>
              <a:endParaRPr lang="en-US" dirty="0"/>
            </a:p>
          </p:txBody>
        </p:sp>
        <p:sp>
          <p:nvSpPr>
            <p:cNvPr id="45" name="Line 20"/>
            <p:cNvSpPr>
              <a:spLocks noChangeShapeType="1"/>
            </p:cNvSpPr>
            <p:nvPr/>
          </p:nvSpPr>
          <p:spPr bwMode="auto">
            <a:xfrm flipV="1">
              <a:off x="4143375" y="2112485"/>
              <a:ext cx="838200" cy="609600"/>
            </a:xfrm>
            <a:prstGeom prst="line">
              <a:avLst/>
            </a:prstGeom>
            <a:noFill/>
            <a:ln w="19050">
              <a:solidFill>
                <a:schemeClr val="tx1"/>
              </a:solidFill>
              <a:prstDash val="dash"/>
              <a:round/>
              <a:headEnd/>
              <a:tailEnd type="arrow" w="med" len="med"/>
            </a:ln>
          </p:spPr>
          <p:txBody>
            <a:bodyPr/>
            <a:lstStyle/>
            <a:p>
              <a:endParaRPr lang="en-US" dirty="0"/>
            </a:p>
          </p:txBody>
        </p:sp>
      </p:grpSp>
      <p:grpSp>
        <p:nvGrpSpPr>
          <p:cNvPr id="2" name="Group 47"/>
          <p:cNvGrpSpPr/>
          <p:nvPr/>
        </p:nvGrpSpPr>
        <p:grpSpPr>
          <a:xfrm>
            <a:off x="4825707" y="2737914"/>
            <a:ext cx="1885548" cy="1166501"/>
            <a:chOff x="4825707" y="2737914"/>
            <a:chExt cx="1885548" cy="1166501"/>
          </a:xfrm>
          <a:gradFill flip="none" rotWithShape="1">
            <a:gsLst>
              <a:gs pos="0">
                <a:schemeClr val="accent1">
                  <a:shade val="30000"/>
                  <a:satMod val="115000"/>
                  <a:alpha val="11000"/>
                </a:schemeClr>
              </a:gs>
              <a:gs pos="50000">
                <a:schemeClr val="accent1">
                  <a:shade val="67500"/>
                  <a:satMod val="115000"/>
                </a:schemeClr>
              </a:gs>
              <a:gs pos="100000">
                <a:schemeClr val="accent1">
                  <a:shade val="100000"/>
                  <a:satMod val="115000"/>
                </a:schemeClr>
              </a:gs>
            </a:gsLst>
            <a:lin ang="0" scaled="1"/>
            <a:tileRect/>
          </a:gradFill>
        </p:grpSpPr>
        <p:sp>
          <p:nvSpPr>
            <p:cNvPr id="49" name="Flowchart: Process 48"/>
            <p:cNvSpPr/>
            <p:nvPr/>
          </p:nvSpPr>
          <p:spPr bwMode="auto">
            <a:xfrm>
              <a:off x="4825707" y="3294974"/>
              <a:ext cx="1885548" cy="456241"/>
            </a:xfrm>
            <a:prstGeom prst="flowChartProces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0" name="Right Triangle 49"/>
            <p:cNvSpPr/>
            <p:nvPr/>
          </p:nvSpPr>
          <p:spPr bwMode="auto">
            <a:xfrm>
              <a:off x="4946649" y="2737914"/>
              <a:ext cx="1764606" cy="557060"/>
            </a:xfrm>
            <a:prstGeom prst="r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sp>
          <p:nvSpPr>
            <p:cNvPr id="51" name="Right Triangle 50"/>
            <p:cNvSpPr/>
            <p:nvPr/>
          </p:nvSpPr>
          <p:spPr bwMode="auto">
            <a:xfrm flipV="1">
              <a:off x="4825707" y="3751214"/>
              <a:ext cx="1885547" cy="153201"/>
            </a:xfrm>
            <a:prstGeom prst="r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p:txBody>
        </p:sp>
      </p:grpSp>
      <p:sp>
        <p:nvSpPr>
          <p:cNvPr id="20482" name="Title 6"/>
          <p:cNvSpPr txBox="1">
            <a:spLocks/>
          </p:cNvSpPr>
          <p:nvPr/>
        </p:nvSpPr>
        <p:spPr bwMode="auto">
          <a:xfrm>
            <a:off x="1425575" y="265113"/>
            <a:ext cx="6299200" cy="438150"/>
          </a:xfrm>
          <a:prstGeom prst="rect">
            <a:avLst/>
          </a:prstGeom>
          <a:solidFill>
            <a:schemeClr val="tx2"/>
          </a:solidFill>
          <a:ln w="9525">
            <a:noFill/>
            <a:miter lim="800000"/>
            <a:headEnd/>
            <a:tailEnd/>
          </a:ln>
        </p:spPr>
        <p:txBody>
          <a:bodyPr/>
          <a:lstStyle/>
          <a:p>
            <a:pPr algn="ctr"/>
            <a:r>
              <a:rPr lang="en-US" sz="2400" b="1" dirty="0">
                <a:solidFill>
                  <a:schemeClr val="bg1"/>
                </a:solidFill>
              </a:rPr>
              <a:t>Three Mappings from 3-D to 2-D Spaces</a:t>
            </a:r>
          </a:p>
        </p:txBody>
      </p:sp>
      <p:grpSp>
        <p:nvGrpSpPr>
          <p:cNvPr id="46" name="Group 45"/>
          <p:cNvGrpSpPr/>
          <p:nvPr/>
        </p:nvGrpSpPr>
        <p:grpSpPr>
          <a:xfrm>
            <a:off x="3976197" y="2743281"/>
            <a:ext cx="1086571" cy="2818999"/>
            <a:chOff x="3976197" y="2743281"/>
            <a:chExt cx="1086571" cy="2818999"/>
          </a:xfrm>
        </p:grpSpPr>
        <p:sp>
          <p:nvSpPr>
            <p:cNvPr id="20485" name="Line 5"/>
            <p:cNvSpPr>
              <a:spLocks noChangeShapeType="1"/>
            </p:cNvSpPr>
            <p:nvPr/>
          </p:nvSpPr>
          <p:spPr bwMode="auto">
            <a:xfrm>
              <a:off x="4289168" y="3905166"/>
              <a:ext cx="0" cy="1047601"/>
            </a:xfrm>
            <a:prstGeom prst="line">
              <a:avLst/>
            </a:prstGeom>
            <a:noFill/>
            <a:ln w="19050">
              <a:solidFill>
                <a:schemeClr val="tx1"/>
              </a:solidFill>
              <a:prstDash val="dash"/>
              <a:round/>
              <a:headEnd/>
              <a:tailEnd type="arrow" w="med" len="med"/>
            </a:ln>
          </p:spPr>
          <p:txBody>
            <a:bodyPr/>
            <a:lstStyle/>
            <a:p>
              <a:endParaRPr lang="en-US" dirty="0"/>
            </a:p>
          </p:txBody>
        </p:sp>
        <p:sp>
          <p:nvSpPr>
            <p:cNvPr id="20486" name="Freeform 4" descr="Wide upward diagonal"/>
            <p:cNvSpPr>
              <a:spLocks/>
            </p:cNvSpPr>
            <p:nvPr/>
          </p:nvSpPr>
          <p:spPr bwMode="auto">
            <a:xfrm>
              <a:off x="3984365" y="4952767"/>
              <a:ext cx="1072377" cy="609513"/>
            </a:xfrm>
            <a:custGeom>
              <a:avLst/>
              <a:gdLst>
                <a:gd name="T0" fmla="*/ 1905356439 w 768"/>
                <a:gd name="T1" fmla="*/ 0 h 384"/>
                <a:gd name="T2" fmla="*/ 476339504 w 768"/>
                <a:gd name="T3" fmla="*/ 0 h 384"/>
                <a:gd name="T4" fmla="*/ 0 w 768"/>
                <a:gd name="T5" fmla="*/ 967740089 h 384"/>
                <a:gd name="T6" fmla="*/ 1429016739 w 768"/>
                <a:gd name="T7" fmla="*/ 967740089 h 384"/>
                <a:gd name="T8" fmla="*/ 1905356439 w 768"/>
                <a:gd name="T9" fmla="*/ 0 h 384"/>
                <a:gd name="T10" fmla="*/ 0 60000 65536"/>
                <a:gd name="T11" fmla="*/ 0 60000 65536"/>
                <a:gd name="T12" fmla="*/ 0 60000 65536"/>
                <a:gd name="T13" fmla="*/ 0 60000 65536"/>
                <a:gd name="T14" fmla="*/ 0 60000 65536"/>
                <a:gd name="T15" fmla="*/ 0 w 768"/>
                <a:gd name="T16" fmla="*/ 0 h 384"/>
                <a:gd name="T17" fmla="*/ 768 w 768"/>
                <a:gd name="T18" fmla="*/ 384 h 384"/>
              </a:gdLst>
              <a:ahLst/>
              <a:cxnLst>
                <a:cxn ang="T10">
                  <a:pos x="T0" y="T1"/>
                </a:cxn>
                <a:cxn ang="T11">
                  <a:pos x="T2" y="T3"/>
                </a:cxn>
                <a:cxn ang="T12">
                  <a:pos x="T4" y="T5"/>
                </a:cxn>
                <a:cxn ang="T13">
                  <a:pos x="T6" y="T7"/>
                </a:cxn>
                <a:cxn ang="T14">
                  <a:pos x="T8" y="T9"/>
                </a:cxn>
              </a:cxnLst>
              <a:rect l="T15" t="T16" r="T17" b="T18"/>
              <a:pathLst>
                <a:path w="768" h="384">
                  <a:moveTo>
                    <a:pt x="768" y="0"/>
                  </a:moveTo>
                  <a:lnTo>
                    <a:pt x="192" y="0"/>
                  </a:lnTo>
                  <a:lnTo>
                    <a:pt x="0" y="384"/>
                  </a:lnTo>
                  <a:lnTo>
                    <a:pt x="576" y="384"/>
                  </a:lnTo>
                  <a:lnTo>
                    <a:pt x="768" y="0"/>
                  </a:lnTo>
                  <a:close/>
                </a:path>
              </a:pathLst>
            </a:custGeom>
            <a:pattFill prst="wdUpDiag">
              <a:fgClr>
                <a:schemeClr val="accent1"/>
              </a:fgClr>
              <a:bgClr>
                <a:schemeClr val="bg1"/>
              </a:bgClr>
            </a:pattFill>
            <a:ln w="9525">
              <a:solidFill>
                <a:schemeClr val="tx1"/>
              </a:solidFill>
              <a:round/>
              <a:headEnd/>
              <a:tailEnd/>
            </a:ln>
          </p:spPr>
          <p:txBody>
            <a:bodyPr/>
            <a:lstStyle/>
            <a:p>
              <a:endParaRPr lang="en-US" dirty="0"/>
            </a:p>
          </p:txBody>
        </p:sp>
        <p:sp>
          <p:nvSpPr>
            <p:cNvPr id="20487" name="Line 15"/>
            <p:cNvSpPr>
              <a:spLocks noChangeShapeType="1"/>
            </p:cNvSpPr>
            <p:nvPr/>
          </p:nvSpPr>
          <p:spPr bwMode="auto">
            <a:xfrm>
              <a:off x="5062768" y="2743281"/>
              <a:ext cx="0" cy="2209486"/>
            </a:xfrm>
            <a:prstGeom prst="line">
              <a:avLst/>
            </a:prstGeom>
            <a:noFill/>
            <a:ln w="19050">
              <a:solidFill>
                <a:schemeClr val="tx1"/>
              </a:solidFill>
              <a:prstDash val="dash"/>
              <a:round/>
              <a:headEnd/>
              <a:tailEnd type="arrow" w="med" len="med"/>
            </a:ln>
          </p:spPr>
          <p:txBody>
            <a:bodyPr/>
            <a:lstStyle/>
            <a:p>
              <a:endParaRPr lang="en-US" dirty="0"/>
            </a:p>
          </p:txBody>
        </p:sp>
        <p:sp>
          <p:nvSpPr>
            <p:cNvPr id="20488" name="Line 16"/>
            <p:cNvSpPr>
              <a:spLocks noChangeShapeType="1"/>
            </p:cNvSpPr>
            <p:nvPr/>
          </p:nvSpPr>
          <p:spPr bwMode="auto">
            <a:xfrm>
              <a:off x="3976197" y="3886118"/>
              <a:ext cx="0" cy="1676162"/>
            </a:xfrm>
            <a:prstGeom prst="line">
              <a:avLst/>
            </a:prstGeom>
            <a:noFill/>
            <a:ln w="19050">
              <a:solidFill>
                <a:schemeClr val="tx1"/>
              </a:solidFill>
              <a:prstDash val="dash"/>
              <a:round/>
              <a:headEnd/>
              <a:tailEnd type="arrow" w="med" len="med"/>
            </a:ln>
          </p:spPr>
          <p:txBody>
            <a:bodyPr/>
            <a:lstStyle/>
            <a:p>
              <a:endParaRPr lang="en-US" dirty="0"/>
            </a:p>
          </p:txBody>
        </p:sp>
        <p:sp>
          <p:nvSpPr>
            <p:cNvPr id="20489" name="Line 17"/>
            <p:cNvSpPr>
              <a:spLocks noChangeShapeType="1"/>
            </p:cNvSpPr>
            <p:nvPr/>
          </p:nvSpPr>
          <p:spPr bwMode="auto">
            <a:xfrm>
              <a:off x="4805967" y="3886118"/>
              <a:ext cx="0" cy="1676162"/>
            </a:xfrm>
            <a:prstGeom prst="line">
              <a:avLst/>
            </a:prstGeom>
            <a:noFill/>
            <a:ln w="19050">
              <a:solidFill>
                <a:schemeClr val="tx1"/>
              </a:solidFill>
              <a:prstDash val="dash"/>
              <a:round/>
              <a:headEnd/>
              <a:tailEnd type="arrow" w="med" len="med"/>
            </a:ln>
          </p:spPr>
          <p:txBody>
            <a:bodyPr/>
            <a:lstStyle/>
            <a:p>
              <a:endParaRPr lang="en-US" dirty="0"/>
            </a:p>
          </p:txBody>
        </p:sp>
      </p:grpSp>
      <p:grpSp>
        <p:nvGrpSpPr>
          <p:cNvPr id="4" name="Group 29"/>
          <p:cNvGrpSpPr>
            <a:grpSpLocks/>
          </p:cNvGrpSpPr>
          <p:nvPr/>
        </p:nvGrpSpPr>
        <p:grpSpPr bwMode="auto">
          <a:xfrm>
            <a:off x="1541176" y="2733756"/>
            <a:ext cx="2700366" cy="1152362"/>
            <a:chOff x="1366838" y="2657474"/>
            <a:chExt cx="2700336" cy="1152526"/>
          </a:xfrm>
        </p:grpSpPr>
        <p:sp>
          <p:nvSpPr>
            <p:cNvPr id="20507" name="Freeform 2" descr="Wide downward diagonal"/>
            <p:cNvSpPr>
              <a:spLocks/>
            </p:cNvSpPr>
            <p:nvPr/>
          </p:nvSpPr>
          <p:spPr bwMode="auto">
            <a:xfrm rot="-1377150">
              <a:off x="1366838" y="2763838"/>
              <a:ext cx="941387" cy="922337"/>
            </a:xfrm>
            <a:custGeom>
              <a:avLst/>
              <a:gdLst>
                <a:gd name="T0" fmla="*/ 1086040998 w 816"/>
                <a:gd name="T1" fmla="*/ 0 h 624"/>
                <a:gd name="T2" fmla="*/ 0 w 816"/>
                <a:gd name="T3" fmla="*/ 1258440027 h 624"/>
                <a:gd name="T4" fmla="*/ 0 w 816"/>
                <a:gd name="T5" fmla="*/ 1363309999 h 624"/>
                <a:gd name="T6" fmla="*/ 1086040998 w 816"/>
                <a:gd name="T7" fmla="*/ 104870018 h 624"/>
                <a:gd name="T8" fmla="*/ 1086040998 w 816"/>
                <a:gd name="T9" fmla="*/ 0 h 624"/>
                <a:gd name="T10" fmla="*/ 0 60000 65536"/>
                <a:gd name="T11" fmla="*/ 0 60000 65536"/>
                <a:gd name="T12" fmla="*/ 0 60000 65536"/>
                <a:gd name="T13" fmla="*/ 0 60000 65536"/>
                <a:gd name="T14" fmla="*/ 0 60000 65536"/>
                <a:gd name="T15" fmla="*/ 0 w 816"/>
                <a:gd name="T16" fmla="*/ 0 h 624"/>
                <a:gd name="T17" fmla="*/ 816 w 816"/>
                <a:gd name="T18" fmla="*/ 624 h 624"/>
              </a:gdLst>
              <a:ahLst/>
              <a:cxnLst>
                <a:cxn ang="T10">
                  <a:pos x="T0" y="T1"/>
                </a:cxn>
                <a:cxn ang="T11">
                  <a:pos x="T2" y="T3"/>
                </a:cxn>
                <a:cxn ang="T12">
                  <a:pos x="T4" y="T5"/>
                </a:cxn>
                <a:cxn ang="T13">
                  <a:pos x="T6" y="T7"/>
                </a:cxn>
                <a:cxn ang="T14">
                  <a:pos x="T8" y="T9"/>
                </a:cxn>
              </a:cxnLst>
              <a:rect l="T15" t="T16" r="T17" b="T18"/>
              <a:pathLst>
                <a:path w="816" h="624">
                  <a:moveTo>
                    <a:pt x="816" y="0"/>
                  </a:moveTo>
                  <a:lnTo>
                    <a:pt x="0" y="576"/>
                  </a:lnTo>
                  <a:lnTo>
                    <a:pt x="0" y="624"/>
                  </a:lnTo>
                  <a:lnTo>
                    <a:pt x="816" y="48"/>
                  </a:lnTo>
                  <a:lnTo>
                    <a:pt x="816" y="0"/>
                  </a:lnTo>
                  <a:close/>
                </a:path>
              </a:pathLst>
            </a:custGeom>
            <a:pattFill prst="wdDnDiag">
              <a:fgClr>
                <a:schemeClr val="accent1"/>
              </a:fgClr>
              <a:bgClr>
                <a:schemeClr val="bg1"/>
              </a:bgClr>
            </a:pattFill>
            <a:ln w="9525">
              <a:solidFill>
                <a:schemeClr val="tx1"/>
              </a:solidFill>
              <a:round/>
              <a:headEnd/>
              <a:tailEnd/>
            </a:ln>
          </p:spPr>
          <p:txBody>
            <a:bodyPr/>
            <a:lstStyle/>
            <a:p>
              <a:endParaRPr lang="en-US" dirty="0"/>
            </a:p>
          </p:txBody>
        </p:sp>
        <p:sp>
          <p:nvSpPr>
            <p:cNvPr id="20508" name="Line 13"/>
            <p:cNvSpPr>
              <a:spLocks noChangeShapeType="1"/>
            </p:cNvSpPr>
            <p:nvPr/>
          </p:nvSpPr>
          <p:spPr bwMode="auto">
            <a:xfrm flipH="1" flipV="1">
              <a:off x="2143123" y="2657474"/>
              <a:ext cx="1924051" cy="1"/>
            </a:xfrm>
            <a:prstGeom prst="line">
              <a:avLst/>
            </a:prstGeom>
            <a:noFill/>
            <a:ln w="19050">
              <a:solidFill>
                <a:schemeClr val="tx1"/>
              </a:solidFill>
              <a:prstDash val="dash"/>
              <a:round/>
              <a:headEnd/>
              <a:tailEnd type="arrow" w="med" len="med"/>
            </a:ln>
          </p:spPr>
          <p:txBody>
            <a:bodyPr/>
            <a:lstStyle/>
            <a:p>
              <a:endParaRPr lang="en-US" dirty="0"/>
            </a:p>
          </p:txBody>
        </p:sp>
        <p:sp>
          <p:nvSpPr>
            <p:cNvPr id="20509" name="Line 14"/>
            <p:cNvSpPr>
              <a:spLocks noChangeShapeType="1"/>
            </p:cNvSpPr>
            <p:nvPr/>
          </p:nvSpPr>
          <p:spPr bwMode="auto">
            <a:xfrm flipH="1">
              <a:off x="1600200" y="3810000"/>
              <a:ext cx="2209800" cy="0"/>
            </a:xfrm>
            <a:prstGeom prst="line">
              <a:avLst/>
            </a:prstGeom>
            <a:noFill/>
            <a:ln w="19050">
              <a:solidFill>
                <a:schemeClr val="tx1"/>
              </a:solidFill>
              <a:prstDash val="dash"/>
              <a:round/>
              <a:headEnd/>
              <a:tailEnd type="arrow" w="med" len="med"/>
            </a:ln>
          </p:spPr>
          <p:txBody>
            <a:bodyPr/>
            <a:lstStyle/>
            <a:p>
              <a:endParaRPr lang="en-US" dirty="0"/>
            </a:p>
          </p:txBody>
        </p:sp>
      </p:grpSp>
      <p:grpSp>
        <p:nvGrpSpPr>
          <p:cNvPr id="5" name="Group 17"/>
          <p:cNvGrpSpPr>
            <a:grpSpLocks/>
          </p:cNvGrpSpPr>
          <p:nvPr/>
        </p:nvGrpSpPr>
        <p:grpSpPr bwMode="auto">
          <a:xfrm>
            <a:off x="1792612" y="1028380"/>
            <a:ext cx="5831189" cy="4280579"/>
            <a:chOff x="1597700" y="952500"/>
            <a:chExt cx="5831125" cy="4281188"/>
          </a:xfrm>
        </p:grpSpPr>
        <p:sp>
          <p:nvSpPr>
            <p:cNvPr id="20501" name="Text Box 6"/>
            <p:cNvSpPr txBox="1">
              <a:spLocks noChangeArrowheads="1"/>
            </p:cNvSpPr>
            <p:nvPr/>
          </p:nvSpPr>
          <p:spPr bwMode="auto">
            <a:xfrm>
              <a:off x="2790826" y="952500"/>
              <a:ext cx="372218" cy="461665"/>
            </a:xfrm>
            <a:prstGeom prst="rect">
              <a:avLst/>
            </a:prstGeom>
            <a:noFill/>
            <a:ln w="9525">
              <a:noFill/>
              <a:miter lim="800000"/>
              <a:headEnd/>
              <a:tailEnd/>
            </a:ln>
          </p:spPr>
          <p:txBody>
            <a:bodyPr wrap="none">
              <a:spAutoFit/>
            </a:bodyPr>
            <a:lstStyle/>
            <a:p>
              <a:r>
                <a:rPr lang="en-US" sz="2400" b="1" dirty="0"/>
                <a:t>Z</a:t>
              </a:r>
            </a:p>
          </p:txBody>
        </p:sp>
        <p:sp>
          <p:nvSpPr>
            <p:cNvPr id="16" name="Text Box 8"/>
            <p:cNvSpPr txBox="1">
              <a:spLocks noChangeArrowheads="1"/>
            </p:cNvSpPr>
            <p:nvPr/>
          </p:nvSpPr>
          <p:spPr bwMode="auto">
            <a:xfrm rot="21273757">
              <a:off x="4795056" y="4772023"/>
              <a:ext cx="2272495" cy="46166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accent1"/>
              </a:solidFill>
              <a:miter lim="800000"/>
              <a:headEnd/>
              <a:tailEnd/>
            </a:ln>
            <a:effectLst/>
            <a:scene3d>
              <a:camera prst="isometricTopUp"/>
              <a:lightRig rig="threePt" dir="t"/>
            </a:scene3d>
          </p:spPr>
          <p:txBody>
            <a:bodyPr>
              <a:spAutoFit/>
            </a:bodyPr>
            <a:lstStyle/>
            <a:p>
              <a:pPr algn="ctr">
                <a:defRPr/>
              </a:pPr>
              <a:r>
                <a:rPr lang="en-US" sz="2400" b="1" dirty="0"/>
                <a:t>X-Y Plane</a:t>
              </a:r>
            </a:p>
          </p:txBody>
        </p:sp>
        <p:sp>
          <p:nvSpPr>
            <p:cNvPr id="20505" name="Text Box 6"/>
            <p:cNvSpPr txBox="1">
              <a:spLocks noChangeArrowheads="1"/>
            </p:cNvSpPr>
            <p:nvPr/>
          </p:nvSpPr>
          <p:spPr bwMode="auto">
            <a:xfrm>
              <a:off x="1597700" y="4695825"/>
              <a:ext cx="389850" cy="461665"/>
            </a:xfrm>
            <a:prstGeom prst="rect">
              <a:avLst/>
            </a:prstGeom>
            <a:noFill/>
            <a:ln w="9525">
              <a:noFill/>
              <a:miter lim="800000"/>
              <a:headEnd/>
              <a:tailEnd/>
            </a:ln>
          </p:spPr>
          <p:txBody>
            <a:bodyPr wrap="none">
              <a:spAutoFit/>
            </a:bodyPr>
            <a:lstStyle/>
            <a:p>
              <a:r>
                <a:rPr lang="en-US" sz="2400" b="1" dirty="0"/>
                <a:t>X</a:t>
              </a:r>
            </a:p>
          </p:txBody>
        </p:sp>
        <p:sp>
          <p:nvSpPr>
            <p:cNvPr id="20506" name="Text Box 6"/>
            <p:cNvSpPr txBox="1">
              <a:spLocks noChangeArrowheads="1"/>
            </p:cNvSpPr>
            <p:nvPr/>
          </p:nvSpPr>
          <p:spPr bwMode="auto">
            <a:xfrm>
              <a:off x="7038975" y="4226223"/>
              <a:ext cx="389850" cy="461665"/>
            </a:xfrm>
            <a:prstGeom prst="rect">
              <a:avLst/>
            </a:prstGeom>
            <a:noFill/>
            <a:ln w="9525">
              <a:noFill/>
              <a:miter lim="800000"/>
              <a:headEnd/>
              <a:tailEnd/>
            </a:ln>
          </p:spPr>
          <p:txBody>
            <a:bodyPr wrap="none">
              <a:spAutoFit/>
            </a:bodyPr>
            <a:lstStyle/>
            <a:p>
              <a:r>
                <a:rPr lang="en-US" sz="2400" b="1" dirty="0"/>
                <a:t>Y</a:t>
              </a:r>
            </a:p>
          </p:txBody>
        </p:sp>
      </p:grpSp>
      <p:sp>
        <p:nvSpPr>
          <p:cNvPr id="35" name="Text Box 10"/>
          <p:cNvSpPr txBox="1">
            <a:spLocks noChangeArrowheads="1"/>
          </p:cNvSpPr>
          <p:nvPr/>
        </p:nvSpPr>
        <p:spPr bwMode="auto">
          <a:xfrm rot="21247243">
            <a:off x="1652368" y="1780746"/>
            <a:ext cx="1585709" cy="461599"/>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a:scene3d>
            <a:camera prst="orthographicFront">
              <a:rot lat="20106091" lon="3030833" rev="21460360"/>
            </a:camera>
            <a:lightRig rig="threePt" dir="t"/>
          </a:scene3d>
        </p:spPr>
        <p:txBody>
          <a:bodyPr wrap="none">
            <a:spAutoFit/>
          </a:bodyPr>
          <a:lstStyle/>
          <a:p>
            <a:pPr algn="ctr">
              <a:defRPr/>
            </a:pPr>
            <a:r>
              <a:rPr lang="en-US" sz="2400" b="1" dirty="0"/>
              <a:t>X-Z Plane</a:t>
            </a:r>
          </a:p>
        </p:txBody>
      </p:sp>
      <p:sp>
        <p:nvSpPr>
          <p:cNvPr id="36" name="Text Box 9"/>
          <p:cNvSpPr txBox="1">
            <a:spLocks noChangeArrowheads="1"/>
          </p:cNvSpPr>
          <p:nvPr/>
        </p:nvSpPr>
        <p:spPr bwMode="auto">
          <a:xfrm>
            <a:off x="6177698" y="1399802"/>
            <a:ext cx="1223489" cy="369279"/>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a:scene3d>
            <a:camera prst="perspectiveBelow"/>
            <a:lightRig rig="threePt" dir="t"/>
          </a:scene3d>
        </p:spPr>
        <p:txBody>
          <a:bodyPr wrap="none">
            <a:spAutoFit/>
          </a:bodyPr>
          <a:lstStyle/>
          <a:p>
            <a:pPr algn="ctr">
              <a:defRPr/>
            </a:pPr>
            <a:r>
              <a:rPr lang="en-US" b="1" dirty="0"/>
              <a:t>Y-Z Plane</a:t>
            </a:r>
          </a:p>
        </p:txBody>
      </p:sp>
      <p:sp>
        <p:nvSpPr>
          <p:cNvPr id="20484" name="Text Box 27"/>
          <p:cNvSpPr txBox="1">
            <a:spLocks noChangeArrowheads="1"/>
          </p:cNvSpPr>
          <p:nvPr/>
        </p:nvSpPr>
        <p:spPr bwMode="auto">
          <a:xfrm>
            <a:off x="139689" y="5409614"/>
            <a:ext cx="3695699" cy="101566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8575">
            <a:solidFill>
              <a:schemeClr val="tx1"/>
            </a:solidFill>
            <a:miter lim="800000"/>
            <a:headEnd/>
            <a:tailEnd/>
          </a:ln>
        </p:spPr>
        <p:txBody>
          <a:bodyPr wrap="square">
            <a:spAutoFit/>
          </a:bodyPr>
          <a:lstStyle/>
          <a:p>
            <a:pPr algn="ctr"/>
            <a:r>
              <a:rPr lang="en-US" sz="2000" b="1" dirty="0" smtClean="0">
                <a:solidFill>
                  <a:schemeClr val="bg1"/>
                </a:solidFill>
              </a:rPr>
              <a:t>In general, mappings are only defined from higher to lower spaces!</a:t>
            </a:r>
            <a:endParaRPr lang="en-US" sz="2000" b="1" dirty="0">
              <a:solidFill>
                <a:schemeClr val="bg1"/>
              </a:solidFill>
            </a:endParaRPr>
          </a:p>
        </p:txBody>
      </p:sp>
      <p:sp>
        <p:nvSpPr>
          <p:cNvPr id="52" name="Text Box 3"/>
          <p:cNvSpPr txBox="1">
            <a:spLocks noChangeArrowheads="1"/>
          </p:cNvSpPr>
          <p:nvPr/>
        </p:nvSpPr>
        <p:spPr bwMode="auto">
          <a:xfrm>
            <a:off x="6711254" y="3294974"/>
            <a:ext cx="747406" cy="461526"/>
          </a:xfrm>
          <a:prstGeom prst="rect">
            <a:avLst/>
          </a:prstGeom>
          <a:gradFill rotWithShape="1">
            <a:gsLst>
              <a:gs pos="0">
                <a:srgbClr val="7B8A8C"/>
              </a:gs>
              <a:gs pos="50000">
                <a:srgbClr val="B2C8C9"/>
              </a:gs>
              <a:gs pos="100000">
                <a:srgbClr val="D4EEF0"/>
              </a:gs>
            </a:gsLst>
            <a:lin ang="5400000" scaled="1"/>
          </a:gradFill>
          <a:ln w="9525">
            <a:solidFill>
              <a:schemeClr val="tx1"/>
            </a:solidFill>
            <a:miter lim="800000"/>
            <a:headEnd/>
            <a:tailEnd/>
          </a:ln>
        </p:spPr>
        <p:txBody>
          <a:bodyPr wrap="none">
            <a:spAutoFit/>
          </a:bodyPr>
          <a:lstStyle/>
          <a:p>
            <a:pPr algn="ctr"/>
            <a:r>
              <a:rPr lang="en-US" sz="1200" b="1" dirty="0"/>
              <a:t>Desired</a:t>
            </a:r>
          </a:p>
          <a:p>
            <a:pPr algn="ctr"/>
            <a:r>
              <a:rPr lang="en-US" sz="1200" b="1" dirty="0"/>
              <a:t>Shape</a:t>
            </a:r>
          </a:p>
        </p:txBody>
      </p:sp>
      <p:grpSp>
        <p:nvGrpSpPr>
          <p:cNvPr id="47" name="Group 46"/>
          <p:cNvGrpSpPr/>
          <p:nvPr/>
        </p:nvGrpSpPr>
        <p:grpSpPr>
          <a:xfrm>
            <a:off x="2150429" y="997787"/>
            <a:ext cx="5527076" cy="4183465"/>
            <a:chOff x="2150433" y="1006407"/>
            <a:chExt cx="5527076" cy="4183465"/>
          </a:xfrm>
        </p:grpSpPr>
        <p:cxnSp>
          <p:nvCxnSpPr>
            <p:cNvPr id="48" name="Straight Arrow Connector 47"/>
            <p:cNvCxnSpPr/>
            <p:nvPr/>
          </p:nvCxnSpPr>
          <p:spPr bwMode="auto">
            <a:xfrm flipV="1">
              <a:off x="2150433" y="3206683"/>
              <a:ext cx="2763821" cy="1983189"/>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cxnSp>
          <p:nvCxnSpPr>
            <p:cNvPr id="53" name="Straight Arrow Connector 52"/>
            <p:cNvCxnSpPr/>
            <p:nvPr/>
          </p:nvCxnSpPr>
          <p:spPr bwMode="auto">
            <a:xfrm>
              <a:off x="3439631" y="1006407"/>
              <a:ext cx="19561" cy="3979663"/>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cxnSp>
          <p:nvCxnSpPr>
            <p:cNvPr id="54" name="Straight Arrow Connector 53"/>
            <p:cNvCxnSpPr/>
            <p:nvPr/>
          </p:nvCxnSpPr>
          <p:spPr bwMode="auto">
            <a:xfrm flipH="1">
              <a:off x="2509028" y="4278702"/>
              <a:ext cx="5168481" cy="8626"/>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grpSp>
      <p:sp>
        <p:nvSpPr>
          <p:cNvPr id="37" name="Rectangle 36"/>
          <p:cNvSpPr/>
          <p:nvPr/>
        </p:nvSpPr>
        <p:spPr bwMode="auto">
          <a:xfrm>
            <a:off x="4048124" y="2257424"/>
            <a:ext cx="898525" cy="208597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isometricOffAxis2Left">
              <a:rot lat="18186906" lon="720000" rev="20980735"/>
            </a:camera>
            <a:lightRig rig="threePt" dir="t"/>
          </a:scene3d>
          <a:sp3d prstMaterial="metal">
            <a:bevelB w="6350"/>
          </a:sp3d>
        </p:spPr>
        <p:txBody>
          <a:bodyPr/>
          <a:lstStyle/>
          <a:p>
            <a:pPr eaLnBrk="0" hangingPunct="0">
              <a:defRPr/>
            </a:pPr>
            <a:endParaRPr lang="en-US" sz="2000" b="1" dirty="0">
              <a:ea typeface="ＭＳ Ｐゴシック" pitchFamily="34" charset="-128"/>
            </a:endParaRPr>
          </a:p>
        </p:txBody>
      </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2000"/>
                            </p:stCondLst>
                            <p:childTnLst>
                              <p:par>
                                <p:cTn id="9" presetID="22" presetClass="entr" presetSubtype="1" fill="hold" nodeType="afterEffect">
                                  <p:stCondLst>
                                    <p:cond delay="200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1000"/>
                                        <p:tgtEl>
                                          <p:spTgt spid="46"/>
                                        </p:tgtEl>
                                      </p:cBhvr>
                                    </p:animEffect>
                                  </p:childTnLst>
                                </p:cTn>
                              </p:par>
                            </p:childTnLst>
                          </p:cTn>
                        </p:par>
                        <p:par>
                          <p:cTn id="12" fill="hold">
                            <p:stCondLst>
                              <p:cond delay="5000"/>
                            </p:stCondLst>
                            <p:childTnLst>
                              <p:par>
                                <p:cTn id="13" presetID="22" presetClass="entr" presetSubtype="2"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000"/>
                                        <p:tgtEl>
                                          <p:spTgt spid="4"/>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20484"/>
                                        </p:tgtEl>
                                        <p:attrNameLst>
                                          <p:attrName>style.visibility</p:attrName>
                                        </p:attrNameLst>
                                      </p:cBhvr>
                                      <p:to>
                                        <p:strVal val="visible"/>
                                      </p:to>
                                    </p:set>
                                    <p:animEffect transition="in" filter="fade">
                                      <p:cBhvr>
                                        <p:cTn id="19"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4908550" y="2743200"/>
            <a:ext cx="2590800" cy="1060450"/>
            <a:chOff x="5029200" y="2743200"/>
            <a:chExt cx="2470150" cy="1022350"/>
          </a:xfrm>
        </p:grpSpPr>
        <p:sp>
          <p:nvSpPr>
            <p:cNvPr id="24578" name="Freeform 2"/>
            <p:cNvSpPr>
              <a:spLocks/>
            </p:cNvSpPr>
            <p:nvPr/>
          </p:nvSpPr>
          <p:spPr bwMode="auto">
            <a:xfrm>
              <a:off x="5029200" y="2743200"/>
              <a:ext cx="1619250" cy="1022350"/>
            </a:xfrm>
            <a:custGeom>
              <a:avLst/>
              <a:gdLst>
                <a:gd name="T0" fmla="*/ 1600200 w 1008"/>
                <a:gd name="T1" fmla="*/ 830580 h 720"/>
                <a:gd name="T2" fmla="*/ 609600 w 1008"/>
                <a:gd name="T3" fmla="*/ 1038225 h 720"/>
                <a:gd name="T4" fmla="*/ 0 w 1008"/>
                <a:gd name="T5" fmla="*/ 0 h 720"/>
                <a:gd name="T6" fmla="*/ 1600200 w 1008"/>
                <a:gd name="T7" fmla="*/ 415290 h 720"/>
                <a:gd name="T8" fmla="*/ 1600200 w 1008"/>
                <a:gd name="T9" fmla="*/ 830580 h 720"/>
                <a:gd name="T10" fmla="*/ 0 60000 65536"/>
                <a:gd name="T11" fmla="*/ 0 60000 65536"/>
                <a:gd name="T12" fmla="*/ 0 60000 65536"/>
                <a:gd name="T13" fmla="*/ 0 60000 65536"/>
                <a:gd name="T14" fmla="*/ 0 60000 65536"/>
                <a:gd name="T15" fmla="*/ 0 w 1008"/>
                <a:gd name="T16" fmla="*/ 0 h 720"/>
                <a:gd name="T17" fmla="*/ 1008 w 1008"/>
                <a:gd name="T18" fmla="*/ 720 h 720"/>
              </a:gdLst>
              <a:ahLst/>
              <a:cxnLst>
                <a:cxn ang="T10">
                  <a:pos x="T0" y="T1"/>
                </a:cxn>
                <a:cxn ang="T11">
                  <a:pos x="T2" y="T3"/>
                </a:cxn>
                <a:cxn ang="T12">
                  <a:pos x="T4" y="T5"/>
                </a:cxn>
                <a:cxn ang="T13">
                  <a:pos x="T6" y="T7"/>
                </a:cxn>
                <a:cxn ang="T14">
                  <a:pos x="T8" y="T9"/>
                </a:cxn>
              </a:cxnLst>
              <a:rect l="T15" t="T16" r="T17" b="T18"/>
              <a:pathLst>
                <a:path w="1008" h="720">
                  <a:moveTo>
                    <a:pt x="1008" y="576"/>
                  </a:moveTo>
                  <a:lnTo>
                    <a:pt x="384" y="720"/>
                  </a:lnTo>
                  <a:lnTo>
                    <a:pt x="0" y="0"/>
                  </a:lnTo>
                  <a:lnTo>
                    <a:pt x="1008" y="288"/>
                  </a:lnTo>
                  <a:lnTo>
                    <a:pt x="1008" y="576"/>
                  </a:lnTo>
                  <a:close/>
                </a:path>
              </a:pathLst>
            </a:custGeom>
            <a:solidFill>
              <a:schemeClr val="accent1">
                <a:alpha val="50195"/>
              </a:schemeClr>
            </a:solidFill>
            <a:ln w="9525">
              <a:noFill/>
              <a:round/>
              <a:headEnd/>
              <a:tailEnd/>
            </a:ln>
          </p:spPr>
          <p:txBody>
            <a:bodyPr/>
            <a:lstStyle/>
            <a:p>
              <a:endParaRPr lang="en-US" dirty="0"/>
            </a:p>
          </p:txBody>
        </p:sp>
        <p:sp>
          <p:nvSpPr>
            <p:cNvPr id="24579" name="Text Box 3"/>
            <p:cNvSpPr txBox="1">
              <a:spLocks noChangeArrowheads="1"/>
            </p:cNvSpPr>
            <p:nvPr/>
          </p:nvSpPr>
          <p:spPr bwMode="auto">
            <a:xfrm>
              <a:off x="6629400" y="3127375"/>
              <a:ext cx="869950" cy="466725"/>
            </a:xfrm>
            <a:prstGeom prst="rect">
              <a:avLst/>
            </a:prstGeom>
            <a:gradFill rotWithShape="1">
              <a:gsLst>
                <a:gs pos="0">
                  <a:srgbClr val="7B8A8C"/>
                </a:gs>
                <a:gs pos="50000">
                  <a:srgbClr val="B2C8C9"/>
                </a:gs>
                <a:gs pos="100000">
                  <a:srgbClr val="D4EEF0"/>
                </a:gs>
              </a:gsLst>
              <a:lin ang="5400000" scaled="1"/>
            </a:gradFill>
            <a:ln w="9525">
              <a:solidFill>
                <a:schemeClr val="tx1"/>
              </a:solidFill>
              <a:miter lim="800000"/>
              <a:headEnd/>
              <a:tailEnd/>
            </a:ln>
          </p:spPr>
          <p:txBody>
            <a:bodyPr wrap="none">
              <a:spAutoFit/>
            </a:bodyPr>
            <a:lstStyle/>
            <a:p>
              <a:pPr algn="ctr"/>
              <a:r>
                <a:rPr lang="en-US" sz="1200" b="1" dirty="0"/>
                <a:t>DESIRED</a:t>
              </a:r>
            </a:p>
            <a:p>
              <a:pPr algn="ctr"/>
              <a:r>
                <a:rPr lang="en-US" sz="1200" b="1" dirty="0"/>
                <a:t>SYSTEM</a:t>
              </a:r>
            </a:p>
          </p:txBody>
        </p:sp>
      </p:grpSp>
      <p:sp>
        <p:nvSpPr>
          <p:cNvPr id="15" name="Text Box 10"/>
          <p:cNvSpPr txBox="1">
            <a:spLocks noChangeArrowheads="1"/>
          </p:cNvSpPr>
          <p:nvPr/>
        </p:nvSpPr>
        <p:spPr bwMode="auto">
          <a:xfrm rot="21247243">
            <a:off x="703027" y="1800159"/>
            <a:ext cx="2440092" cy="46166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a:scene3d>
            <a:camera prst="orthographicFront">
              <a:rot lat="20106091" lon="3030833" rev="21460360"/>
            </a:camera>
            <a:lightRig rig="threePt" dir="t"/>
          </a:scene3d>
        </p:spPr>
        <p:txBody>
          <a:bodyPr wrap="none">
            <a:spAutoFit/>
          </a:bodyPr>
          <a:lstStyle/>
          <a:p>
            <a:pPr algn="ctr">
              <a:defRPr/>
            </a:pPr>
            <a:r>
              <a:rPr lang="en-US" sz="2400" b="1" dirty="0"/>
              <a:t>Logistics Plane</a:t>
            </a:r>
          </a:p>
        </p:txBody>
      </p:sp>
      <p:sp>
        <p:nvSpPr>
          <p:cNvPr id="16" name="Text Box 9"/>
          <p:cNvSpPr txBox="1">
            <a:spLocks noChangeArrowheads="1"/>
          </p:cNvSpPr>
          <p:nvPr/>
        </p:nvSpPr>
        <p:spPr bwMode="auto">
          <a:xfrm>
            <a:off x="6204061" y="1323330"/>
            <a:ext cx="1736374" cy="36933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a:scene3d>
            <a:camera prst="perspectiveBelow"/>
            <a:lightRig rig="threePt" dir="t"/>
          </a:scene3d>
        </p:spPr>
        <p:txBody>
          <a:bodyPr wrap="none">
            <a:spAutoFit/>
          </a:bodyPr>
          <a:lstStyle/>
          <a:p>
            <a:pPr algn="ctr">
              <a:defRPr/>
            </a:pPr>
            <a:r>
              <a:rPr lang="en-US" b="1" dirty="0"/>
              <a:t>Mobility Plane</a:t>
            </a:r>
          </a:p>
        </p:txBody>
      </p:sp>
      <p:sp>
        <p:nvSpPr>
          <p:cNvPr id="17" name="Text Box 8"/>
          <p:cNvSpPr txBox="1">
            <a:spLocks noChangeArrowheads="1"/>
          </p:cNvSpPr>
          <p:nvPr/>
        </p:nvSpPr>
        <p:spPr bwMode="auto">
          <a:xfrm rot="21273757">
            <a:off x="5192596" y="4775627"/>
            <a:ext cx="2272495" cy="830997"/>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accent1"/>
            </a:solidFill>
            <a:miter lim="800000"/>
            <a:headEnd/>
            <a:tailEnd/>
          </a:ln>
          <a:effectLst/>
          <a:scene3d>
            <a:camera prst="isometricTopUp"/>
            <a:lightRig rig="threePt" dir="t"/>
          </a:scene3d>
        </p:spPr>
        <p:txBody>
          <a:bodyPr>
            <a:spAutoFit/>
          </a:bodyPr>
          <a:lstStyle/>
          <a:p>
            <a:pPr algn="ctr">
              <a:defRPr/>
            </a:pPr>
            <a:r>
              <a:rPr lang="en-US" sz="2400" b="1" dirty="0"/>
              <a:t>Survivability Plane</a:t>
            </a:r>
          </a:p>
        </p:txBody>
      </p:sp>
      <p:grpSp>
        <p:nvGrpSpPr>
          <p:cNvPr id="3" name="Group 28"/>
          <p:cNvGrpSpPr/>
          <p:nvPr/>
        </p:nvGrpSpPr>
        <p:grpSpPr>
          <a:xfrm>
            <a:off x="4067094" y="1346859"/>
            <a:ext cx="2473991" cy="2139289"/>
            <a:chOff x="4067094" y="1346859"/>
            <a:chExt cx="2473991" cy="2139289"/>
          </a:xfrm>
        </p:grpSpPr>
        <p:sp>
          <p:nvSpPr>
            <p:cNvPr id="24584" name="Line 15"/>
            <p:cNvSpPr>
              <a:spLocks noChangeShapeType="1"/>
            </p:cNvSpPr>
            <p:nvPr/>
          </p:nvSpPr>
          <p:spPr bwMode="auto">
            <a:xfrm flipV="1">
              <a:off x="5715001" y="2514599"/>
              <a:ext cx="609600" cy="971549"/>
            </a:xfrm>
            <a:prstGeom prst="line">
              <a:avLst/>
            </a:prstGeom>
            <a:noFill/>
            <a:ln w="19050">
              <a:solidFill>
                <a:schemeClr val="tx1"/>
              </a:solidFill>
              <a:prstDash val="dash"/>
              <a:round/>
              <a:headEnd/>
              <a:tailEnd type="arrow" w="med" len="med"/>
            </a:ln>
          </p:spPr>
          <p:txBody>
            <a:bodyPr/>
            <a:lstStyle/>
            <a:p>
              <a:endParaRPr lang="en-US" dirty="0"/>
            </a:p>
          </p:txBody>
        </p:sp>
        <p:sp>
          <p:nvSpPr>
            <p:cNvPr id="24585" name="Line 16"/>
            <p:cNvSpPr>
              <a:spLocks noChangeShapeType="1"/>
            </p:cNvSpPr>
            <p:nvPr/>
          </p:nvSpPr>
          <p:spPr bwMode="auto">
            <a:xfrm flipV="1">
              <a:off x="4067094" y="2193896"/>
              <a:ext cx="304800" cy="533401"/>
            </a:xfrm>
            <a:prstGeom prst="line">
              <a:avLst/>
            </a:prstGeom>
            <a:noFill/>
            <a:ln w="19050">
              <a:solidFill>
                <a:schemeClr val="tx1"/>
              </a:solidFill>
              <a:prstDash val="dash"/>
              <a:round/>
              <a:headEnd/>
              <a:tailEnd type="arrow" w="med" len="med"/>
            </a:ln>
          </p:spPr>
          <p:txBody>
            <a:bodyPr/>
            <a:lstStyle/>
            <a:p>
              <a:endParaRPr lang="en-US" dirty="0"/>
            </a:p>
          </p:txBody>
        </p:sp>
        <p:pic>
          <p:nvPicPr>
            <p:cNvPr id="26" name="Picture 18" descr="MC900439790[1]"/>
            <p:cNvPicPr>
              <a:picLocks noChangeAspect="1" noChangeArrowheads="1"/>
            </p:cNvPicPr>
            <p:nvPr/>
          </p:nvPicPr>
          <p:blipFill>
            <a:blip r:embed="rId3" cstate="print">
              <a:lum bright="19000" contrast="16000"/>
            </a:blip>
            <a:srcRect/>
            <a:stretch>
              <a:fillRect/>
            </a:stretch>
          </p:blipFill>
          <p:spPr bwMode="auto">
            <a:xfrm rot="19629016">
              <a:off x="4508093" y="1346859"/>
              <a:ext cx="2032992" cy="1487488"/>
            </a:xfrm>
            <a:prstGeom prst="rect">
              <a:avLst/>
            </a:prstGeom>
            <a:noFill/>
            <a:ln w="9525">
              <a:noFill/>
              <a:miter lim="800000"/>
              <a:headEnd/>
              <a:tailEnd/>
            </a:ln>
            <a:scene3d>
              <a:camera prst="orthographicFront">
                <a:rot lat="2400000" lon="1800000" rev="0"/>
              </a:camera>
              <a:lightRig rig="threePt" dir="t"/>
            </a:scene3d>
          </p:spPr>
        </p:pic>
      </p:grpSp>
      <p:grpSp>
        <p:nvGrpSpPr>
          <p:cNvPr id="4" name="Group 31"/>
          <p:cNvGrpSpPr/>
          <p:nvPr/>
        </p:nvGrpSpPr>
        <p:grpSpPr>
          <a:xfrm>
            <a:off x="3810000" y="3430588"/>
            <a:ext cx="1905081" cy="2427287"/>
            <a:chOff x="3810000" y="3430588"/>
            <a:chExt cx="1905081" cy="2427287"/>
          </a:xfrm>
        </p:grpSpPr>
        <p:pic>
          <p:nvPicPr>
            <p:cNvPr id="27" name="Picture 10" descr="MC900337874[1]"/>
            <p:cNvPicPr>
              <a:picLocks noChangeAspect="1" noChangeArrowheads="1"/>
            </p:cNvPicPr>
            <p:nvPr/>
          </p:nvPicPr>
          <p:blipFill>
            <a:blip r:embed="rId4" cstate="print">
              <a:lum bright="13000" contrast="9000"/>
            </a:blip>
            <a:stretch>
              <a:fillRect/>
            </a:stretch>
          </p:blipFill>
          <p:spPr bwMode="auto">
            <a:xfrm>
              <a:off x="3857625" y="4267199"/>
              <a:ext cx="1849831" cy="1590676"/>
            </a:xfrm>
            <a:prstGeom prst="rect">
              <a:avLst/>
            </a:prstGeom>
            <a:noFill/>
            <a:ln>
              <a:noFill/>
            </a:ln>
            <a:scene3d>
              <a:camera prst="orthographicFront">
                <a:rot lat="3600000" lon="0" rev="0"/>
              </a:camera>
              <a:lightRig rig="threePt" dir="t"/>
            </a:scene3d>
          </p:spPr>
        </p:pic>
        <p:sp>
          <p:nvSpPr>
            <p:cNvPr id="24588" name="Line 14"/>
            <p:cNvSpPr>
              <a:spLocks noChangeShapeType="1"/>
            </p:cNvSpPr>
            <p:nvPr/>
          </p:nvSpPr>
          <p:spPr bwMode="auto">
            <a:xfrm>
              <a:off x="3810000" y="3886201"/>
              <a:ext cx="0" cy="1295400"/>
            </a:xfrm>
            <a:prstGeom prst="line">
              <a:avLst/>
            </a:prstGeom>
            <a:noFill/>
            <a:ln w="19050">
              <a:solidFill>
                <a:schemeClr val="tx1"/>
              </a:solidFill>
              <a:prstDash val="dash"/>
              <a:round/>
              <a:headEnd/>
              <a:tailEnd type="arrow" w="med" len="med"/>
            </a:ln>
          </p:spPr>
          <p:txBody>
            <a:bodyPr/>
            <a:lstStyle/>
            <a:p>
              <a:endParaRPr lang="en-US" dirty="0"/>
            </a:p>
          </p:txBody>
        </p:sp>
        <p:sp>
          <p:nvSpPr>
            <p:cNvPr id="24590" name="Line 17"/>
            <p:cNvSpPr>
              <a:spLocks noChangeShapeType="1"/>
            </p:cNvSpPr>
            <p:nvPr/>
          </p:nvSpPr>
          <p:spPr bwMode="auto">
            <a:xfrm flipH="1">
              <a:off x="5696031" y="3430588"/>
              <a:ext cx="19050" cy="1189037"/>
            </a:xfrm>
            <a:prstGeom prst="line">
              <a:avLst/>
            </a:prstGeom>
            <a:noFill/>
            <a:ln w="19050">
              <a:solidFill>
                <a:schemeClr val="tx1"/>
              </a:solidFill>
              <a:prstDash val="dash"/>
              <a:round/>
              <a:headEnd/>
              <a:tailEnd type="arrow" w="med" len="med"/>
            </a:ln>
          </p:spPr>
          <p:txBody>
            <a:bodyPr/>
            <a:lstStyle/>
            <a:p>
              <a:endParaRPr lang="en-US" dirty="0"/>
            </a:p>
          </p:txBody>
        </p:sp>
      </p:grpSp>
      <p:sp>
        <p:nvSpPr>
          <p:cNvPr id="38" name="Text Box 27"/>
          <p:cNvSpPr txBox="1">
            <a:spLocks noChangeArrowheads="1"/>
          </p:cNvSpPr>
          <p:nvPr/>
        </p:nvSpPr>
        <p:spPr bwMode="auto">
          <a:xfrm>
            <a:off x="247651" y="5505450"/>
            <a:ext cx="3505199" cy="101566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8575">
            <a:solidFill>
              <a:schemeClr val="tx1"/>
            </a:solidFill>
            <a:miter lim="800000"/>
            <a:headEnd/>
            <a:tailEnd/>
          </a:ln>
        </p:spPr>
        <p:txBody>
          <a:bodyPr wrap="square">
            <a:spAutoFit/>
          </a:bodyPr>
          <a:lstStyle/>
          <a:p>
            <a:pPr algn="ctr"/>
            <a:r>
              <a:rPr lang="en-US" sz="2000" b="1" dirty="0" smtClean="0">
                <a:solidFill>
                  <a:schemeClr val="bg1"/>
                </a:solidFill>
              </a:rPr>
              <a:t>Taking projections beyond 3-D geometry to abstract spaces!</a:t>
            </a:r>
            <a:endParaRPr lang="en-US" sz="2000" b="1" dirty="0">
              <a:solidFill>
                <a:schemeClr val="bg1"/>
              </a:solidFill>
            </a:endParaRPr>
          </a:p>
        </p:txBody>
      </p:sp>
      <p:grpSp>
        <p:nvGrpSpPr>
          <p:cNvPr id="5" name="Group 38"/>
          <p:cNvGrpSpPr/>
          <p:nvPr/>
        </p:nvGrpSpPr>
        <p:grpSpPr>
          <a:xfrm>
            <a:off x="2150429" y="997787"/>
            <a:ext cx="5527076" cy="4183465"/>
            <a:chOff x="2150433" y="1006407"/>
            <a:chExt cx="5527076" cy="4183465"/>
          </a:xfrm>
        </p:grpSpPr>
        <p:cxnSp>
          <p:nvCxnSpPr>
            <p:cNvPr id="40" name="Straight Arrow Connector 39"/>
            <p:cNvCxnSpPr/>
            <p:nvPr/>
          </p:nvCxnSpPr>
          <p:spPr bwMode="auto">
            <a:xfrm flipV="1">
              <a:off x="2150433" y="3206683"/>
              <a:ext cx="2763821" cy="1983189"/>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cxnSp>
          <p:nvCxnSpPr>
            <p:cNvPr id="41" name="Straight Arrow Connector 40"/>
            <p:cNvCxnSpPr/>
            <p:nvPr/>
          </p:nvCxnSpPr>
          <p:spPr bwMode="auto">
            <a:xfrm>
              <a:off x="3439631" y="1006407"/>
              <a:ext cx="19561" cy="3979663"/>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cxnSp>
          <p:nvCxnSpPr>
            <p:cNvPr id="42" name="Straight Arrow Connector 41"/>
            <p:cNvCxnSpPr/>
            <p:nvPr/>
          </p:nvCxnSpPr>
          <p:spPr bwMode="auto">
            <a:xfrm flipH="1">
              <a:off x="2509028" y="4278702"/>
              <a:ext cx="5168481" cy="8626"/>
            </a:xfrm>
            <a:prstGeom prst="straightConnector1">
              <a:avLst/>
            </a:prstGeom>
            <a:solidFill>
              <a:schemeClr val="accent1"/>
            </a:solidFill>
            <a:ln w="76200" cap="flat" cmpd="sng" algn="ctr">
              <a:solidFill>
                <a:schemeClr val="tx1"/>
              </a:solidFill>
              <a:prstDash val="solid"/>
              <a:round/>
              <a:headEnd type="triangle" w="med" len="med"/>
              <a:tailEnd type="none" w="med" len="med"/>
            </a:ln>
            <a:effectLst/>
          </p:spPr>
        </p:cxnSp>
      </p:grpSp>
      <p:pic>
        <p:nvPicPr>
          <p:cNvPr id="24583" name="Picture 8" descr="MC900150141[1]"/>
          <p:cNvPicPr>
            <a:picLocks noChangeAspect="1" noChangeArrowheads="1"/>
          </p:cNvPicPr>
          <p:nvPr/>
        </p:nvPicPr>
        <p:blipFill>
          <a:blip r:embed="rId5" cstate="print"/>
          <a:srcRect/>
          <a:stretch>
            <a:fillRect/>
          </a:stretch>
        </p:blipFill>
        <p:spPr bwMode="auto">
          <a:xfrm>
            <a:off x="3798888" y="2733675"/>
            <a:ext cx="1931987" cy="1276350"/>
          </a:xfrm>
          <a:prstGeom prst="rect">
            <a:avLst/>
          </a:prstGeom>
          <a:noFill/>
          <a:ln w="9525">
            <a:noFill/>
            <a:miter lim="800000"/>
            <a:headEnd/>
            <a:tailEnd/>
          </a:ln>
        </p:spPr>
      </p:pic>
      <p:sp>
        <p:nvSpPr>
          <p:cNvPr id="44" name="Title 6"/>
          <p:cNvSpPr txBox="1">
            <a:spLocks/>
          </p:cNvSpPr>
          <p:nvPr/>
        </p:nvSpPr>
        <p:spPr bwMode="auto">
          <a:xfrm>
            <a:off x="1041400" y="247650"/>
            <a:ext cx="7015163" cy="438150"/>
          </a:xfrm>
          <a:prstGeom prst="rect">
            <a:avLst/>
          </a:prstGeom>
          <a:solidFill>
            <a:schemeClr val="tx2"/>
          </a:solidFill>
          <a:ln w="9525">
            <a:noFill/>
            <a:miter lim="800000"/>
            <a:headEnd/>
            <a:tailEnd/>
          </a:ln>
        </p:spPr>
        <p:txBody>
          <a:bodyPr tIns="91440" bIns="457200"/>
          <a:lstStyle/>
          <a:p>
            <a:pPr algn="ctr"/>
            <a:r>
              <a:rPr lang="en-US" sz="2400" b="1" dirty="0" smtClean="0">
                <a:solidFill>
                  <a:schemeClr val="bg1"/>
                </a:solidFill>
              </a:rPr>
              <a:t>Materiel in n Space</a:t>
            </a:r>
            <a:endParaRPr lang="en-US" sz="2400" b="1" baseline="30000" dirty="0">
              <a:solidFill>
                <a:schemeClr val="bg1"/>
              </a:solidFill>
            </a:endParaRPr>
          </a:p>
        </p:txBody>
      </p:sp>
      <p:grpSp>
        <p:nvGrpSpPr>
          <p:cNvPr id="28" name="Group 27"/>
          <p:cNvGrpSpPr/>
          <p:nvPr/>
        </p:nvGrpSpPr>
        <p:grpSpPr>
          <a:xfrm>
            <a:off x="1028700" y="2438400"/>
            <a:ext cx="2857500" cy="1739791"/>
            <a:chOff x="1028700" y="2438400"/>
            <a:chExt cx="2857500" cy="1739791"/>
          </a:xfrm>
        </p:grpSpPr>
        <p:sp>
          <p:nvSpPr>
            <p:cNvPr id="24596" name="Line 12"/>
            <p:cNvSpPr>
              <a:spLocks noChangeShapeType="1"/>
            </p:cNvSpPr>
            <p:nvPr/>
          </p:nvSpPr>
          <p:spPr bwMode="auto">
            <a:xfrm flipH="1">
              <a:off x="1801626" y="3905957"/>
              <a:ext cx="1951223" cy="272234"/>
            </a:xfrm>
            <a:prstGeom prst="line">
              <a:avLst/>
            </a:prstGeom>
            <a:noFill/>
            <a:ln w="19050">
              <a:solidFill>
                <a:schemeClr val="tx1"/>
              </a:solidFill>
              <a:prstDash val="dash"/>
              <a:round/>
              <a:headEnd/>
              <a:tailEnd type="arrow" w="med" len="med"/>
            </a:ln>
          </p:spPr>
          <p:txBody>
            <a:bodyPr/>
            <a:lstStyle/>
            <a:p>
              <a:endParaRPr lang="en-US" dirty="0"/>
            </a:p>
          </p:txBody>
        </p:sp>
        <p:sp>
          <p:nvSpPr>
            <p:cNvPr id="36" name="Line 11"/>
            <p:cNvSpPr>
              <a:spLocks noChangeShapeType="1"/>
            </p:cNvSpPr>
            <p:nvPr/>
          </p:nvSpPr>
          <p:spPr bwMode="auto">
            <a:xfrm flipH="1" flipV="1">
              <a:off x="2590800" y="2438400"/>
              <a:ext cx="1295400" cy="304800"/>
            </a:xfrm>
            <a:prstGeom prst="line">
              <a:avLst/>
            </a:prstGeom>
            <a:noFill/>
            <a:ln w="19050">
              <a:solidFill>
                <a:schemeClr val="tx1"/>
              </a:solidFill>
              <a:prstDash val="dash"/>
              <a:round/>
              <a:headEnd/>
              <a:tailEnd type="arrow" w="med" len="med"/>
            </a:ln>
          </p:spPr>
          <p:txBody>
            <a:bodyPr/>
            <a:lstStyle/>
            <a:p>
              <a:endParaRPr lang="en-US" dirty="0"/>
            </a:p>
          </p:txBody>
        </p:sp>
        <p:pic>
          <p:nvPicPr>
            <p:cNvPr id="39938" name="Picture 2" descr="C:\Users\paul.h.deitz\Desktop\ICOTE-Jun2012\Picture1.png"/>
            <p:cNvPicPr>
              <a:picLocks noChangeAspect="1" noChangeArrowheads="1"/>
            </p:cNvPicPr>
            <p:nvPr/>
          </p:nvPicPr>
          <p:blipFill>
            <a:blip r:embed="rId6" cstate="print"/>
            <a:srcRect/>
            <a:stretch>
              <a:fillRect/>
            </a:stretch>
          </p:blipFill>
          <p:spPr bwMode="auto">
            <a:xfrm>
              <a:off x="1028700" y="2609850"/>
              <a:ext cx="2079672" cy="1295399"/>
            </a:xfrm>
            <a:prstGeom prst="rect">
              <a:avLst/>
            </a:prstGeom>
            <a:noFill/>
            <a:scene3d>
              <a:camera prst="orthographicFront">
                <a:rot lat="20099998" lon="2400000" rev="600000"/>
              </a:camera>
              <a:lightRig rig="threePt" dir="t"/>
            </a:scene3d>
          </p:spPr>
        </p:pic>
      </p:gr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4000"/>
                            </p:stCondLst>
                            <p:childTnLst>
                              <p:par>
                                <p:cTn id="9" presetID="22" presetClass="entr" presetSubtype="1"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par>
                          <p:cTn id="12" fill="hold">
                            <p:stCondLst>
                              <p:cond delay="7000"/>
                            </p:stCondLst>
                            <p:childTnLst>
                              <p:par>
                                <p:cTn id="13" presetID="22" presetClass="entr" presetSubtype="2" fill="hold"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525" y="1666875"/>
            <a:ext cx="7581900" cy="2677656"/>
          </a:xfrm>
          <a:prstGeom prst="rect">
            <a:avLst/>
          </a:prstGeom>
          <a:noFill/>
        </p:spPr>
        <p:txBody>
          <a:bodyPr wrap="square" rtlCol="0">
            <a:spAutoFit/>
          </a:bodyPr>
          <a:lstStyle/>
          <a:p>
            <a:pPr marL="171450" indent="-171450">
              <a:buFont typeface="Wingdings" pitchFamily="2" charset="2"/>
              <a:buChar char="§"/>
            </a:pPr>
            <a:r>
              <a:rPr lang="en-US" sz="2400" dirty="0" smtClean="0"/>
              <a:t>How do the professionals do it?</a:t>
            </a:r>
          </a:p>
          <a:p>
            <a:pPr marL="171450" indent="-171450">
              <a:buFont typeface="Wingdings" pitchFamily="2" charset="2"/>
              <a:buChar char="§"/>
            </a:pPr>
            <a:endParaRPr lang="en-US" sz="2400" dirty="0" smtClean="0"/>
          </a:p>
          <a:p>
            <a:pPr marL="171450" indent="-171450">
              <a:buFont typeface="Wingdings" pitchFamily="2" charset="2"/>
              <a:buChar char="§"/>
            </a:pPr>
            <a:r>
              <a:rPr lang="en-US" sz="2400" dirty="0" smtClean="0"/>
              <a:t>For many years, warfighters have used the </a:t>
            </a:r>
            <a:r>
              <a:rPr lang="en-US" sz="2400" u="sng" dirty="0" smtClean="0"/>
              <a:t>Military Decision-Making Process</a:t>
            </a:r>
            <a:r>
              <a:rPr lang="en-US" sz="2400" dirty="0" smtClean="0"/>
              <a:t> [</a:t>
            </a:r>
            <a:r>
              <a:rPr lang="en-US" sz="2400" u="sng" dirty="0" smtClean="0"/>
              <a:t>MDMP</a:t>
            </a:r>
            <a:r>
              <a:rPr lang="en-US" sz="2400" dirty="0" smtClean="0"/>
              <a:t>] as the underlying structure for planning, structuring, organizing, and executing all manner of missions (whether “kinetic” or not).</a:t>
            </a:r>
            <a:endParaRPr lang="en-US" sz="2400" dirty="0"/>
          </a:p>
        </p:txBody>
      </p:sp>
      <p:sp>
        <p:nvSpPr>
          <p:cNvPr id="7" name="Title 6"/>
          <p:cNvSpPr txBox="1">
            <a:spLocks/>
          </p:cNvSpPr>
          <p:nvPr/>
        </p:nvSpPr>
        <p:spPr bwMode="auto">
          <a:xfrm>
            <a:off x="1064418" y="228600"/>
            <a:ext cx="7015163" cy="438150"/>
          </a:xfrm>
          <a:prstGeom prst="rect">
            <a:avLst/>
          </a:prstGeom>
          <a:solidFill>
            <a:schemeClr val="tx2"/>
          </a:solidFill>
          <a:ln w="9525">
            <a:noFill/>
            <a:miter lim="800000"/>
            <a:headEnd/>
            <a:tailEnd/>
          </a:ln>
        </p:spPr>
        <p:txBody>
          <a:bodyPr/>
          <a:lstStyle/>
          <a:p>
            <a:pPr algn="ctr"/>
            <a:r>
              <a:rPr lang="en-US" sz="2400" b="1" dirty="0" smtClean="0">
                <a:solidFill>
                  <a:schemeClr val="bg1"/>
                </a:solidFill>
              </a:rPr>
              <a:t>How are missions prosecuted?</a:t>
            </a:r>
            <a:endParaRPr lang="en-US" sz="2400" b="1" baseline="3000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3175" y="2992438"/>
            <a:ext cx="9144000" cy="3856037"/>
          </a:xfrm>
          <a:prstGeom prst="rect">
            <a:avLst/>
          </a:prstGeom>
          <a:gradFill rotWithShape="0">
            <a:gsLst>
              <a:gs pos="0">
                <a:srgbClr val="33CCFF"/>
              </a:gs>
              <a:gs pos="100000">
                <a:schemeClr val="bg1"/>
              </a:gs>
            </a:gsLst>
            <a:lin ang="5400000" scaled="1"/>
          </a:gradFill>
          <a:ln w="9525">
            <a:noFill/>
            <a:miter lim="800000"/>
            <a:headEnd/>
            <a:tailEnd/>
          </a:ln>
        </p:spPr>
        <p:txBody>
          <a:bodyPr wrap="none" anchor="ctr"/>
          <a:lstStyle/>
          <a:p>
            <a:pPr algn="ctr"/>
            <a:endParaRPr lang="en-US" dirty="0"/>
          </a:p>
        </p:txBody>
      </p:sp>
      <p:sp>
        <p:nvSpPr>
          <p:cNvPr id="45058" name="Rectangle 3"/>
          <p:cNvSpPr>
            <a:spLocks noChangeArrowheads="1"/>
          </p:cNvSpPr>
          <p:nvPr/>
        </p:nvSpPr>
        <p:spPr bwMode="auto">
          <a:xfrm>
            <a:off x="0" y="-3347"/>
            <a:ext cx="9144000" cy="2995613"/>
          </a:xfrm>
          <a:prstGeom prst="rect">
            <a:avLst/>
          </a:prstGeom>
          <a:gradFill rotWithShape="0">
            <a:gsLst>
              <a:gs pos="0">
                <a:srgbClr val="9900FF"/>
              </a:gs>
              <a:gs pos="100000">
                <a:srgbClr val="33CCFF"/>
              </a:gs>
            </a:gsLst>
            <a:lin ang="5400000" scaled="1"/>
          </a:gradFill>
          <a:ln w="9525">
            <a:noFill/>
            <a:miter lim="800000"/>
            <a:headEnd/>
            <a:tailEnd/>
          </a:ln>
        </p:spPr>
        <p:txBody>
          <a:bodyPr wrap="none" anchor="ctr"/>
          <a:lstStyle/>
          <a:p>
            <a:pPr algn="ctr"/>
            <a:endParaRPr lang="en-US" dirty="0"/>
          </a:p>
        </p:txBody>
      </p:sp>
      <p:sp>
        <p:nvSpPr>
          <p:cNvPr id="45059" name="Text Box 4"/>
          <p:cNvSpPr txBox="1">
            <a:spLocks noChangeArrowheads="1"/>
          </p:cNvSpPr>
          <p:nvPr/>
        </p:nvSpPr>
        <p:spPr bwMode="auto">
          <a:xfrm>
            <a:off x="133350" y="531813"/>
            <a:ext cx="1321708" cy="369332"/>
          </a:xfrm>
          <a:prstGeom prst="rect">
            <a:avLst/>
          </a:prstGeom>
          <a:noFill/>
          <a:ln w="9525">
            <a:noFill/>
            <a:miter lim="800000"/>
            <a:headEnd/>
            <a:tailEnd/>
          </a:ln>
        </p:spPr>
        <p:txBody>
          <a:bodyPr wrap="none">
            <a:spAutoFit/>
          </a:bodyPr>
          <a:lstStyle/>
          <a:p>
            <a:pPr eaLnBrk="0" hangingPunct="0"/>
            <a:r>
              <a:rPr lang="en-US" dirty="0">
                <a:latin typeface="+mn-lt"/>
              </a:rPr>
              <a:t>NATIONAL</a:t>
            </a:r>
          </a:p>
        </p:txBody>
      </p:sp>
      <p:sp>
        <p:nvSpPr>
          <p:cNvPr id="45060" name="Text Box 5"/>
          <p:cNvSpPr txBox="1">
            <a:spLocks noChangeArrowheads="1"/>
          </p:cNvSpPr>
          <p:nvPr/>
        </p:nvSpPr>
        <p:spPr bwMode="auto">
          <a:xfrm>
            <a:off x="139700" y="1817688"/>
            <a:ext cx="1530350" cy="366712"/>
          </a:xfrm>
          <a:prstGeom prst="rect">
            <a:avLst/>
          </a:prstGeom>
          <a:noFill/>
          <a:ln w="9525">
            <a:noFill/>
            <a:miter lim="800000"/>
            <a:headEnd/>
            <a:tailEnd/>
          </a:ln>
        </p:spPr>
        <p:txBody>
          <a:bodyPr wrap="none">
            <a:spAutoFit/>
          </a:bodyPr>
          <a:lstStyle/>
          <a:p>
            <a:pPr eaLnBrk="0" hangingPunct="0"/>
            <a:r>
              <a:rPr lang="en-US" dirty="0">
                <a:latin typeface="+mn-lt"/>
              </a:rPr>
              <a:t>STRATEGIC</a:t>
            </a:r>
          </a:p>
        </p:txBody>
      </p:sp>
      <p:sp>
        <p:nvSpPr>
          <p:cNvPr id="45061" name="Text Box 6"/>
          <p:cNvSpPr txBox="1">
            <a:spLocks noChangeArrowheads="1"/>
          </p:cNvSpPr>
          <p:nvPr/>
        </p:nvSpPr>
        <p:spPr bwMode="auto">
          <a:xfrm>
            <a:off x="133350" y="2967038"/>
            <a:ext cx="1809021" cy="369332"/>
          </a:xfrm>
          <a:prstGeom prst="rect">
            <a:avLst/>
          </a:prstGeom>
          <a:noFill/>
          <a:ln w="9525">
            <a:noFill/>
            <a:miter lim="800000"/>
            <a:headEnd/>
            <a:tailEnd/>
          </a:ln>
        </p:spPr>
        <p:txBody>
          <a:bodyPr wrap="none">
            <a:spAutoFit/>
          </a:bodyPr>
          <a:lstStyle/>
          <a:p>
            <a:pPr eaLnBrk="0" hangingPunct="0"/>
            <a:r>
              <a:rPr lang="en-US" dirty="0">
                <a:latin typeface="+mn-lt"/>
              </a:rPr>
              <a:t>OPERATIONAL</a:t>
            </a:r>
          </a:p>
        </p:txBody>
      </p:sp>
      <p:sp>
        <p:nvSpPr>
          <p:cNvPr id="45062" name="Text Box 7"/>
          <p:cNvSpPr txBox="1">
            <a:spLocks noChangeArrowheads="1"/>
          </p:cNvSpPr>
          <p:nvPr/>
        </p:nvSpPr>
        <p:spPr bwMode="auto">
          <a:xfrm>
            <a:off x="147638" y="3984625"/>
            <a:ext cx="1283236" cy="369332"/>
          </a:xfrm>
          <a:prstGeom prst="rect">
            <a:avLst/>
          </a:prstGeom>
          <a:noFill/>
          <a:ln w="9525">
            <a:noFill/>
            <a:miter lim="800000"/>
            <a:headEnd/>
            <a:tailEnd/>
          </a:ln>
        </p:spPr>
        <p:txBody>
          <a:bodyPr wrap="none">
            <a:spAutoFit/>
          </a:bodyPr>
          <a:lstStyle/>
          <a:p>
            <a:pPr eaLnBrk="0" hangingPunct="0"/>
            <a:r>
              <a:rPr lang="en-US" dirty="0">
                <a:latin typeface="+mn-lt"/>
              </a:rPr>
              <a:t>TACTICAL</a:t>
            </a:r>
          </a:p>
        </p:txBody>
      </p:sp>
      <p:grpSp>
        <p:nvGrpSpPr>
          <p:cNvPr id="2" name="Group 8"/>
          <p:cNvGrpSpPr>
            <a:grpSpLocks/>
          </p:cNvGrpSpPr>
          <p:nvPr/>
        </p:nvGrpSpPr>
        <p:grpSpPr bwMode="auto">
          <a:xfrm>
            <a:off x="4149725" y="1885950"/>
            <a:ext cx="4686300" cy="839788"/>
            <a:chOff x="2614" y="1188"/>
            <a:chExt cx="2952" cy="529"/>
          </a:xfrm>
        </p:grpSpPr>
        <p:grpSp>
          <p:nvGrpSpPr>
            <p:cNvPr id="4" name="Group 9"/>
            <p:cNvGrpSpPr>
              <a:grpSpLocks/>
            </p:cNvGrpSpPr>
            <p:nvPr/>
          </p:nvGrpSpPr>
          <p:grpSpPr bwMode="auto">
            <a:xfrm>
              <a:off x="2614" y="1188"/>
              <a:ext cx="570" cy="518"/>
              <a:chOff x="2047" y="1188"/>
              <a:chExt cx="570" cy="518"/>
            </a:xfrm>
          </p:grpSpPr>
          <p:sp>
            <p:nvSpPr>
              <p:cNvPr id="45165" name="Rectangle 10"/>
              <p:cNvSpPr>
                <a:spLocks noChangeAspect="1" noChangeArrowheads="1"/>
              </p:cNvSpPr>
              <p:nvPr/>
            </p:nvSpPr>
            <p:spPr bwMode="auto">
              <a:xfrm>
                <a:off x="2070" y="1188"/>
                <a:ext cx="547" cy="487"/>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sz="800" dirty="0">
                  <a:latin typeface="Times New Roman" pitchFamily="18" charset="0"/>
                </a:endParaRPr>
              </a:p>
            </p:txBody>
          </p:sp>
          <p:sp>
            <p:nvSpPr>
              <p:cNvPr id="45166" name="Rectangle 11"/>
              <p:cNvSpPr>
                <a:spLocks noChangeAspect="1" noChangeArrowheads="1"/>
              </p:cNvSpPr>
              <p:nvPr/>
            </p:nvSpPr>
            <p:spPr bwMode="auto">
              <a:xfrm>
                <a:off x="2128" y="1217"/>
                <a:ext cx="430" cy="379"/>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 Foster Alliance</a:t>
                </a:r>
              </a:p>
              <a:p>
                <a:pPr algn="ctr" eaLnBrk="0" hangingPunct="0"/>
                <a:r>
                  <a:rPr lang="en-US" sz="800" dirty="0">
                    <a:latin typeface="Times New Roman" pitchFamily="18" charset="0"/>
                  </a:rPr>
                  <a:t>and Regional</a:t>
                </a:r>
              </a:p>
              <a:p>
                <a:pPr algn="ctr" eaLnBrk="0" hangingPunct="0"/>
                <a:r>
                  <a:rPr lang="en-US" sz="800" dirty="0">
                    <a:latin typeface="Times New Roman" pitchFamily="18" charset="0"/>
                  </a:rPr>
                  <a:t>Relations and</a:t>
                </a:r>
              </a:p>
              <a:p>
                <a:pPr algn="ctr" eaLnBrk="0" hangingPunct="0"/>
                <a:r>
                  <a:rPr lang="en-US" sz="800" dirty="0">
                    <a:latin typeface="Times New Roman" pitchFamily="18" charset="0"/>
                  </a:rPr>
                  <a:t>Security</a:t>
                </a:r>
              </a:p>
              <a:p>
                <a:pPr algn="ctr" eaLnBrk="0" hangingPunct="0"/>
                <a:r>
                  <a:rPr lang="en-US" sz="800" dirty="0">
                    <a:latin typeface="Times New Roman" pitchFamily="18" charset="0"/>
                  </a:rPr>
                  <a:t>Arrangements</a:t>
                </a:r>
              </a:p>
            </p:txBody>
          </p:sp>
          <p:sp>
            <p:nvSpPr>
              <p:cNvPr id="45167" name="Text Box 12"/>
              <p:cNvSpPr txBox="1">
                <a:spLocks noChangeAspect="1" noChangeArrowheads="1"/>
              </p:cNvSpPr>
              <p:nvPr/>
            </p:nvSpPr>
            <p:spPr bwMode="auto">
              <a:xfrm>
                <a:off x="2047" y="1571"/>
                <a:ext cx="287"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8.1</a:t>
                </a:r>
              </a:p>
            </p:txBody>
          </p:sp>
        </p:grpSp>
        <p:sp>
          <p:nvSpPr>
            <p:cNvPr id="45151" name="Rectangle 13"/>
            <p:cNvSpPr>
              <a:spLocks noChangeAspect="1" noChangeArrowheads="1"/>
            </p:cNvSpPr>
            <p:nvPr/>
          </p:nvSpPr>
          <p:spPr bwMode="auto">
            <a:xfrm>
              <a:off x="4181" y="1196"/>
              <a:ext cx="559" cy="491"/>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52" name="Rectangle 14"/>
            <p:cNvSpPr>
              <a:spLocks noChangeAspect="1" noChangeArrowheads="1"/>
            </p:cNvSpPr>
            <p:nvPr/>
          </p:nvSpPr>
          <p:spPr bwMode="auto">
            <a:xfrm>
              <a:off x="4217" y="1226"/>
              <a:ext cx="483" cy="387"/>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Cooperate With</a:t>
              </a:r>
            </a:p>
            <a:p>
              <a:pPr algn="ctr" eaLnBrk="0" hangingPunct="0"/>
              <a:r>
                <a:rPr lang="en-US" sz="800" dirty="0">
                  <a:latin typeface="Times New Roman" pitchFamily="18" charset="0"/>
                </a:rPr>
                <a:t>and Support</a:t>
              </a:r>
            </a:p>
            <a:p>
              <a:pPr algn="ctr" eaLnBrk="0" hangingPunct="0"/>
              <a:r>
                <a:rPr lang="en-US" sz="800" dirty="0">
                  <a:latin typeface="Times New Roman" pitchFamily="18" charset="0"/>
                </a:rPr>
                <a:t>Nongovernmental</a:t>
              </a:r>
            </a:p>
            <a:p>
              <a:pPr algn="ctr" eaLnBrk="0" hangingPunct="0"/>
              <a:r>
                <a:rPr lang="en-US" sz="800" dirty="0">
                  <a:latin typeface="Times New Roman" pitchFamily="18" charset="0"/>
                </a:rPr>
                <a:t>Organizations </a:t>
              </a:r>
            </a:p>
            <a:p>
              <a:pPr algn="ctr" eaLnBrk="0" hangingPunct="0"/>
              <a:r>
                <a:rPr lang="en-US" sz="800" dirty="0">
                  <a:latin typeface="Times New Roman" pitchFamily="18" charset="0"/>
                </a:rPr>
                <a:t>(NGOs) in Theater</a:t>
              </a:r>
            </a:p>
          </p:txBody>
        </p:sp>
        <p:sp>
          <p:nvSpPr>
            <p:cNvPr id="45153" name="Text Box 15"/>
            <p:cNvSpPr txBox="1">
              <a:spLocks noChangeAspect="1" noChangeArrowheads="1"/>
            </p:cNvSpPr>
            <p:nvPr/>
          </p:nvSpPr>
          <p:spPr bwMode="auto">
            <a:xfrm>
              <a:off x="4164" y="1578"/>
              <a:ext cx="367"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8.2.11</a:t>
              </a:r>
            </a:p>
          </p:txBody>
        </p:sp>
        <p:grpSp>
          <p:nvGrpSpPr>
            <p:cNvPr id="5" name="Group 16"/>
            <p:cNvGrpSpPr>
              <a:grpSpLocks/>
            </p:cNvGrpSpPr>
            <p:nvPr/>
          </p:nvGrpSpPr>
          <p:grpSpPr bwMode="auto">
            <a:xfrm>
              <a:off x="4964" y="1192"/>
              <a:ext cx="602" cy="525"/>
              <a:chOff x="4397" y="1192"/>
              <a:chExt cx="602" cy="525"/>
            </a:xfrm>
          </p:grpSpPr>
          <p:sp>
            <p:nvSpPr>
              <p:cNvPr id="45162" name="Rectangle 17"/>
              <p:cNvSpPr>
                <a:spLocks noChangeAspect="1" noChangeArrowheads="1"/>
              </p:cNvSpPr>
              <p:nvPr/>
            </p:nvSpPr>
            <p:spPr bwMode="auto">
              <a:xfrm>
                <a:off x="4416" y="1192"/>
                <a:ext cx="583" cy="495"/>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63" name="Rectangle 18"/>
              <p:cNvSpPr>
                <a:spLocks noChangeAspect="1" noChangeArrowheads="1"/>
              </p:cNvSpPr>
              <p:nvPr/>
            </p:nvSpPr>
            <p:spPr bwMode="auto">
              <a:xfrm>
                <a:off x="4457" y="1232"/>
                <a:ext cx="500" cy="382"/>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Cooperate With</a:t>
                </a:r>
              </a:p>
              <a:p>
                <a:pPr algn="ctr" eaLnBrk="0" hangingPunct="0"/>
                <a:r>
                  <a:rPr lang="en-US" sz="800" dirty="0">
                    <a:latin typeface="Times New Roman" pitchFamily="18" charset="0"/>
                  </a:rPr>
                  <a:t>and Support</a:t>
                </a:r>
              </a:p>
              <a:p>
                <a:pPr algn="ctr" eaLnBrk="0" hangingPunct="0"/>
                <a:r>
                  <a:rPr lang="en-US" sz="800" dirty="0">
                    <a:latin typeface="Times New Roman" pitchFamily="18" charset="0"/>
                  </a:rPr>
                  <a:t>Private Voluntary</a:t>
                </a:r>
              </a:p>
              <a:p>
                <a:pPr algn="ctr" eaLnBrk="0" hangingPunct="0"/>
                <a:r>
                  <a:rPr lang="en-US" sz="800" dirty="0">
                    <a:latin typeface="Times New Roman" pitchFamily="18" charset="0"/>
                  </a:rPr>
                  <a:t>Organizations </a:t>
                </a:r>
              </a:p>
              <a:p>
                <a:pPr algn="ctr" eaLnBrk="0" hangingPunct="0"/>
                <a:r>
                  <a:rPr lang="en-US" sz="800" dirty="0">
                    <a:latin typeface="Times New Roman" pitchFamily="18" charset="0"/>
                  </a:rPr>
                  <a:t>(PVOs) in Theater</a:t>
                </a:r>
              </a:p>
            </p:txBody>
          </p:sp>
          <p:sp>
            <p:nvSpPr>
              <p:cNvPr id="45164" name="Text Box 19"/>
              <p:cNvSpPr txBox="1">
                <a:spLocks noChangeAspect="1" noChangeArrowheads="1"/>
              </p:cNvSpPr>
              <p:nvPr/>
            </p:nvSpPr>
            <p:spPr bwMode="auto">
              <a:xfrm>
                <a:off x="4397" y="1582"/>
                <a:ext cx="367"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8.2.12</a:t>
                </a:r>
              </a:p>
            </p:txBody>
          </p:sp>
        </p:grpSp>
        <p:grpSp>
          <p:nvGrpSpPr>
            <p:cNvPr id="6" name="Group 20"/>
            <p:cNvGrpSpPr>
              <a:grpSpLocks/>
            </p:cNvGrpSpPr>
            <p:nvPr/>
          </p:nvGrpSpPr>
          <p:grpSpPr bwMode="auto">
            <a:xfrm>
              <a:off x="3402" y="1196"/>
              <a:ext cx="570" cy="508"/>
              <a:chOff x="2839" y="1196"/>
              <a:chExt cx="570" cy="508"/>
            </a:xfrm>
          </p:grpSpPr>
          <p:sp>
            <p:nvSpPr>
              <p:cNvPr id="45159" name="Rectangle 21"/>
              <p:cNvSpPr>
                <a:spLocks noChangeAspect="1" noChangeArrowheads="1"/>
              </p:cNvSpPr>
              <p:nvPr/>
            </p:nvSpPr>
            <p:spPr bwMode="auto">
              <a:xfrm>
                <a:off x="2856" y="1196"/>
                <a:ext cx="553" cy="48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60" name="Rectangle 22"/>
              <p:cNvSpPr>
                <a:spLocks noChangeAspect="1" noChangeArrowheads="1"/>
              </p:cNvSpPr>
              <p:nvPr/>
            </p:nvSpPr>
            <p:spPr bwMode="auto">
              <a:xfrm>
                <a:off x="2909" y="1258"/>
                <a:ext cx="466" cy="333"/>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Coordinate</a:t>
                </a:r>
              </a:p>
              <a:p>
                <a:pPr algn="ctr" eaLnBrk="0" hangingPunct="0"/>
                <a:r>
                  <a:rPr lang="en-US" sz="800" dirty="0">
                    <a:latin typeface="Times New Roman" pitchFamily="18" charset="0"/>
                  </a:rPr>
                  <a:t>Humanitarian and</a:t>
                </a:r>
              </a:p>
              <a:p>
                <a:pPr algn="ctr" eaLnBrk="0" hangingPunct="0"/>
                <a:r>
                  <a:rPr lang="en-US" sz="800" dirty="0">
                    <a:latin typeface="Times New Roman" pitchFamily="18" charset="0"/>
                  </a:rPr>
                  <a:t>Civic Assistance</a:t>
                </a:r>
              </a:p>
              <a:p>
                <a:pPr algn="ctr" eaLnBrk="0" hangingPunct="0"/>
                <a:r>
                  <a:rPr lang="en-US" sz="800" dirty="0">
                    <a:latin typeface="Times New Roman" pitchFamily="18" charset="0"/>
                  </a:rPr>
                  <a:t>Programs</a:t>
                </a:r>
              </a:p>
            </p:txBody>
          </p:sp>
          <p:sp>
            <p:nvSpPr>
              <p:cNvPr id="45161" name="Text Box 23"/>
              <p:cNvSpPr txBox="1">
                <a:spLocks noChangeAspect="1" noChangeArrowheads="1"/>
              </p:cNvSpPr>
              <p:nvPr/>
            </p:nvSpPr>
            <p:spPr bwMode="auto">
              <a:xfrm>
                <a:off x="2839" y="1569"/>
                <a:ext cx="335"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ST 8.2.4</a:t>
                </a:r>
              </a:p>
            </p:txBody>
          </p:sp>
        </p:grpSp>
        <p:sp>
          <p:nvSpPr>
            <p:cNvPr id="45156" name="Line 24"/>
            <p:cNvSpPr>
              <a:spLocks noChangeAspect="1" noChangeShapeType="1"/>
            </p:cNvSpPr>
            <p:nvPr/>
          </p:nvSpPr>
          <p:spPr bwMode="auto">
            <a:xfrm>
              <a:off x="3970" y="1428"/>
              <a:ext cx="205"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sp>
          <p:nvSpPr>
            <p:cNvPr id="45157" name="Line 25"/>
            <p:cNvSpPr>
              <a:spLocks noChangeAspect="1" noChangeShapeType="1"/>
            </p:cNvSpPr>
            <p:nvPr/>
          </p:nvSpPr>
          <p:spPr bwMode="auto">
            <a:xfrm>
              <a:off x="4743" y="1412"/>
              <a:ext cx="235"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sp>
          <p:nvSpPr>
            <p:cNvPr id="45158" name="Line 26"/>
            <p:cNvSpPr>
              <a:spLocks noChangeAspect="1" noChangeShapeType="1"/>
            </p:cNvSpPr>
            <p:nvPr/>
          </p:nvSpPr>
          <p:spPr bwMode="auto">
            <a:xfrm>
              <a:off x="3187" y="1415"/>
              <a:ext cx="226"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grpSp>
      <p:sp>
        <p:nvSpPr>
          <p:cNvPr id="45064" name="Line 27"/>
          <p:cNvSpPr>
            <a:spLocks noChangeShapeType="1"/>
          </p:cNvSpPr>
          <p:nvPr/>
        </p:nvSpPr>
        <p:spPr bwMode="auto">
          <a:xfrm>
            <a:off x="244475" y="1619250"/>
            <a:ext cx="8632825" cy="20638"/>
          </a:xfrm>
          <a:prstGeom prst="line">
            <a:avLst/>
          </a:prstGeom>
          <a:noFill/>
          <a:ln w="28575">
            <a:solidFill>
              <a:schemeClr val="accent2"/>
            </a:solidFill>
            <a:prstDash val="sysDot"/>
            <a:round/>
            <a:headEnd/>
            <a:tailEnd/>
          </a:ln>
        </p:spPr>
        <p:txBody>
          <a:bodyPr wrap="none" anchor="ctr"/>
          <a:lstStyle/>
          <a:p>
            <a:endParaRPr lang="en-US" dirty="0"/>
          </a:p>
        </p:txBody>
      </p:sp>
      <p:sp>
        <p:nvSpPr>
          <p:cNvPr id="45065" name="Line 28"/>
          <p:cNvSpPr>
            <a:spLocks noChangeShapeType="1"/>
          </p:cNvSpPr>
          <p:nvPr/>
        </p:nvSpPr>
        <p:spPr bwMode="auto">
          <a:xfrm>
            <a:off x="244475" y="2813050"/>
            <a:ext cx="8632825" cy="0"/>
          </a:xfrm>
          <a:prstGeom prst="line">
            <a:avLst/>
          </a:prstGeom>
          <a:noFill/>
          <a:ln w="28575">
            <a:solidFill>
              <a:schemeClr val="accent2"/>
            </a:solidFill>
            <a:prstDash val="sysDot"/>
            <a:round/>
            <a:headEnd/>
            <a:tailEnd/>
          </a:ln>
        </p:spPr>
        <p:txBody>
          <a:bodyPr wrap="none" anchor="ctr"/>
          <a:lstStyle/>
          <a:p>
            <a:endParaRPr lang="en-US" dirty="0"/>
          </a:p>
        </p:txBody>
      </p:sp>
      <p:sp>
        <p:nvSpPr>
          <p:cNvPr id="45066" name="Line 29"/>
          <p:cNvSpPr>
            <a:spLocks noChangeShapeType="1"/>
          </p:cNvSpPr>
          <p:nvPr/>
        </p:nvSpPr>
        <p:spPr bwMode="auto">
          <a:xfrm>
            <a:off x="225425" y="3919538"/>
            <a:ext cx="8667750" cy="0"/>
          </a:xfrm>
          <a:prstGeom prst="line">
            <a:avLst/>
          </a:prstGeom>
          <a:noFill/>
          <a:ln w="28575">
            <a:solidFill>
              <a:schemeClr val="accent2"/>
            </a:solidFill>
            <a:prstDash val="sysDot"/>
            <a:round/>
            <a:headEnd/>
            <a:tailEnd/>
          </a:ln>
        </p:spPr>
        <p:txBody>
          <a:bodyPr wrap="none" anchor="ctr"/>
          <a:lstStyle/>
          <a:p>
            <a:endParaRPr lang="en-US" dirty="0"/>
          </a:p>
        </p:txBody>
      </p:sp>
      <p:grpSp>
        <p:nvGrpSpPr>
          <p:cNvPr id="7" name="Group 30"/>
          <p:cNvGrpSpPr>
            <a:grpSpLocks/>
          </p:cNvGrpSpPr>
          <p:nvPr/>
        </p:nvGrpSpPr>
        <p:grpSpPr bwMode="auto">
          <a:xfrm>
            <a:off x="4621213" y="2659063"/>
            <a:ext cx="1541462" cy="2708275"/>
            <a:chOff x="2911" y="1675"/>
            <a:chExt cx="971" cy="1706"/>
          </a:xfrm>
        </p:grpSpPr>
        <p:cxnSp>
          <p:nvCxnSpPr>
            <p:cNvPr id="45138" name="AutoShape 31"/>
            <p:cNvCxnSpPr>
              <a:cxnSpLocks noChangeShapeType="1"/>
              <a:stCxn id="45144" idx="1"/>
              <a:endCxn id="45165" idx="2"/>
            </p:cNvCxnSpPr>
            <p:nvPr/>
          </p:nvCxnSpPr>
          <p:spPr bwMode="auto">
            <a:xfrm rot="10800000">
              <a:off x="2911" y="1675"/>
              <a:ext cx="331" cy="394"/>
            </a:xfrm>
            <a:prstGeom prst="bentConnector2">
              <a:avLst/>
            </a:prstGeom>
            <a:noFill/>
            <a:ln w="28575">
              <a:solidFill>
                <a:schemeClr val="tx1"/>
              </a:solidFill>
              <a:miter lim="800000"/>
              <a:headEnd type="triangle" w="med" len="med"/>
              <a:tailEnd type="triangle" w="med" len="med"/>
            </a:ln>
          </p:spPr>
        </p:cxnSp>
        <p:grpSp>
          <p:nvGrpSpPr>
            <p:cNvPr id="8" name="Group 32"/>
            <p:cNvGrpSpPr>
              <a:grpSpLocks/>
            </p:cNvGrpSpPr>
            <p:nvPr/>
          </p:nvGrpSpPr>
          <p:grpSpPr bwMode="auto">
            <a:xfrm>
              <a:off x="3192" y="1826"/>
              <a:ext cx="690" cy="1555"/>
              <a:chOff x="3192" y="1826"/>
              <a:chExt cx="690" cy="1555"/>
            </a:xfrm>
          </p:grpSpPr>
          <p:sp>
            <p:nvSpPr>
              <p:cNvPr id="45140" name="Rectangle 33"/>
              <p:cNvSpPr>
                <a:spLocks noChangeArrowheads="1"/>
              </p:cNvSpPr>
              <p:nvPr/>
            </p:nvSpPr>
            <p:spPr bwMode="auto">
              <a:xfrm>
                <a:off x="3210" y="2568"/>
                <a:ext cx="672" cy="528"/>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dirty="0">
                  <a:latin typeface="Times New Roman" pitchFamily="18" charset="0"/>
                </a:endParaRPr>
              </a:p>
            </p:txBody>
          </p:sp>
          <p:sp>
            <p:nvSpPr>
              <p:cNvPr id="45141" name="Rectangle 34"/>
              <p:cNvSpPr>
                <a:spLocks noChangeArrowheads="1"/>
              </p:cNvSpPr>
              <p:nvPr/>
            </p:nvSpPr>
            <p:spPr bwMode="auto">
              <a:xfrm>
                <a:off x="3278" y="2620"/>
                <a:ext cx="528" cy="384"/>
              </a:xfrm>
              <a:prstGeom prst="rect">
                <a:avLst/>
              </a:prstGeom>
              <a:solidFill>
                <a:schemeClr val="bg1"/>
              </a:solidFill>
              <a:ln w="9525">
                <a:noFill/>
                <a:miter lim="800000"/>
                <a:headEnd/>
                <a:tailEnd/>
              </a:ln>
            </p:spPr>
            <p:txBody>
              <a:bodyPr wrap="none" anchor="ctr"/>
              <a:lstStyle/>
              <a:p>
                <a:pPr algn="ctr"/>
                <a:endParaRPr lang="en-US" dirty="0"/>
              </a:p>
            </p:txBody>
          </p:sp>
          <p:sp>
            <p:nvSpPr>
              <p:cNvPr id="45142" name="Text Box 35"/>
              <p:cNvSpPr txBox="1">
                <a:spLocks noChangeArrowheads="1"/>
              </p:cNvSpPr>
              <p:nvPr/>
            </p:nvSpPr>
            <p:spPr bwMode="auto">
              <a:xfrm>
                <a:off x="3303" y="2642"/>
                <a:ext cx="468" cy="289"/>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Concentrate </a:t>
                </a:r>
              </a:p>
              <a:p>
                <a:pPr eaLnBrk="0" hangingPunct="0"/>
                <a:r>
                  <a:rPr lang="en-US" sz="800" dirty="0">
                    <a:latin typeface="Times New Roman" pitchFamily="18" charset="0"/>
                  </a:rPr>
                  <a:t>Tactical</a:t>
                </a:r>
              </a:p>
              <a:p>
                <a:pPr eaLnBrk="0" hangingPunct="0"/>
                <a:r>
                  <a:rPr lang="en-US" sz="800" dirty="0">
                    <a:latin typeface="Times New Roman" pitchFamily="18" charset="0"/>
                  </a:rPr>
                  <a:t>Forces</a:t>
                </a:r>
              </a:p>
            </p:txBody>
          </p:sp>
          <p:sp>
            <p:nvSpPr>
              <p:cNvPr id="45143" name="Text Box 36"/>
              <p:cNvSpPr txBox="1">
                <a:spLocks noChangeArrowheads="1"/>
              </p:cNvSpPr>
              <p:nvPr/>
            </p:nvSpPr>
            <p:spPr bwMode="auto">
              <a:xfrm>
                <a:off x="3192" y="2985"/>
                <a:ext cx="389"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BTT 1.2.1</a:t>
                </a:r>
              </a:p>
            </p:txBody>
          </p:sp>
          <p:sp>
            <p:nvSpPr>
              <p:cNvPr id="45144" name="Rectangle 37"/>
              <p:cNvSpPr>
                <a:spLocks noChangeArrowheads="1"/>
              </p:cNvSpPr>
              <p:nvPr/>
            </p:nvSpPr>
            <p:spPr bwMode="auto">
              <a:xfrm>
                <a:off x="3242" y="1826"/>
                <a:ext cx="612" cy="486"/>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dirty="0">
                  <a:latin typeface="Times New Roman" pitchFamily="18" charset="0"/>
                </a:endParaRPr>
              </a:p>
            </p:txBody>
          </p:sp>
          <p:sp>
            <p:nvSpPr>
              <p:cNvPr id="45145" name="Rectangle 38"/>
              <p:cNvSpPr>
                <a:spLocks noChangeArrowheads="1"/>
              </p:cNvSpPr>
              <p:nvPr/>
            </p:nvSpPr>
            <p:spPr bwMode="auto">
              <a:xfrm>
                <a:off x="3292" y="1890"/>
                <a:ext cx="528" cy="354"/>
              </a:xfrm>
              <a:prstGeom prst="rect">
                <a:avLst/>
              </a:prstGeom>
              <a:solidFill>
                <a:schemeClr val="bg1"/>
              </a:solidFill>
              <a:ln w="9525">
                <a:noFill/>
                <a:miter lim="800000"/>
                <a:headEnd/>
                <a:tailEnd/>
              </a:ln>
            </p:spPr>
            <p:txBody>
              <a:bodyPr wrap="none" anchor="ctr"/>
              <a:lstStyle/>
              <a:p>
                <a:pPr algn="ctr"/>
                <a:endParaRPr lang="en-US" dirty="0"/>
              </a:p>
            </p:txBody>
          </p:sp>
          <p:sp>
            <p:nvSpPr>
              <p:cNvPr id="45146" name="Text Box 39"/>
              <p:cNvSpPr txBox="1">
                <a:spLocks noChangeArrowheads="1"/>
              </p:cNvSpPr>
              <p:nvPr/>
            </p:nvSpPr>
            <p:spPr bwMode="auto">
              <a:xfrm>
                <a:off x="3329" y="1876"/>
                <a:ext cx="452" cy="366"/>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Concentrate</a:t>
                </a:r>
              </a:p>
              <a:p>
                <a:pPr eaLnBrk="0" hangingPunct="0"/>
                <a:r>
                  <a:rPr lang="en-US" sz="800" dirty="0">
                    <a:latin typeface="Times New Roman" pitchFamily="18" charset="0"/>
                  </a:rPr>
                  <a:t>Forces in</a:t>
                </a:r>
              </a:p>
              <a:p>
                <a:pPr eaLnBrk="0" hangingPunct="0"/>
                <a:r>
                  <a:rPr lang="en-US" sz="800" dirty="0">
                    <a:latin typeface="Times New Roman" pitchFamily="18" charset="0"/>
                  </a:rPr>
                  <a:t>Theater of</a:t>
                </a:r>
              </a:p>
              <a:p>
                <a:pPr eaLnBrk="0" hangingPunct="0"/>
                <a:r>
                  <a:rPr lang="en-US" sz="800" dirty="0">
                    <a:latin typeface="Times New Roman" pitchFamily="18" charset="0"/>
                  </a:rPr>
                  <a:t>Operations</a:t>
                </a:r>
              </a:p>
            </p:txBody>
          </p:sp>
          <p:sp>
            <p:nvSpPr>
              <p:cNvPr id="45147" name="Text Box 40"/>
              <p:cNvSpPr txBox="1">
                <a:spLocks noChangeArrowheads="1"/>
              </p:cNvSpPr>
              <p:nvPr/>
            </p:nvSpPr>
            <p:spPr bwMode="auto">
              <a:xfrm>
                <a:off x="3194" y="2213"/>
                <a:ext cx="349"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OP 1.2.3</a:t>
                </a:r>
              </a:p>
            </p:txBody>
          </p:sp>
          <p:cxnSp>
            <p:nvCxnSpPr>
              <p:cNvPr id="45148" name="AutoShape 41"/>
              <p:cNvCxnSpPr>
                <a:cxnSpLocks noChangeShapeType="1"/>
                <a:stCxn id="45144" idx="2"/>
                <a:endCxn id="45140" idx="0"/>
              </p:cNvCxnSpPr>
              <p:nvPr/>
            </p:nvCxnSpPr>
            <p:spPr bwMode="auto">
              <a:xfrm flipH="1">
                <a:off x="3546" y="2312"/>
                <a:ext cx="2" cy="256"/>
              </a:xfrm>
              <a:prstGeom prst="straightConnector1">
                <a:avLst/>
              </a:prstGeom>
              <a:noFill/>
              <a:ln w="28575">
                <a:solidFill>
                  <a:schemeClr val="tx1"/>
                </a:solidFill>
                <a:round/>
                <a:headEnd type="triangle" w="med" len="med"/>
                <a:tailEnd type="triangle" w="med" len="med"/>
              </a:ln>
            </p:spPr>
          </p:cxnSp>
          <p:cxnSp>
            <p:nvCxnSpPr>
              <p:cNvPr id="45149" name="AutoShape 42"/>
              <p:cNvCxnSpPr>
                <a:cxnSpLocks noChangeShapeType="1"/>
                <a:stCxn id="45083" idx="0"/>
                <a:endCxn id="45140" idx="2"/>
              </p:cNvCxnSpPr>
              <p:nvPr/>
            </p:nvCxnSpPr>
            <p:spPr bwMode="auto">
              <a:xfrm flipV="1">
                <a:off x="3544" y="3096"/>
                <a:ext cx="2" cy="285"/>
              </a:xfrm>
              <a:prstGeom prst="straightConnector1">
                <a:avLst/>
              </a:prstGeom>
              <a:noFill/>
              <a:ln w="28575">
                <a:solidFill>
                  <a:schemeClr val="tx1"/>
                </a:solidFill>
                <a:round/>
                <a:headEnd type="triangle" w="med" len="med"/>
                <a:tailEnd type="triangle" w="med" len="med"/>
              </a:ln>
            </p:spPr>
          </p:cxnSp>
        </p:grpSp>
      </p:grpSp>
      <p:grpSp>
        <p:nvGrpSpPr>
          <p:cNvPr id="9" name="Group 43"/>
          <p:cNvGrpSpPr>
            <a:grpSpLocks/>
          </p:cNvGrpSpPr>
          <p:nvPr/>
        </p:nvGrpSpPr>
        <p:grpSpPr bwMode="auto">
          <a:xfrm>
            <a:off x="1417638" y="566738"/>
            <a:ext cx="5883275" cy="1333500"/>
            <a:chOff x="861" y="357"/>
            <a:chExt cx="3706" cy="840"/>
          </a:xfrm>
        </p:grpSpPr>
        <p:sp>
          <p:nvSpPr>
            <p:cNvPr id="45107" name="Freeform 44"/>
            <p:cNvSpPr>
              <a:spLocks noChangeAspect="1"/>
            </p:cNvSpPr>
            <p:nvPr/>
          </p:nvSpPr>
          <p:spPr bwMode="auto">
            <a:xfrm>
              <a:off x="3658" y="971"/>
              <a:ext cx="675" cy="226"/>
            </a:xfrm>
            <a:custGeom>
              <a:avLst/>
              <a:gdLst>
                <a:gd name="T0" fmla="*/ 0 w 1077"/>
                <a:gd name="T1" fmla="*/ 0 h 258"/>
                <a:gd name="T2" fmla="*/ 1 w 1077"/>
                <a:gd name="T3" fmla="*/ 0 h 258"/>
                <a:gd name="T4" fmla="*/ 1 w 1077"/>
                <a:gd name="T5" fmla="*/ 0 h 258"/>
                <a:gd name="T6" fmla="*/ 1 w 1077"/>
                <a:gd name="T7" fmla="*/ 16 h 258"/>
                <a:gd name="T8" fmla="*/ 0 60000 65536"/>
                <a:gd name="T9" fmla="*/ 0 60000 65536"/>
                <a:gd name="T10" fmla="*/ 0 60000 65536"/>
                <a:gd name="T11" fmla="*/ 0 60000 65536"/>
                <a:gd name="T12" fmla="*/ 0 w 1077"/>
                <a:gd name="T13" fmla="*/ 0 h 258"/>
                <a:gd name="T14" fmla="*/ 1077 w 1077"/>
                <a:gd name="T15" fmla="*/ 258 h 258"/>
              </a:gdLst>
              <a:ahLst/>
              <a:cxnLst>
                <a:cxn ang="T8">
                  <a:pos x="T0" y="T1"/>
                </a:cxn>
                <a:cxn ang="T9">
                  <a:pos x="T2" y="T3"/>
                </a:cxn>
                <a:cxn ang="T10">
                  <a:pos x="T4" y="T5"/>
                </a:cxn>
                <a:cxn ang="T11">
                  <a:pos x="T6" y="T7"/>
                </a:cxn>
              </a:cxnLst>
              <a:rect l="T12" t="T13" r="T14" b="T15"/>
              <a:pathLst>
                <a:path w="1077" h="258">
                  <a:moveTo>
                    <a:pt x="0" y="0"/>
                  </a:moveTo>
                  <a:lnTo>
                    <a:pt x="801" y="0"/>
                  </a:lnTo>
                  <a:lnTo>
                    <a:pt x="1077" y="0"/>
                  </a:lnTo>
                  <a:lnTo>
                    <a:pt x="1077" y="258"/>
                  </a:lnTo>
                </a:path>
              </a:pathLst>
            </a:custGeom>
            <a:noFill/>
            <a:ln w="28575" cmpd="sng">
              <a:solidFill>
                <a:schemeClr val="tx1"/>
              </a:solidFill>
              <a:round/>
              <a:headEnd type="none" w="med" len="med"/>
              <a:tailEnd type="triangle" w="med" len="med"/>
            </a:ln>
          </p:spPr>
          <p:txBody>
            <a:bodyPr wrap="none" anchor="ctr"/>
            <a:lstStyle/>
            <a:p>
              <a:endParaRPr lang="en-US" dirty="0"/>
            </a:p>
          </p:txBody>
        </p:sp>
        <p:sp>
          <p:nvSpPr>
            <p:cNvPr id="45108" name="Freeform 45"/>
            <p:cNvSpPr>
              <a:spLocks noChangeAspect="1"/>
            </p:cNvSpPr>
            <p:nvPr/>
          </p:nvSpPr>
          <p:spPr bwMode="auto">
            <a:xfrm>
              <a:off x="3829" y="825"/>
              <a:ext cx="47" cy="371"/>
            </a:xfrm>
            <a:custGeom>
              <a:avLst/>
              <a:gdLst>
                <a:gd name="T0" fmla="*/ 1147 w 40"/>
                <a:gd name="T1" fmla="*/ 0 h 429"/>
                <a:gd name="T2" fmla="*/ 1147 w 40"/>
                <a:gd name="T3" fmla="*/ 6 h 429"/>
                <a:gd name="T4" fmla="*/ 276 w 40"/>
                <a:gd name="T5" fmla="*/ 7 h 429"/>
                <a:gd name="T6" fmla="*/ 0 w 40"/>
                <a:gd name="T7" fmla="*/ 8 h 429"/>
                <a:gd name="T8" fmla="*/ 341 w 40"/>
                <a:gd name="T9" fmla="*/ 9 h 429"/>
                <a:gd name="T10" fmla="*/ 1147 w 40"/>
                <a:gd name="T11" fmla="*/ 9 h 429"/>
                <a:gd name="T12" fmla="*/ 1177 w 40"/>
                <a:gd name="T13" fmla="*/ 20 h 429"/>
                <a:gd name="T14" fmla="*/ 0 60000 65536"/>
                <a:gd name="T15" fmla="*/ 0 60000 65536"/>
                <a:gd name="T16" fmla="*/ 0 60000 65536"/>
                <a:gd name="T17" fmla="*/ 0 60000 65536"/>
                <a:gd name="T18" fmla="*/ 0 60000 65536"/>
                <a:gd name="T19" fmla="*/ 0 60000 65536"/>
                <a:gd name="T20" fmla="*/ 0 60000 65536"/>
                <a:gd name="T21" fmla="*/ 0 w 40"/>
                <a:gd name="T22" fmla="*/ 0 h 429"/>
                <a:gd name="T23" fmla="*/ 40 w 40"/>
                <a:gd name="T24" fmla="*/ 429 h 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29">
                  <a:moveTo>
                    <a:pt x="39" y="0"/>
                  </a:moveTo>
                  <a:lnTo>
                    <a:pt x="39" y="126"/>
                  </a:lnTo>
                  <a:lnTo>
                    <a:pt x="9" y="144"/>
                  </a:lnTo>
                  <a:lnTo>
                    <a:pt x="0" y="171"/>
                  </a:lnTo>
                  <a:lnTo>
                    <a:pt x="12" y="189"/>
                  </a:lnTo>
                  <a:lnTo>
                    <a:pt x="39" y="201"/>
                  </a:lnTo>
                  <a:lnTo>
                    <a:pt x="40" y="429"/>
                  </a:lnTo>
                </a:path>
              </a:pathLst>
            </a:custGeom>
            <a:noFill/>
            <a:ln w="28575" cmpd="sng">
              <a:solidFill>
                <a:schemeClr val="tx1"/>
              </a:solidFill>
              <a:round/>
              <a:headEnd type="none" w="med" len="med"/>
              <a:tailEnd type="triangle" w="med" len="med"/>
            </a:ln>
          </p:spPr>
          <p:txBody>
            <a:bodyPr wrap="none" anchor="ctr"/>
            <a:lstStyle/>
            <a:p>
              <a:endParaRPr lang="en-US" dirty="0"/>
            </a:p>
          </p:txBody>
        </p:sp>
        <p:sp>
          <p:nvSpPr>
            <p:cNvPr id="45109" name="Rectangle 46"/>
            <p:cNvSpPr>
              <a:spLocks noChangeArrowheads="1"/>
            </p:cNvSpPr>
            <p:nvPr/>
          </p:nvSpPr>
          <p:spPr bwMode="auto">
            <a:xfrm>
              <a:off x="891" y="357"/>
              <a:ext cx="536" cy="506"/>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10" name="Text Box 47"/>
            <p:cNvSpPr txBox="1">
              <a:spLocks noChangeArrowheads="1"/>
            </p:cNvSpPr>
            <p:nvPr/>
          </p:nvSpPr>
          <p:spPr bwMode="auto">
            <a:xfrm>
              <a:off x="861" y="748"/>
              <a:ext cx="246"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1</a:t>
              </a:r>
            </a:p>
          </p:txBody>
        </p:sp>
        <p:grpSp>
          <p:nvGrpSpPr>
            <p:cNvPr id="10" name="Group 48"/>
            <p:cNvGrpSpPr>
              <a:grpSpLocks/>
            </p:cNvGrpSpPr>
            <p:nvPr/>
          </p:nvGrpSpPr>
          <p:grpSpPr bwMode="auto">
            <a:xfrm>
              <a:off x="948" y="361"/>
              <a:ext cx="3619" cy="832"/>
              <a:chOff x="948" y="361"/>
              <a:chExt cx="3619" cy="832"/>
            </a:xfrm>
          </p:grpSpPr>
          <p:grpSp>
            <p:nvGrpSpPr>
              <p:cNvPr id="11" name="Group 49"/>
              <p:cNvGrpSpPr>
                <a:grpSpLocks/>
              </p:cNvGrpSpPr>
              <p:nvPr/>
            </p:nvGrpSpPr>
            <p:grpSpPr bwMode="auto">
              <a:xfrm>
                <a:off x="2304" y="365"/>
                <a:ext cx="523" cy="493"/>
                <a:chOff x="1331" y="365"/>
                <a:chExt cx="523" cy="493"/>
              </a:xfrm>
            </p:grpSpPr>
            <p:sp>
              <p:nvSpPr>
                <p:cNvPr id="45135" name="Rectangle 50"/>
                <p:cNvSpPr>
                  <a:spLocks noChangeAspect="1" noChangeArrowheads="1"/>
                </p:cNvSpPr>
                <p:nvPr/>
              </p:nvSpPr>
              <p:spPr bwMode="auto">
                <a:xfrm>
                  <a:off x="1352" y="365"/>
                  <a:ext cx="502" cy="45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36" name="Rectangle 51"/>
                <p:cNvSpPr>
                  <a:spLocks noChangeAspect="1" noChangeArrowheads="1"/>
                </p:cNvSpPr>
                <p:nvPr/>
              </p:nvSpPr>
              <p:spPr bwMode="auto">
                <a:xfrm>
                  <a:off x="1418" y="427"/>
                  <a:ext cx="376" cy="333"/>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Support Peace</a:t>
                  </a:r>
                </a:p>
                <a:p>
                  <a:pPr algn="ctr" eaLnBrk="0" hangingPunct="0"/>
                  <a:r>
                    <a:rPr lang="en-US" sz="800" dirty="0">
                      <a:latin typeface="Times New Roman" pitchFamily="18" charset="0"/>
                    </a:rPr>
                    <a:t>Operations</a:t>
                  </a:r>
                </a:p>
              </p:txBody>
            </p:sp>
            <p:sp>
              <p:nvSpPr>
                <p:cNvPr id="45137" name="Text Box 52"/>
                <p:cNvSpPr txBox="1">
                  <a:spLocks noChangeAspect="1" noChangeArrowheads="1"/>
                </p:cNvSpPr>
                <p:nvPr/>
              </p:nvSpPr>
              <p:spPr bwMode="auto">
                <a:xfrm>
                  <a:off x="1331" y="723"/>
                  <a:ext cx="34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8.1.3</a:t>
                  </a:r>
                </a:p>
              </p:txBody>
            </p:sp>
          </p:grpSp>
          <p:grpSp>
            <p:nvGrpSpPr>
              <p:cNvPr id="12" name="Group 53"/>
              <p:cNvGrpSpPr>
                <a:grpSpLocks/>
              </p:cNvGrpSpPr>
              <p:nvPr/>
            </p:nvGrpSpPr>
            <p:grpSpPr bwMode="auto">
              <a:xfrm>
                <a:off x="3010" y="365"/>
                <a:ext cx="555" cy="559"/>
                <a:chOff x="2101" y="365"/>
                <a:chExt cx="555" cy="559"/>
              </a:xfrm>
            </p:grpSpPr>
            <p:sp>
              <p:nvSpPr>
                <p:cNvPr id="45132" name="Rectangle 54"/>
                <p:cNvSpPr>
                  <a:spLocks noChangeAspect="1" noChangeArrowheads="1"/>
                </p:cNvSpPr>
                <p:nvPr/>
              </p:nvSpPr>
              <p:spPr bwMode="auto">
                <a:xfrm>
                  <a:off x="2111" y="365"/>
                  <a:ext cx="545" cy="52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33" name="Rectangle 55"/>
                <p:cNvSpPr>
                  <a:spLocks noChangeAspect="1" noChangeArrowheads="1"/>
                </p:cNvSpPr>
                <p:nvPr/>
              </p:nvSpPr>
              <p:spPr bwMode="auto">
                <a:xfrm>
                  <a:off x="2153" y="407"/>
                  <a:ext cx="461" cy="374"/>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Conduct Foreign</a:t>
                  </a:r>
                </a:p>
                <a:p>
                  <a:pPr algn="ctr" eaLnBrk="0" hangingPunct="0"/>
                  <a:r>
                    <a:rPr lang="en-US" sz="800" dirty="0">
                      <a:latin typeface="Times New Roman" pitchFamily="18" charset="0"/>
                    </a:rPr>
                    <a:t>Humanitarian</a:t>
                  </a:r>
                </a:p>
                <a:p>
                  <a:pPr algn="ctr" eaLnBrk="0" hangingPunct="0"/>
                  <a:r>
                    <a:rPr lang="en-US" sz="800" dirty="0">
                      <a:latin typeface="Times New Roman" pitchFamily="18" charset="0"/>
                    </a:rPr>
                    <a:t>Assistance and</a:t>
                  </a:r>
                </a:p>
                <a:p>
                  <a:pPr algn="ctr" eaLnBrk="0" hangingPunct="0"/>
                  <a:r>
                    <a:rPr lang="en-US" sz="800" dirty="0">
                      <a:latin typeface="Times New Roman" pitchFamily="18" charset="0"/>
                    </a:rPr>
                    <a:t>Humanitarian and</a:t>
                  </a:r>
                </a:p>
                <a:p>
                  <a:pPr algn="ctr" eaLnBrk="0" hangingPunct="0"/>
                  <a:r>
                    <a:rPr lang="en-US" sz="800" dirty="0">
                      <a:latin typeface="Times New Roman" pitchFamily="18" charset="0"/>
                    </a:rPr>
                    <a:t>Civic Assistance</a:t>
                  </a:r>
                </a:p>
              </p:txBody>
            </p:sp>
            <p:sp>
              <p:nvSpPr>
                <p:cNvPr id="45134" name="Text Box 56"/>
                <p:cNvSpPr txBox="1">
                  <a:spLocks noChangeAspect="1" noChangeArrowheads="1"/>
                </p:cNvSpPr>
                <p:nvPr/>
              </p:nvSpPr>
              <p:spPr bwMode="auto">
                <a:xfrm>
                  <a:off x="2101" y="789"/>
                  <a:ext cx="34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8.1.5</a:t>
                  </a:r>
                </a:p>
              </p:txBody>
            </p:sp>
          </p:grpSp>
          <p:sp>
            <p:nvSpPr>
              <p:cNvPr id="45114" name="Rectangle 57"/>
              <p:cNvSpPr>
                <a:spLocks noChangeAspect="1" noChangeArrowheads="1"/>
              </p:cNvSpPr>
              <p:nvPr/>
            </p:nvSpPr>
            <p:spPr bwMode="auto">
              <a:xfrm>
                <a:off x="3803" y="365"/>
                <a:ext cx="545" cy="457"/>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15" name="Rectangle 58"/>
              <p:cNvSpPr>
                <a:spLocks noChangeAspect="1" noChangeArrowheads="1"/>
              </p:cNvSpPr>
              <p:nvPr/>
            </p:nvSpPr>
            <p:spPr bwMode="auto">
              <a:xfrm>
                <a:off x="3837" y="427"/>
                <a:ext cx="483" cy="333"/>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Cooperate with</a:t>
                </a:r>
              </a:p>
              <a:p>
                <a:pPr algn="ctr" eaLnBrk="0" hangingPunct="0"/>
                <a:r>
                  <a:rPr lang="en-US" sz="800" dirty="0">
                    <a:latin typeface="Times New Roman" pitchFamily="18" charset="0"/>
                  </a:rPr>
                  <a:t>and Support</a:t>
                </a:r>
              </a:p>
              <a:p>
                <a:pPr algn="ctr" eaLnBrk="0" hangingPunct="0"/>
                <a:r>
                  <a:rPr lang="en-US" sz="800" dirty="0">
                    <a:latin typeface="Times New Roman" pitchFamily="18" charset="0"/>
                  </a:rPr>
                  <a:t>NGO’s and PVO’s</a:t>
                </a:r>
              </a:p>
            </p:txBody>
          </p:sp>
          <p:sp>
            <p:nvSpPr>
              <p:cNvPr id="45116" name="Text Box 59"/>
              <p:cNvSpPr txBox="1">
                <a:spLocks noChangeAspect="1" noChangeArrowheads="1"/>
              </p:cNvSpPr>
              <p:nvPr/>
            </p:nvSpPr>
            <p:spPr bwMode="auto">
              <a:xfrm>
                <a:off x="3953" y="723"/>
                <a:ext cx="34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8.1.9</a:t>
                </a:r>
              </a:p>
            </p:txBody>
          </p:sp>
          <p:cxnSp>
            <p:nvCxnSpPr>
              <p:cNvPr id="45117" name="AutoShape 60"/>
              <p:cNvCxnSpPr>
                <a:cxnSpLocks noChangeAspect="1" noChangeShapeType="1"/>
                <a:stCxn id="45135" idx="0"/>
                <a:endCxn id="45132" idx="0"/>
              </p:cNvCxnSpPr>
              <p:nvPr/>
            </p:nvCxnSpPr>
            <p:spPr bwMode="auto">
              <a:xfrm rot="5400000" flipV="1">
                <a:off x="2934" y="7"/>
                <a:ext cx="1" cy="717"/>
              </a:xfrm>
              <a:prstGeom prst="bentConnector3">
                <a:avLst>
                  <a:gd name="adj1" fmla="val -14400005"/>
                </a:avLst>
              </a:prstGeom>
              <a:noFill/>
              <a:ln w="28575">
                <a:solidFill>
                  <a:schemeClr val="tx1"/>
                </a:solidFill>
                <a:miter lim="800000"/>
                <a:headEnd/>
                <a:tailEnd type="triangle" w="med" len="med"/>
              </a:ln>
            </p:spPr>
          </p:cxnSp>
          <p:cxnSp>
            <p:nvCxnSpPr>
              <p:cNvPr id="45118" name="AutoShape 61"/>
              <p:cNvCxnSpPr>
                <a:cxnSpLocks noChangeAspect="1" noChangeShapeType="1"/>
                <a:stCxn id="45135" idx="0"/>
                <a:endCxn id="45114" idx="0"/>
              </p:cNvCxnSpPr>
              <p:nvPr/>
            </p:nvCxnSpPr>
            <p:spPr bwMode="auto">
              <a:xfrm rot="5400000" flipV="1">
                <a:off x="3325" y="-384"/>
                <a:ext cx="1" cy="1500"/>
              </a:xfrm>
              <a:prstGeom prst="bentConnector3">
                <a:avLst>
                  <a:gd name="adj1" fmla="val -14400005"/>
                </a:avLst>
              </a:prstGeom>
              <a:noFill/>
              <a:ln w="28575">
                <a:solidFill>
                  <a:schemeClr val="tx1"/>
                </a:solidFill>
                <a:miter lim="800000"/>
                <a:headEnd/>
                <a:tailEnd type="triangle" w="med" len="med"/>
              </a:ln>
            </p:spPr>
          </p:cxnSp>
          <p:sp>
            <p:nvSpPr>
              <p:cNvPr id="45119" name="Line 62"/>
              <p:cNvSpPr>
                <a:spLocks noChangeAspect="1" noChangeShapeType="1"/>
              </p:cNvSpPr>
              <p:nvPr/>
            </p:nvSpPr>
            <p:spPr bwMode="auto">
              <a:xfrm>
                <a:off x="3082" y="895"/>
                <a:ext cx="0" cy="298"/>
              </a:xfrm>
              <a:prstGeom prst="line">
                <a:avLst/>
              </a:prstGeom>
              <a:noFill/>
              <a:ln w="28575">
                <a:solidFill>
                  <a:schemeClr val="tx1"/>
                </a:solidFill>
                <a:round/>
                <a:headEnd/>
                <a:tailEnd type="triangle" w="med" len="med"/>
              </a:ln>
            </p:spPr>
            <p:txBody>
              <a:bodyPr wrap="none" anchor="ctr"/>
              <a:lstStyle/>
              <a:p>
                <a:endParaRPr lang="en-US" dirty="0"/>
              </a:p>
            </p:txBody>
          </p:sp>
          <p:sp>
            <p:nvSpPr>
              <p:cNvPr id="45120" name="Freeform 63"/>
              <p:cNvSpPr>
                <a:spLocks noChangeAspect="1"/>
              </p:cNvSpPr>
              <p:nvPr/>
            </p:nvSpPr>
            <p:spPr bwMode="auto">
              <a:xfrm>
                <a:off x="3082" y="970"/>
                <a:ext cx="608" cy="223"/>
              </a:xfrm>
              <a:custGeom>
                <a:avLst/>
                <a:gdLst>
                  <a:gd name="T0" fmla="*/ 0 w 1077"/>
                  <a:gd name="T1" fmla="*/ 0 h 258"/>
                  <a:gd name="T2" fmla="*/ 1 w 1077"/>
                  <a:gd name="T3" fmla="*/ 0 h 258"/>
                  <a:gd name="T4" fmla="*/ 1 w 1077"/>
                  <a:gd name="T5" fmla="*/ 12 h 258"/>
                  <a:gd name="T6" fmla="*/ 0 60000 65536"/>
                  <a:gd name="T7" fmla="*/ 0 60000 65536"/>
                  <a:gd name="T8" fmla="*/ 0 60000 65536"/>
                  <a:gd name="T9" fmla="*/ 0 w 1077"/>
                  <a:gd name="T10" fmla="*/ 0 h 258"/>
                  <a:gd name="T11" fmla="*/ 1077 w 1077"/>
                  <a:gd name="T12" fmla="*/ 258 h 258"/>
                </a:gdLst>
                <a:ahLst/>
                <a:cxnLst>
                  <a:cxn ang="T6">
                    <a:pos x="T0" y="T1"/>
                  </a:cxn>
                  <a:cxn ang="T7">
                    <a:pos x="T2" y="T3"/>
                  </a:cxn>
                  <a:cxn ang="T8">
                    <a:pos x="T4" y="T5"/>
                  </a:cxn>
                </a:cxnLst>
                <a:rect l="T9" t="T10" r="T11" b="T12"/>
                <a:pathLst>
                  <a:path w="1077" h="258">
                    <a:moveTo>
                      <a:pt x="0" y="0"/>
                    </a:moveTo>
                    <a:lnTo>
                      <a:pt x="1077" y="0"/>
                    </a:lnTo>
                    <a:lnTo>
                      <a:pt x="1077" y="258"/>
                    </a:lnTo>
                  </a:path>
                </a:pathLst>
              </a:custGeom>
              <a:noFill/>
              <a:ln w="28575" cmpd="sng">
                <a:solidFill>
                  <a:schemeClr val="tx1"/>
                </a:solidFill>
                <a:round/>
                <a:headEnd type="none" w="med" len="med"/>
                <a:tailEnd type="triangle" w="med" len="med"/>
              </a:ln>
            </p:spPr>
            <p:txBody>
              <a:bodyPr wrap="none" anchor="ctr"/>
              <a:lstStyle/>
              <a:p>
                <a:endParaRPr lang="en-US" dirty="0"/>
              </a:p>
            </p:txBody>
          </p:sp>
          <p:sp>
            <p:nvSpPr>
              <p:cNvPr id="45121" name="Freeform 64"/>
              <p:cNvSpPr>
                <a:spLocks noChangeAspect="1"/>
              </p:cNvSpPr>
              <p:nvPr/>
            </p:nvSpPr>
            <p:spPr bwMode="auto">
              <a:xfrm>
                <a:off x="3877" y="890"/>
                <a:ext cx="690" cy="303"/>
              </a:xfrm>
              <a:custGeom>
                <a:avLst/>
                <a:gdLst>
                  <a:gd name="T0" fmla="*/ 0 w 1077"/>
                  <a:gd name="T1" fmla="*/ 0 h 258"/>
                  <a:gd name="T2" fmla="*/ 1 w 1077"/>
                  <a:gd name="T3" fmla="*/ 0 h 258"/>
                  <a:gd name="T4" fmla="*/ 1 w 1077"/>
                  <a:gd name="T5" fmla="*/ 0 h 258"/>
                  <a:gd name="T6" fmla="*/ 1 w 1077"/>
                  <a:gd name="T7" fmla="*/ 7559 h 258"/>
                  <a:gd name="T8" fmla="*/ 0 60000 65536"/>
                  <a:gd name="T9" fmla="*/ 0 60000 65536"/>
                  <a:gd name="T10" fmla="*/ 0 60000 65536"/>
                  <a:gd name="T11" fmla="*/ 0 60000 65536"/>
                  <a:gd name="T12" fmla="*/ 0 w 1077"/>
                  <a:gd name="T13" fmla="*/ 0 h 258"/>
                  <a:gd name="T14" fmla="*/ 1077 w 1077"/>
                  <a:gd name="T15" fmla="*/ 258 h 258"/>
                </a:gdLst>
                <a:ahLst/>
                <a:cxnLst>
                  <a:cxn ang="T8">
                    <a:pos x="T0" y="T1"/>
                  </a:cxn>
                  <a:cxn ang="T9">
                    <a:pos x="T2" y="T3"/>
                  </a:cxn>
                  <a:cxn ang="T10">
                    <a:pos x="T4" y="T5"/>
                  </a:cxn>
                  <a:cxn ang="T11">
                    <a:pos x="T6" y="T7"/>
                  </a:cxn>
                </a:cxnLst>
                <a:rect l="T12" t="T13" r="T14" b="T15"/>
                <a:pathLst>
                  <a:path w="1077" h="258">
                    <a:moveTo>
                      <a:pt x="0" y="0"/>
                    </a:moveTo>
                    <a:lnTo>
                      <a:pt x="801" y="0"/>
                    </a:lnTo>
                    <a:lnTo>
                      <a:pt x="1077" y="0"/>
                    </a:lnTo>
                    <a:lnTo>
                      <a:pt x="1077" y="258"/>
                    </a:lnTo>
                  </a:path>
                </a:pathLst>
              </a:custGeom>
              <a:noFill/>
              <a:ln w="28575" cmpd="sng">
                <a:solidFill>
                  <a:schemeClr val="tx1"/>
                </a:solidFill>
                <a:round/>
                <a:headEnd type="none" w="med" len="med"/>
                <a:tailEnd type="triangle" w="med" len="med"/>
              </a:ln>
            </p:spPr>
            <p:txBody>
              <a:bodyPr wrap="none" anchor="ctr"/>
              <a:lstStyle/>
              <a:p>
                <a:endParaRPr lang="en-US" dirty="0"/>
              </a:p>
            </p:txBody>
          </p:sp>
          <p:cxnSp>
            <p:nvCxnSpPr>
              <p:cNvPr id="45122" name="AutoShape 65"/>
              <p:cNvCxnSpPr>
                <a:cxnSpLocks noChangeAspect="1" noChangeShapeType="1"/>
                <a:stCxn id="45135" idx="3"/>
                <a:endCxn id="45132" idx="1"/>
              </p:cNvCxnSpPr>
              <p:nvPr/>
            </p:nvCxnSpPr>
            <p:spPr bwMode="auto">
              <a:xfrm>
                <a:off x="2827" y="594"/>
                <a:ext cx="193" cy="35"/>
              </a:xfrm>
              <a:prstGeom prst="bentConnector3">
                <a:avLst>
                  <a:gd name="adj1" fmla="val 49741"/>
                </a:avLst>
              </a:prstGeom>
              <a:noFill/>
              <a:ln w="19050">
                <a:solidFill>
                  <a:schemeClr val="tx1"/>
                </a:solidFill>
                <a:miter lim="800000"/>
                <a:headEnd type="triangle" w="med" len="med"/>
                <a:tailEnd type="triangle" w="med" len="med"/>
              </a:ln>
            </p:spPr>
          </p:cxnSp>
          <p:sp>
            <p:nvSpPr>
              <p:cNvPr id="45123" name="Line 66"/>
              <p:cNvSpPr>
                <a:spLocks noChangeShapeType="1"/>
              </p:cNvSpPr>
              <p:nvPr/>
            </p:nvSpPr>
            <p:spPr bwMode="auto">
              <a:xfrm>
                <a:off x="3561" y="576"/>
                <a:ext cx="243" cy="0"/>
              </a:xfrm>
              <a:prstGeom prst="line">
                <a:avLst/>
              </a:prstGeom>
              <a:noFill/>
              <a:ln w="19050">
                <a:solidFill>
                  <a:schemeClr val="tx1"/>
                </a:solidFill>
                <a:round/>
                <a:headEnd type="triangle" w="med" len="med"/>
                <a:tailEnd type="triangle" w="med" len="med"/>
              </a:ln>
            </p:spPr>
            <p:txBody>
              <a:bodyPr wrap="none" anchor="ctr"/>
              <a:lstStyle/>
              <a:p>
                <a:endParaRPr lang="en-US" dirty="0"/>
              </a:p>
            </p:txBody>
          </p:sp>
          <p:sp>
            <p:nvSpPr>
              <p:cNvPr id="45124" name="Rectangle 67"/>
              <p:cNvSpPr>
                <a:spLocks noChangeArrowheads="1"/>
              </p:cNvSpPr>
              <p:nvPr/>
            </p:nvSpPr>
            <p:spPr bwMode="auto">
              <a:xfrm>
                <a:off x="948" y="393"/>
                <a:ext cx="435" cy="384"/>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Conduct</a:t>
                </a:r>
              </a:p>
              <a:p>
                <a:pPr algn="ctr" eaLnBrk="0" hangingPunct="0"/>
                <a:r>
                  <a:rPr lang="en-US" sz="800" dirty="0">
                    <a:latin typeface="Times New Roman" pitchFamily="18" charset="0"/>
                  </a:rPr>
                  <a:t>Strategic</a:t>
                </a:r>
              </a:p>
              <a:p>
                <a:pPr algn="ctr" eaLnBrk="0" hangingPunct="0"/>
                <a:r>
                  <a:rPr lang="en-US" sz="800" dirty="0">
                    <a:latin typeface="Times New Roman" pitchFamily="18" charset="0"/>
                  </a:rPr>
                  <a:t>Deployment and</a:t>
                </a:r>
              </a:p>
              <a:p>
                <a:pPr algn="ctr" eaLnBrk="0" hangingPunct="0"/>
                <a:r>
                  <a:rPr lang="en-US" sz="800" dirty="0">
                    <a:latin typeface="Times New Roman" pitchFamily="18" charset="0"/>
                  </a:rPr>
                  <a:t>Redeployment</a:t>
                </a:r>
              </a:p>
            </p:txBody>
          </p:sp>
          <p:grpSp>
            <p:nvGrpSpPr>
              <p:cNvPr id="13" name="Group 68"/>
              <p:cNvGrpSpPr>
                <a:grpSpLocks/>
              </p:cNvGrpSpPr>
              <p:nvPr/>
            </p:nvGrpSpPr>
            <p:grpSpPr bwMode="auto">
              <a:xfrm>
                <a:off x="1595" y="361"/>
                <a:ext cx="556" cy="513"/>
                <a:chOff x="1739" y="361"/>
                <a:chExt cx="556" cy="513"/>
              </a:xfrm>
            </p:grpSpPr>
            <p:sp>
              <p:nvSpPr>
                <p:cNvPr id="45129" name="Rectangle 69"/>
                <p:cNvSpPr>
                  <a:spLocks noChangeArrowheads="1"/>
                </p:cNvSpPr>
                <p:nvPr/>
              </p:nvSpPr>
              <p:spPr bwMode="auto">
                <a:xfrm>
                  <a:off x="1761" y="361"/>
                  <a:ext cx="534" cy="471"/>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30" name="Rectangle 70"/>
                <p:cNvSpPr>
                  <a:spLocks noChangeArrowheads="1"/>
                </p:cNvSpPr>
                <p:nvPr/>
              </p:nvSpPr>
              <p:spPr bwMode="auto">
                <a:xfrm>
                  <a:off x="1805" y="405"/>
                  <a:ext cx="414" cy="367"/>
                </a:xfrm>
                <a:prstGeom prst="rect">
                  <a:avLst/>
                </a:prstGeom>
                <a:solidFill>
                  <a:schemeClr val="bg1"/>
                </a:solidFill>
                <a:ln w="9525">
                  <a:noFill/>
                  <a:miter lim="800000"/>
                  <a:headEnd/>
                  <a:tailEnd/>
                </a:ln>
              </p:spPr>
              <p:txBody>
                <a:bodyPr wrap="none" anchor="ctr"/>
                <a:lstStyle/>
                <a:p>
                  <a:pPr algn="ctr" eaLnBrk="0" hangingPunct="0"/>
                  <a:r>
                    <a:rPr lang="en-US" sz="800" dirty="0">
                      <a:latin typeface="Times New Roman" pitchFamily="18" charset="0"/>
                    </a:rPr>
                    <a:t>Foster</a:t>
                  </a:r>
                </a:p>
                <a:p>
                  <a:pPr algn="ctr" eaLnBrk="0" hangingPunct="0"/>
                  <a:r>
                    <a:rPr lang="en-US" sz="800" dirty="0">
                      <a:latin typeface="Times New Roman" pitchFamily="18" charset="0"/>
                    </a:rPr>
                    <a:t>Multinational</a:t>
                  </a:r>
                </a:p>
                <a:p>
                  <a:pPr algn="ctr" eaLnBrk="0" hangingPunct="0"/>
                  <a:r>
                    <a:rPr lang="en-US" sz="800" dirty="0">
                      <a:latin typeface="Times New Roman" pitchFamily="18" charset="0"/>
                    </a:rPr>
                    <a:t>a</a:t>
                  </a:r>
                  <a:r>
                    <a:rPr lang="en-US" sz="800" dirty="0" smtClean="0">
                      <a:latin typeface="Times New Roman" pitchFamily="18" charset="0"/>
                    </a:rPr>
                    <a:t>nd</a:t>
                  </a:r>
                  <a:endParaRPr lang="en-US" sz="800" dirty="0">
                    <a:latin typeface="Times New Roman" pitchFamily="18" charset="0"/>
                  </a:endParaRPr>
                </a:p>
                <a:p>
                  <a:pPr algn="ctr" eaLnBrk="0" hangingPunct="0"/>
                  <a:r>
                    <a:rPr lang="en-US" sz="800" dirty="0">
                      <a:latin typeface="Times New Roman" pitchFamily="18" charset="0"/>
                    </a:rPr>
                    <a:t>Interagency</a:t>
                  </a:r>
                </a:p>
                <a:p>
                  <a:pPr algn="ctr" eaLnBrk="0" hangingPunct="0"/>
                  <a:r>
                    <a:rPr lang="en-US" sz="800" dirty="0">
                      <a:latin typeface="Times New Roman" pitchFamily="18" charset="0"/>
                    </a:rPr>
                    <a:t>R</a:t>
                  </a:r>
                  <a:r>
                    <a:rPr lang="en-US" sz="800" dirty="0" smtClean="0">
                      <a:latin typeface="Times New Roman" pitchFamily="18" charset="0"/>
                    </a:rPr>
                    <a:t>elations</a:t>
                  </a:r>
                  <a:endParaRPr lang="en-US" sz="800" dirty="0">
                    <a:latin typeface="Times New Roman" pitchFamily="18" charset="0"/>
                  </a:endParaRPr>
                </a:p>
              </p:txBody>
            </p:sp>
            <p:sp>
              <p:nvSpPr>
                <p:cNvPr id="45131" name="Text Box 71"/>
                <p:cNvSpPr txBox="1">
                  <a:spLocks noChangeArrowheads="1"/>
                </p:cNvSpPr>
                <p:nvPr/>
              </p:nvSpPr>
              <p:spPr bwMode="auto">
                <a:xfrm>
                  <a:off x="1739" y="739"/>
                  <a:ext cx="246"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SN 8</a:t>
                  </a:r>
                </a:p>
              </p:txBody>
            </p:sp>
          </p:grpSp>
          <p:cxnSp>
            <p:nvCxnSpPr>
              <p:cNvPr id="45126" name="AutoShape 72"/>
              <p:cNvCxnSpPr>
                <a:cxnSpLocks noChangeShapeType="1"/>
                <a:stCxn id="45129" idx="1"/>
                <a:endCxn id="45109" idx="3"/>
              </p:cNvCxnSpPr>
              <p:nvPr/>
            </p:nvCxnSpPr>
            <p:spPr bwMode="auto">
              <a:xfrm flipH="1">
                <a:off x="1427" y="597"/>
                <a:ext cx="190" cy="13"/>
              </a:xfrm>
              <a:prstGeom prst="straightConnector1">
                <a:avLst/>
              </a:prstGeom>
              <a:noFill/>
              <a:ln w="19050">
                <a:solidFill>
                  <a:schemeClr val="tx1"/>
                </a:solidFill>
                <a:round/>
                <a:headEnd type="triangle" w="med" len="med"/>
                <a:tailEnd type="triangle" w="med" len="med"/>
              </a:ln>
            </p:spPr>
          </p:cxnSp>
          <p:cxnSp>
            <p:nvCxnSpPr>
              <p:cNvPr id="45127" name="AutoShape 73"/>
              <p:cNvCxnSpPr>
                <a:cxnSpLocks noChangeShapeType="1"/>
                <a:stCxn id="45129" idx="3"/>
                <a:endCxn id="45135" idx="1"/>
              </p:cNvCxnSpPr>
              <p:nvPr/>
            </p:nvCxnSpPr>
            <p:spPr bwMode="auto">
              <a:xfrm flipV="1">
                <a:off x="2151" y="594"/>
                <a:ext cx="174" cy="3"/>
              </a:xfrm>
              <a:prstGeom prst="straightConnector1">
                <a:avLst/>
              </a:prstGeom>
              <a:noFill/>
              <a:ln w="19050">
                <a:solidFill>
                  <a:schemeClr val="tx1"/>
                </a:solidFill>
                <a:round/>
                <a:headEnd type="triangle" w="med" len="med"/>
                <a:tailEnd type="triangle" w="med" len="med"/>
              </a:ln>
            </p:spPr>
          </p:cxnSp>
          <p:cxnSp>
            <p:nvCxnSpPr>
              <p:cNvPr id="45128" name="AutoShape 74"/>
              <p:cNvCxnSpPr>
                <a:cxnSpLocks noChangeShapeType="1"/>
                <a:stCxn id="45109" idx="2"/>
                <a:endCxn id="45165" idx="0"/>
              </p:cNvCxnSpPr>
              <p:nvPr/>
            </p:nvCxnSpPr>
            <p:spPr bwMode="auto">
              <a:xfrm rot="16200000" flipH="1">
                <a:off x="1872" y="150"/>
                <a:ext cx="325" cy="1752"/>
              </a:xfrm>
              <a:prstGeom prst="bentConnector3">
                <a:avLst>
                  <a:gd name="adj1" fmla="val 62458"/>
                </a:avLst>
              </a:prstGeom>
              <a:noFill/>
              <a:ln w="28575">
                <a:solidFill>
                  <a:schemeClr val="tx1"/>
                </a:solidFill>
                <a:miter lim="800000"/>
                <a:headEnd type="triangle" w="med" len="med"/>
                <a:tailEnd type="triangle" w="med" len="med"/>
              </a:ln>
            </p:spPr>
          </p:cxnSp>
        </p:grpSp>
      </p:grpSp>
      <p:sp>
        <p:nvSpPr>
          <p:cNvPr id="45069" name="Text Box 76"/>
          <p:cNvSpPr txBox="1">
            <a:spLocks noChangeArrowheads="1"/>
          </p:cNvSpPr>
          <p:nvPr/>
        </p:nvSpPr>
        <p:spPr bwMode="auto">
          <a:xfrm>
            <a:off x="7048500" y="101600"/>
            <a:ext cx="2095500" cy="646113"/>
          </a:xfrm>
          <a:prstGeom prst="rect">
            <a:avLst/>
          </a:prstGeom>
          <a:solidFill>
            <a:schemeClr val="tx1"/>
          </a:solidFill>
          <a:ln w="28575">
            <a:solidFill>
              <a:schemeClr val="tx1"/>
            </a:solidFill>
            <a:miter lim="800000"/>
            <a:headEnd/>
            <a:tailEnd/>
          </a:ln>
        </p:spPr>
        <p:txBody>
          <a:bodyPr wrap="square">
            <a:spAutoFit/>
          </a:bodyPr>
          <a:lstStyle/>
          <a:p>
            <a:pPr algn="ctr">
              <a:spcBef>
                <a:spcPct val="50000"/>
              </a:spcBef>
            </a:pPr>
            <a:r>
              <a:rPr lang="en-US" b="1" dirty="0" smtClean="0">
                <a:solidFill>
                  <a:schemeClr val="bg1"/>
                </a:solidFill>
              </a:rPr>
              <a:t>MOUT Mission Decomposition</a:t>
            </a:r>
            <a:r>
              <a:rPr lang="en-US" b="1" baseline="30000" dirty="0" smtClean="0">
                <a:solidFill>
                  <a:schemeClr val="bg1"/>
                </a:solidFill>
              </a:rPr>
              <a:t>‡</a:t>
            </a:r>
            <a:endParaRPr lang="en-US" b="1" baseline="30000" dirty="0">
              <a:solidFill>
                <a:schemeClr val="bg1"/>
              </a:solidFill>
            </a:endParaRPr>
          </a:p>
        </p:txBody>
      </p:sp>
      <p:grpSp>
        <p:nvGrpSpPr>
          <p:cNvPr id="14" name="Group 79"/>
          <p:cNvGrpSpPr>
            <a:grpSpLocks/>
          </p:cNvGrpSpPr>
          <p:nvPr/>
        </p:nvGrpSpPr>
        <p:grpSpPr bwMode="auto">
          <a:xfrm>
            <a:off x="1433513" y="5351463"/>
            <a:ext cx="7104062" cy="1106487"/>
            <a:chOff x="903" y="3371"/>
            <a:chExt cx="4475" cy="697"/>
          </a:xfrm>
        </p:grpSpPr>
        <p:grpSp>
          <p:nvGrpSpPr>
            <p:cNvPr id="15" name="Group 80"/>
            <p:cNvGrpSpPr>
              <a:grpSpLocks/>
            </p:cNvGrpSpPr>
            <p:nvPr/>
          </p:nvGrpSpPr>
          <p:grpSpPr bwMode="auto">
            <a:xfrm>
              <a:off x="903" y="3378"/>
              <a:ext cx="606" cy="492"/>
              <a:chOff x="1014" y="3246"/>
              <a:chExt cx="606" cy="492"/>
            </a:xfrm>
          </p:grpSpPr>
          <p:sp>
            <p:nvSpPr>
              <p:cNvPr id="45103" name="Rectangle 81"/>
              <p:cNvSpPr>
                <a:spLocks noChangeAspect="1" noChangeArrowheads="1"/>
              </p:cNvSpPr>
              <p:nvPr/>
            </p:nvSpPr>
            <p:spPr bwMode="auto">
              <a:xfrm>
                <a:off x="1031" y="3246"/>
                <a:ext cx="581" cy="457"/>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sz="800" dirty="0">
                  <a:latin typeface="Times New Roman" pitchFamily="18" charset="0"/>
                </a:endParaRPr>
              </a:p>
            </p:txBody>
          </p:sp>
          <p:sp>
            <p:nvSpPr>
              <p:cNvPr id="45104" name="Rectangle 82"/>
              <p:cNvSpPr>
                <a:spLocks noChangeAspect="1" noChangeArrowheads="1"/>
              </p:cNvSpPr>
              <p:nvPr/>
            </p:nvSpPr>
            <p:spPr bwMode="auto">
              <a:xfrm>
                <a:off x="1079" y="3301"/>
                <a:ext cx="477" cy="333"/>
              </a:xfrm>
              <a:prstGeom prst="rect">
                <a:avLst/>
              </a:prstGeom>
              <a:solidFill>
                <a:schemeClr val="bg1"/>
              </a:solidFill>
              <a:ln w="9525">
                <a:noFill/>
                <a:miter lim="800000"/>
                <a:headEnd/>
                <a:tailEnd/>
              </a:ln>
            </p:spPr>
            <p:txBody>
              <a:bodyPr wrap="none" anchor="ctr"/>
              <a:lstStyle/>
              <a:p>
                <a:pPr algn="ctr"/>
                <a:endParaRPr lang="en-US" dirty="0"/>
              </a:p>
            </p:txBody>
          </p:sp>
          <p:sp>
            <p:nvSpPr>
              <p:cNvPr id="45105" name="Text Box 83"/>
              <p:cNvSpPr txBox="1">
                <a:spLocks noChangeAspect="1" noChangeArrowheads="1"/>
              </p:cNvSpPr>
              <p:nvPr/>
            </p:nvSpPr>
            <p:spPr bwMode="auto">
              <a:xfrm>
                <a:off x="1043" y="3272"/>
                <a:ext cx="565" cy="366"/>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Enemy team </a:t>
                </a:r>
              </a:p>
              <a:p>
                <a:pPr eaLnBrk="0" hangingPunct="0"/>
                <a:r>
                  <a:rPr lang="en-US" sz="800" dirty="0">
                    <a:latin typeface="Times New Roman" pitchFamily="18" charset="0"/>
                  </a:rPr>
                  <a:t>fires on disabled</a:t>
                </a:r>
              </a:p>
              <a:p>
                <a:pPr eaLnBrk="0" hangingPunct="0"/>
                <a:r>
                  <a:rPr lang="en-US" sz="800" dirty="0">
                    <a:latin typeface="Times New Roman" pitchFamily="18" charset="0"/>
                  </a:rPr>
                  <a:t>vehicle from</a:t>
                </a:r>
              </a:p>
              <a:p>
                <a:pPr eaLnBrk="0" hangingPunct="0"/>
                <a:r>
                  <a:rPr lang="en-US" sz="800" dirty="0">
                    <a:latin typeface="Times New Roman" pitchFamily="18" charset="0"/>
                  </a:rPr>
                  <a:t>church tower</a:t>
                </a:r>
              </a:p>
            </p:txBody>
          </p:sp>
          <p:sp>
            <p:nvSpPr>
              <p:cNvPr id="45106" name="Text Box 84"/>
              <p:cNvSpPr txBox="1">
                <a:spLocks noChangeAspect="1" noChangeArrowheads="1"/>
              </p:cNvSpPr>
              <p:nvPr/>
            </p:nvSpPr>
            <p:spPr bwMode="auto">
              <a:xfrm>
                <a:off x="1014" y="3603"/>
                <a:ext cx="606"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1.2.2.3.3.1</a:t>
                </a:r>
              </a:p>
            </p:txBody>
          </p:sp>
        </p:grpSp>
        <p:grpSp>
          <p:nvGrpSpPr>
            <p:cNvPr id="16" name="Group 85"/>
            <p:cNvGrpSpPr>
              <a:grpSpLocks/>
            </p:cNvGrpSpPr>
            <p:nvPr/>
          </p:nvGrpSpPr>
          <p:grpSpPr bwMode="auto">
            <a:xfrm>
              <a:off x="1605" y="3374"/>
              <a:ext cx="702" cy="513"/>
              <a:chOff x="1656" y="3242"/>
              <a:chExt cx="702" cy="513"/>
            </a:xfrm>
          </p:grpSpPr>
          <p:sp>
            <p:nvSpPr>
              <p:cNvPr id="45099" name="Rectangle 86"/>
              <p:cNvSpPr>
                <a:spLocks noChangeAspect="1" noChangeArrowheads="1"/>
              </p:cNvSpPr>
              <p:nvPr/>
            </p:nvSpPr>
            <p:spPr bwMode="auto">
              <a:xfrm>
                <a:off x="1692" y="3242"/>
                <a:ext cx="636" cy="488"/>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100" name="Rectangle 87"/>
              <p:cNvSpPr>
                <a:spLocks noChangeAspect="1" noChangeArrowheads="1"/>
              </p:cNvSpPr>
              <p:nvPr/>
            </p:nvSpPr>
            <p:spPr bwMode="auto">
              <a:xfrm>
                <a:off x="1733" y="3271"/>
                <a:ext cx="551" cy="380"/>
              </a:xfrm>
              <a:prstGeom prst="rect">
                <a:avLst/>
              </a:prstGeom>
              <a:solidFill>
                <a:schemeClr val="bg1"/>
              </a:solidFill>
              <a:ln w="9525">
                <a:noFill/>
                <a:miter lim="800000"/>
                <a:headEnd/>
                <a:tailEnd/>
              </a:ln>
            </p:spPr>
            <p:txBody>
              <a:bodyPr wrap="none" anchor="ctr"/>
              <a:lstStyle/>
              <a:p>
                <a:pPr algn="ctr"/>
                <a:endParaRPr lang="en-US" dirty="0"/>
              </a:p>
            </p:txBody>
          </p:sp>
          <p:sp>
            <p:nvSpPr>
              <p:cNvPr id="45101" name="Text Box 88"/>
              <p:cNvSpPr txBox="1">
                <a:spLocks noChangeAspect="1" noChangeArrowheads="1"/>
              </p:cNvSpPr>
              <p:nvPr/>
            </p:nvSpPr>
            <p:spPr bwMode="auto">
              <a:xfrm>
                <a:off x="1686" y="3275"/>
                <a:ext cx="644" cy="366"/>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Gunner of disabled</a:t>
                </a:r>
              </a:p>
              <a:p>
                <a:pPr eaLnBrk="0" hangingPunct="0"/>
                <a:r>
                  <a:rPr lang="en-US" sz="800" dirty="0">
                    <a:latin typeface="Times New Roman" pitchFamily="18" charset="0"/>
                  </a:rPr>
                  <a:t>vehicle returns fire</a:t>
                </a:r>
              </a:p>
              <a:p>
                <a:pPr eaLnBrk="0" hangingPunct="0"/>
                <a:r>
                  <a:rPr lang="en-US" sz="800" dirty="0">
                    <a:latin typeface="Times New Roman" pitchFamily="18" charset="0"/>
                  </a:rPr>
                  <a:t>on church tower</a:t>
                </a:r>
              </a:p>
              <a:p>
                <a:pPr eaLnBrk="0" hangingPunct="0"/>
                <a:r>
                  <a:rPr lang="en-US" sz="800" dirty="0">
                    <a:latin typeface="Times New Roman" pitchFamily="18" charset="0"/>
                  </a:rPr>
                  <a:t>w/ 25mm auto-gun</a:t>
                </a:r>
              </a:p>
            </p:txBody>
          </p:sp>
          <p:sp>
            <p:nvSpPr>
              <p:cNvPr id="45102" name="Text Box 89"/>
              <p:cNvSpPr txBox="1">
                <a:spLocks noChangeAspect="1" noChangeArrowheads="1"/>
              </p:cNvSpPr>
              <p:nvPr/>
            </p:nvSpPr>
            <p:spPr bwMode="auto">
              <a:xfrm>
                <a:off x="1656" y="3620"/>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1.2.6.1.1.2.1.1</a:t>
                </a:r>
              </a:p>
            </p:txBody>
          </p:sp>
        </p:grpSp>
        <p:sp>
          <p:nvSpPr>
            <p:cNvPr id="45076" name="Rectangle 90"/>
            <p:cNvSpPr>
              <a:spLocks noChangeAspect="1" noChangeArrowheads="1"/>
            </p:cNvSpPr>
            <p:nvPr/>
          </p:nvSpPr>
          <p:spPr bwMode="auto">
            <a:xfrm>
              <a:off x="2413" y="3374"/>
              <a:ext cx="595" cy="485"/>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77" name="Rectangle 91"/>
            <p:cNvSpPr>
              <a:spLocks noChangeAspect="1" noChangeArrowheads="1"/>
            </p:cNvSpPr>
            <p:nvPr/>
          </p:nvSpPr>
          <p:spPr bwMode="auto">
            <a:xfrm>
              <a:off x="2483" y="3436"/>
              <a:ext cx="432" cy="333"/>
            </a:xfrm>
            <a:prstGeom prst="rect">
              <a:avLst/>
            </a:prstGeom>
            <a:solidFill>
              <a:schemeClr val="bg1"/>
            </a:solidFill>
            <a:ln w="9525">
              <a:noFill/>
              <a:miter lim="800000"/>
              <a:headEnd/>
              <a:tailEnd/>
            </a:ln>
          </p:spPr>
          <p:txBody>
            <a:bodyPr wrap="none" anchor="ctr"/>
            <a:lstStyle/>
            <a:p>
              <a:pPr algn="ctr"/>
              <a:endParaRPr lang="en-US" dirty="0"/>
            </a:p>
          </p:txBody>
        </p:sp>
        <p:sp>
          <p:nvSpPr>
            <p:cNvPr id="45078" name="Text Box 92"/>
            <p:cNvSpPr txBox="1">
              <a:spLocks noChangeAspect="1" noChangeArrowheads="1"/>
            </p:cNvSpPr>
            <p:nvPr/>
          </p:nvSpPr>
          <p:spPr bwMode="auto">
            <a:xfrm>
              <a:off x="2436" y="3413"/>
              <a:ext cx="551" cy="366"/>
            </a:xfrm>
            <a:prstGeom prst="rect">
              <a:avLst/>
            </a:prstGeom>
            <a:noFill/>
            <a:ln w="9525">
              <a:noFill/>
              <a:miter lim="800000"/>
              <a:headEnd/>
              <a:tailEnd/>
            </a:ln>
          </p:spPr>
          <p:txBody>
            <a:bodyPr>
              <a:spAutoFit/>
            </a:bodyPr>
            <a:lstStyle/>
            <a:p>
              <a:pPr eaLnBrk="0" hangingPunct="0"/>
              <a:r>
                <a:rPr lang="en-US" sz="800" dirty="0">
                  <a:latin typeface="Times New Roman" pitchFamily="18" charset="0"/>
                </a:rPr>
                <a:t>Platoon leader</a:t>
              </a:r>
            </a:p>
            <a:p>
              <a:pPr eaLnBrk="0" hangingPunct="0"/>
              <a:r>
                <a:rPr lang="en-US" sz="800" dirty="0">
                  <a:latin typeface="Times New Roman" pitchFamily="18" charset="0"/>
                </a:rPr>
                <a:t>orders gunner</a:t>
              </a:r>
            </a:p>
            <a:p>
              <a:pPr eaLnBrk="0" hangingPunct="0"/>
              <a:r>
                <a:rPr lang="en-US" sz="800" dirty="0">
                  <a:latin typeface="Times New Roman" pitchFamily="18" charset="0"/>
                </a:rPr>
                <a:t>to cease fire on</a:t>
              </a:r>
            </a:p>
            <a:p>
              <a:pPr eaLnBrk="0" hangingPunct="0"/>
              <a:r>
                <a:rPr lang="en-US" sz="800" dirty="0">
                  <a:latin typeface="Times New Roman" pitchFamily="18" charset="0"/>
                </a:rPr>
                <a:t>church</a:t>
              </a:r>
            </a:p>
          </p:txBody>
        </p:sp>
        <p:sp>
          <p:nvSpPr>
            <p:cNvPr id="45079" name="Text Box 93"/>
            <p:cNvSpPr txBox="1">
              <a:spLocks noChangeAspect="1" noChangeArrowheads="1"/>
            </p:cNvSpPr>
            <p:nvPr/>
          </p:nvSpPr>
          <p:spPr bwMode="auto">
            <a:xfrm>
              <a:off x="2359" y="3753"/>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1.2.6.1.1.2.1.2</a:t>
              </a:r>
            </a:p>
          </p:txBody>
        </p:sp>
        <p:sp>
          <p:nvSpPr>
            <p:cNvPr id="45080" name="Rectangle 94"/>
            <p:cNvSpPr>
              <a:spLocks noChangeAspect="1" noChangeArrowheads="1"/>
            </p:cNvSpPr>
            <p:nvPr/>
          </p:nvSpPr>
          <p:spPr bwMode="auto">
            <a:xfrm>
              <a:off x="3170" y="3371"/>
              <a:ext cx="712" cy="684"/>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81" name="Rectangle 95"/>
            <p:cNvSpPr>
              <a:spLocks noChangeAspect="1" noChangeArrowheads="1"/>
            </p:cNvSpPr>
            <p:nvPr/>
          </p:nvSpPr>
          <p:spPr bwMode="auto">
            <a:xfrm>
              <a:off x="3208" y="3411"/>
              <a:ext cx="647" cy="537"/>
            </a:xfrm>
            <a:prstGeom prst="rect">
              <a:avLst/>
            </a:prstGeom>
            <a:solidFill>
              <a:schemeClr val="bg1"/>
            </a:solidFill>
            <a:ln w="9525">
              <a:noFill/>
              <a:miter lim="800000"/>
              <a:headEnd/>
              <a:tailEnd/>
            </a:ln>
          </p:spPr>
          <p:txBody>
            <a:bodyPr wrap="none" anchor="ctr"/>
            <a:lstStyle/>
            <a:p>
              <a:pPr algn="ctr"/>
              <a:endParaRPr lang="en-US" dirty="0"/>
            </a:p>
          </p:txBody>
        </p:sp>
        <p:sp>
          <p:nvSpPr>
            <p:cNvPr id="45083" name="Text Box 97"/>
            <p:cNvSpPr txBox="1">
              <a:spLocks noChangeAspect="1" noChangeArrowheads="1"/>
            </p:cNvSpPr>
            <p:nvPr/>
          </p:nvSpPr>
          <p:spPr bwMode="auto">
            <a:xfrm>
              <a:off x="3182" y="3381"/>
              <a:ext cx="723" cy="597"/>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Platoon leader calls</a:t>
              </a:r>
            </a:p>
            <a:p>
              <a:pPr eaLnBrk="0" hangingPunct="0"/>
              <a:r>
                <a:rPr lang="en-US" sz="800" dirty="0">
                  <a:latin typeface="Times New Roman" pitchFamily="18" charset="0"/>
                </a:rPr>
                <a:t>company commander </a:t>
              </a:r>
            </a:p>
            <a:p>
              <a:pPr eaLnBrk="0" hangingPunct="0"/>
              <a:r>
                <a:rPr lang="en-US" sz="800" dirty="0">
                  <a:latin typeface="Times New Roman" pitchFamily="18" charset="0"/>
                </a:rPr>
                <a:t>reports incident and </a:t>
              </a:r>
            </a:p>
            <a:p>
              <a:pPr eaLnBrk="0" hangingPunct="0"/>
              <a:r>
                <a:rPr lang="en-US" sz="800" dirty="0">
                  <a:latin typeface="Times New Roman" pitchFamily="18" charset="0"/>
                </a:rPr>
                <a:t>informs commander</a:t>
              </a:r>
            </a:p>
            <a:p>
              <a:pPr eaLnBrk="0" hangingPunct="0"/>
              <a:r>
                <a:rPr lang="en-US" sz="800" dirty="0">
                  <a:latin typeface="Times New Roman" pitchFamily="18" charset="0"/>
                </a:rPr>
                <a:t>of significant damage </a:t>
              </a:r>
            </a:p>
            <a:p>
              <a:pPr eaLnBrk="0" hangingPunct="0"/>
              <a:r>
                <a:rPr lang="en-US" sz="800" dirty="0">
                  <a:latin typeface="Times New Roman" pitchFamily="18" charset="0"/>
                </a:rPr>
                <a:t>to church, and several</a:t>
              </a:r>
            </a:p>
            <a:p>
              <a:pPr eaLnBrk="0" hangingPunct="0"/>
              <a:r>
                <a:rPr lang="en-US" sz="800" dirty="0">
                  <a:latin typeface="Times New Roman" pitchFamily="18" charset="0"/>
                </a:rPr>
                <a:t>civilian casualties</a:t>
              </a:r>
            </a:p>
          </p:txBody>
        </p:sp>
        <p:grpSp>
          <p:nvGrpSpPr>
            <p:cNvPr id="17" name="Group 98"/>
            <p:cNvGrpSpPr>
              <a:grpSpLocks/>
            </p:cNvGrpSpPr>
            <p:nvPr/>
          </p:nvGrpSpPr>
          <p:grpSpPr bwMode="auto">
            <a:xfrm>
              <a:off x="3996" y="3383"/>
              <a:ext cx="702" cy="654"/>
              <a:chOff x="3999" y="3251"/>
              <a:chExt cx="702" cy="654"/>
            </a:xfrm>
          </p:grpSpPr>
          <p:sp>
            <p:nvSpPr>
              <p:cNvPr id="45095" name="Rectangle 99"/>
              <p:cNvSpPr>
                <a:spLocks noChangeAspect="1" noChangeArrowheads="1"/>
              </p:cNvSpPr>
              <p:nvPr/>
            </p:nvSpPr>
            <p:spPr bwMode="auto">
              <a:xfrm>
                <a:off x="4042" y="3251"/>
                <a:ext cx="623" cy="643"/>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97" name="Rectangle 101"/>
              <p:cNvSpPr>
                <a:spLocks noChangeAspect="1" noChangeArrowheads="1"/>
              </p:cNvSpPr>
              <p:nvPr/>
            </p:nvSpPr>
            <p:spPr bwMode="auto">
              <a:xfrm>
                <a:off x="4086" y="3295"/>
                <a:ext cx="548" cy="469"/>
              </a:xfrm>
              <a:prstGeom prst="rect">
                <a:avLst/>
              </a:prstGeom>
              <a:solidFill>
                <a:schemeClr val="bg1"/>
              </a:solidFill>
              <a:ln w="9525">
                <a:noFill/>
                <a:miter lim="800000"/>
                <a:headEnd/>
                <a:tailEnd/>
              </a:ln>
            </p:spPr>
            <p:txBody>
              <a:bodyPr wrap="none" anchor="ctr"/>
              <a:lstStyle/>
              <a:p>
                <a:pPr algn="ctr"/>
                <a:endParaRPr lang="en-US" dirty="0"/>
              </a:p>
            </p:txBody>
          </p:sp>
          <p:sp>
            <p:nvSpPr>
              <p:cNvPr id="45098" name="Text Box 102"/>
              <p:cNvSpPr txBox="1">
                <a:spLocks noChangeAspect="1" noChangeArrowheads="1"/>
              </p:cNvSpPr>
              <p:nvPr/>
            </p:nvSpPr>
            <p:spPr bwMode="auto">
              <a:xfrm>
                <a:off x="4080" y="3276"/>
                <a:ext cx="608" cy="520"/>
              </a:xfrm>
              <a:prstGeom prst="rect">
                <a:avLst/>
              </a:prstGeom>
              <a:noFill/>
              <a:ln w="9525">
                <a:noFill/>
                <a:miter lim="800000"/>
                <a:headEnd/>
                <a:tailEnd/>
              </a:ln>
            </p:spPr>
            <p:txBody>
              <a:bodyPr>
                <a:spAutoFit/>
              </a:bodyPr>
              <a:lstStyle/>
              <a:p>
                <a:pPr eaLnBrk="0" hangingPunct="0"/>
                <a:r>
                  <a:rPr lang="en-US" sz="800" dirty="0">
                    <a:latin typeface="Times New Roman" pitchFamily="18" charset="0"/>
                  </a:rPr>
                  <a:t>Platoon leader receives order from company commander to break contact with enemy</a:t>
                </a:r>
              </a:p>
            </p:txBody>
          </p:sp>
          <p:sp>
            <p:nvSpPr>
              <p:cNvPr id="45096" name="Text Box 100"/>
              <p:cNvSpPr txBox="1">
                <a:spLocks noChangeAspect="1" noChangeArrowheads="1"/>
              </p:cNvSpPr>
              <p:nvPr/>
            </p:nvSpPr>
            <p:spPr bwMode="auto">
              <a:xfrm>
                <a:off x="3999" y="3770"/>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1.2.6.1.1.2.1.4</a:t>
                </a:r>
              </a:p>
            </p:txBody>
          </p:sp>
        </p:grpSp>
        <p:grpSp>
          <p:nvGrpSpPr>
            <p:cNvPr id="18" name="Group 103"/>
            <p:cNvGrpSpPr>
              <a:grpSpLocks/>
            </p:cNvGrpSpPr>
            <p:nvPr/>
          </p:nvGrpSpPr>
          <p:grpSpPr bwMode="auto">
            <a:xfrm>
              <a:off x="4800" y="3374"/>
              <a:ext cx="578" cy="572"/>
              <a:chOff x="4758" y="3242"/>
              <a:chExt cx="578" cy="572"/>
            </a:xfrm>
          </p:grpSpPr>
          <p:sp>
            <p:nvSpPr>
              <p:cNvPr id="45091" name="Rectangle 104"/>
              <p:cNvSpPr>
                <a:spLocks noChangeAspect="1" noChangeArrowheads="1"/>
              </p:cNvSpPr>
              <p:nvPr/>
            </p:nvSpPr>
            <p:spPr bwMode="auto">
              <a:xfrm>
                <a:off x="4795" y="3242"/>
                <a:ext cx="541" cy="556"/>
              </a:xfrm>
              <a:prstGeom prst="rect">
                <a:avLst/>
              </a:prstGeom>
              <a:solidFill>
                <a:srgbClr val="FF0000"/>
              </a:solidFill>
              <a:ln w="9525">
                <a:solidFill>
                  <a:schemeClr val="tx1"/>
                </a:solidFill>
                <a:miter lim="800000"/>
                <a:headEnd/>
                <a:tailEnd/>
              </a:ln>
            </p:spPr>
            <p:txBody>
              <a:bodyPr wrap="none" anchor="ctr"/>
              <a:lstStyle/>
              <a:p>
                <a:pPr algn="ctr"/>
                <a:endParaRPr lang="en-US" dirty="0"/>
              </a:p>
            </p:txBody>
          </p:sp>
          <p:sp>
            <p:nvSpPr>
              <p:cNvPr id="45092" name="Rectangle 105"/>
              <p:cNvSpPr>
                <a:spLocks noChangeAspect="1" noChangeArrowheads="1"/>
              </p:cNvSpPr>
              <p:nvPr/>
            </p:nvSpPr>
            <p:spPr bwMode="auto">
              <a:xfrm>
                <a:off x="4838" y="3304"/>
                <a:ext cx="459" cy="332"/>
              </a:xfrm>
              <a:prstGeom prst="rect">
                <a:avLst/>
              </a:prstGeom>
              <a:solidFill>
                <a:schemeClr val="bg1"/>
              </a:solidFill>
              <a:ln w="9525">
                <a:noFill/>
                <a:miter lim="800000"/>
                <a:headEnd/>
                <a:tailEnd/>
              </a:ln>
            </p:spPr>
            <p:txBody>
              <a:bodyPr wrap="none" anchor="ctr"/>
              <a:lstStyle/>
              <a:p>
                <a:pPr algn="ctr"/>
                <a:endParaRPr lang="en-US" dirty="0"/>
              </a:p>
            </p:txBody>
          </p:sp>
          <p:sp>
            <p:nvSpPr>
              <p:cNvPr id="45093" name="Text Box 106"/>
              <p:cNvSpPr txBox="1">
                <a:spLocks noChangeAspect="1" noChangeArrowheads="1"/>
              </p:cNvSpPr>
              <p:nvPr/>
            </p:nvSpPr>
            <p:spPr bwMode="auto">
              <a:xfrm>
                <a:off x="4758" y="3679"/>
                <a:ext cx="558"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4.5.1.1.1</a:t>
                </a:r>
              </a:p>
            </p:txBody>
          </p:sp>
          <p:sp>
            <p:nvSpPr>
              <p:cNvPr id="45094" name="Text Box 107"/>
              <p:cNvSpPr txBox="1">
                <a:spLocks noChangeAspect="1" noChangeArrowheads="1"/>
              </p:cNvSpPr>
              <p:nvPr/>
            </p:nvSpPr>
            <p:spPr bwMode="auto">
              <a:xfrm>
                <a:off x="4816" y="3297"/>
                <a:ext cx="515" cy="366"/>
              </a:xfrm>
              <a:prstGeom prst="rect">
                <a:avLst/>
              </a:prstGeom>
              <a:noFill/>
              <a:ln w="9525">
                <a:noFill/>
                <a:miter lim="800000"/>
                <a:headEnd/>
                <a:tailEnd/>
              </a:ln>
            </p:spPr>
            <p:txBody>
              <a:bodyPr>
                <a:spAutoFit/>
              </a:bodyPr>
              <a:lstStyle/>
              <a:p>
                <a:pPr eaLnBrk="0" hangingPunct="0"/>
                <a:r>
                  <a:rPr lang="en-US" sz="800" dirty="0">
                    <a:latin typeface="Times New Roman" pitchFamily="18" charset="0"/>
                  </a:rPr>
                  <a:t>Platoon leader </a:t>
                </a:r>
              </a:p>
              <a:p>
                <a:pPr eaLnBrk="0" hangingPunct="0"/>
                <a:r>
                  <a:rPr lang="en-US" sz="800" dirty="0">
                    <a:latin typeface="Times New Roman" pitchFamily="18" charset="0"/>
                  </a:rPr>
                  <a:t>orders evacuation</a:t>
                </a:r>
              </a:p>
              <a:p>
                <a:pPr eaLnBrk="0" hangingPunct="0"/>
                <a:r>
                  <a:rPr lang="en-US" sz="800" dirty="0">
                    <a:latin typeface="Times New Roman" pitchFamily="18" charset="0"/>
                  </a:rPr>
                  <a:t>of casualties</a:t>
                </a:r>
              </a:p>
            </p:txBody>
          </p:sp>
        </p:grpSp>
        <p:sp>
          <p:nvSpPr>
            <p:cNvPr id="45086" name="Line 108"/>
            <p:cNvSpPr>
              <a:spLocks noChangeAspect="1" noChangeShapeType="1"/>
            </p:cNvSpPr>
            <p:nvPr/>
          </p:nvSpPr>
          <p:spPr bwMode="auto">
            <a:xfrm>
              <a:off x="1499" y="3613"/>
              <a:ext cx="151"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7" name="Line 109"/>
            <p:cNvSpPr>
              <a:spLocks noChangeAspect="1" noChangeShapeType="1"/>
            </p:cNvSpPr>
            <p:nvPr/>
          </p:nvSpPr>
          <p:spPr bwMode="auto">
            <a:xfrm>
              <a:off x="2278" y="3613"/>
              <a:ext cx="139"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8" name="Line 110"/>
            <p:cNvSpPr>
              <a:spLocks noChangeAspect="1" noChangeShapeType="1"/>
            </p:cNvSpPr>
            <p:nvPr/>
          </p:nvSpPr>
          <p:spPr bwMode="auto">
            <a:xfrm>
              <a:off x="3010" y="3613"/>
              <a:ext cx="165"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9" name="Line 111"/>
            <p:cNvSpPr>
              <a:spLocks noChangeAspect="1" noChangeShapeType="1"/>
            </p:cNvSpPr>
            <p:nvPr/>
          </p:nvSpPr>
          <p:spPr bwMode="auto">
            <a:xfrm>
              <a:off x="3898" y="3655"/>
              <a:ext cx="152"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90" name="Line 112"/>
            <p:cNvSpPr>
              <a:spLocks noChangeAspect="1" noChangeShapeType="1"/>
            </p:cNvSpPr>
            <p:nvPr/>
          </p:nvSpPr>
          <p:spPr bwMode="auto">
            <a:xfrm>
              <a:off x="4660" y="3613"/>
              <a:ext cx="179" cy="0"/>
            </a:xfrm>
            <a:prstGeom prst="line">
              <a:avLst/>
            </a:prstGeom>
            <a:noFill/>
            <a:ln w="28575">
              <a:solidFill>
                <a:schemeClr val="tx1"/>
              </a:solidFill>
              <a:round/>
              <a:headEnd/>
              <a:tailEnd type="triangle" w="med" len="med"/>
            </a:ln>
          </p:spPr>
          <p:txBody>
            <a:bodyPr wrap="none" anchor="ctr"/>
            <a:lstStyle/>
            <a:p>
              <a:endParaRPr lang="en-US" dirty="0"/>
            </a:p>
          </p:txBody>
        </p:sp>
        <p:sp>
          <p:nvSpPr>
            <p:cNvPr id="45082" name="Text Box 96"/>
            <p:cNvSpPr txBox="1">
              <a:spLocks noChangeAspect="1" noChangeArrowheads="1"/>
            </p:cNvSpPr>
            <p:nvPr/>
          </p:nvSpPr>
          <p:spPr bwMode="auto">
            <a:xfrm>
              <a:off x="3169" y="3933"/>
              <a:ext cx="702" cy="135"/>
            </a:xfrm>
            <a:prstGeom prst="rect">
              <a:avLst/>
            </a:prstGeom>
            <a:noFill/>
            <a:ln w="9525">
              <a:noFill/>
              <a:miter lim="800000"/>
              <a:headEnd/>
              <a:tailEnd/>
            </a:ln>
          </p:spPr>
          <p:txBody>
            <a:bodyPr wrap="none">
              <a:spAutoFit/>
            </a:bodyPr>
            <a:lstStyle/>
            <a:p>
              <a:pPr eaLnBrk="0" hangingPunct="0"/>
              <a:r>
                <a:rPr lang="en-US" sz="800" dirty="0">
                  <a:latin typeface="Times New Roman" pitchFamily="18" charset="0"/>
                </a:rPr>
                <a:t>U-ART 1.2.6.1.1.2.1.3</a:t>
              </a:r>
            </a:p>
          </p:txBody>
        </p:sp>
      </p:grpSp>
      <p:grpSp>
        <p:nvGrpSpPr>
          <p:cNvPr id="19" name="Group 3"/>
          <p:cNvGrpSpPr/>
          <p:nvPr/>
        </p:nvGrpSpPr>
        <p:grpSpPr>
          <a:xfrm>
            <a:off x="28575" y="333375"/>
            <a:ext cx="2619375" cy="4876800"/>
            <a:chOff x="28575" y="333375"/>
            <a:chExt cx="2619375" cy="4876800"/>
          </a:xfrm>
        </p:grpSpPr>
        <p:sp>
          <p:nvSpPr>
            <p:cNvPr id="45071" name="TextBox 112"/>
            <p:cNvSpPr txBox="1">
              <a:spLocks noChangeArrowheads="1"/>
            </p:cNvSpPr>
            <p:nvPr/>
          </p:nvSpPr>
          <p:spPr bwMode="auto">
            <a:xfrm>
              <a:off x="28575" y="4619625"/>
              <a:ext cx="2533650" cy="369888"/>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28575">
              <a:solidFill>
                <a:schemeClr val="tx1"/>
              </a:solidFill>
              <a:miter lim="800000"/>
              <a:headEnd/>
              <a:tailEnd/>
            </a:ln>
          </p:spPr>
          <p:txBody>
            <a:bodyPr>
              <a:spAutoFit/>
            </a:bodyPr>
            <a:lstStyle/>
            <a:p>
              <a:pPr algn="ctr"/>
              <a:r>
                <a:rPr lang="en-US" dirty="0"/>
                <a:t>Top-Down Linkages</a:t>
              </a:r>
            </a:p>
          </p:txBody>
        </p:sp>
        <p:sp>
          <p:nvSpPr>
            <p:cNvPr id="45072" name="Down Arrow 114"/>
            <p:cNvSpPr>
              <a:spLocks noChangeArrowheads="1"/>
            </p:cNvSpPr>
            <p:nvPr/>
          </p:nvSpPr>
          <p:spPr bwMode="auto">
            <a:xfrm>
              <a:off x="2343150" y="333375"/>
              <a:ext cx="304800" cy="4876800"/>
            </a:xfrm>
            <a:prstGeom prst="downArrow">
              <a:avLst>
                <a:gd name="adj1" fmla="val 50000"/>
                <a:gd name="adj2" fmla="val 5000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28575" algn="ctr">
              <a:solidFill>
                <a:schemeClr val="tx1"/>
              </a:solidFill>
              <a:round/>
              <a:headEnd/>
              <a:tailEnd/>
            </a:ln>
          </p:spPr>
          <p:txBody>
            <a:bodyPr/>
            <a:lstStyle/>
            <a:p>
              <a:pPr eaLnBrk="0" hangingPunct="0"/>
              <a:endParaRPr lang="en-US" sz="2000" b="1" dirty="0"/>
            </a:p>
          </p:txBody>
        </p:sp>
      </p:grpSp>
      <p:sp>
        <p:nvSpPr>
          <p:cNvPr id="112" name="Rectangle 2"/>
          <p:cNvSpPr txBox="1">
            <a:spLocks noChangeArrowheads="1"/>
          </p:cNvSpPr>
          <p:nvPr/>
        </p:nvSpPr>
        <p:spPr>
          <a:xfrm>
            <a:off x="127000" y="47625"/>
            <a:ext cx="3578225" cy="438150"/>
          </a:xfrm>
          <a:prstGeom prst="rect">
            <a:avLst/>
          </a:prstGeom>
          <a:solidFill>
            <a:schemeClr val="tx1"/>
          </a:solidFill>
        </p:spPr>
        <p:txBody>
          <a:bodyPr tIns="91440"/>
          <a:lstStyle/>
          <a:p>
            <a:pPr algn="ctr">
              <a:lnSpc>
                <a:spcPct val="85000"/>
              </a:lnSpc>
              <a:defRPr/>
            </a:pPr>
            <a:r>
              <a:rPr lang="en-US" sz="2400" b="1" kern="0" dirty="0">
                <a:solidFill>
                  <a:schemeClr val="bg1"/>
                </a:solidFill>
                <a:effectLst>
                  <a:outerShdw blurRad="38100" dist="38100" dir="2700000" algn="tl">
                    <a:srgbClr val="000000">
                      <a:alpha val="43137"/>
                    </a:srgbClr>
                  </a:outerShdw>
                </a:effectLst>
                <a:latin typeface="+mj-lt"/>
                <a:ea typeface="+mj-ea"/>
                <a:cs typeface="+mj-cs"/>
              </a:rPr>
              <a:t>MDMP </a:t>
            </a:r>
            <a:r>
              <a:rPr lang="en-US" sz="2400" b="1" kern="0" dirty="0" smtClean="0">
                <a:solidFill>
                  <a:schemeClr val="bg1"/>
                </a:solidFill>
                <a:effectLst>
                  <a:outerShdw blurRad="38100" dist="38100" dir="2700000" algn="tl">
                    <a:srgbClr val="000000">
                      <a:alpha val="43137"/>
                    </a:srgbClr>
                  </a:outerShdw>
                </a:effectLst>
                <a:latin typeface="+mj-lt"/>
                <a:ea typeface="+mj-ea"/>
                <a:cs typeface="+mj-cs"/>
              </a:rPr>
              <a:t>Structure</a:t>
            </a:r>
            <a:endParaRPr lang="en-US" sz="2400" b="1" kern="0" dirty="0">
              <a:solidFill>
                <a:schemeClr val="bg1"/>
              </a:solidFill>
              <a:effectLst>
                <a:outerShdw blurRad="38100" dist="38100" dir="2700000" algn="tl">
                  <a:srgbClr val="000000">
                    <a:alpha val="43137"/>
                  </a:srgbClr>
                </a:outerShdw>
              </a:effectLst>
              <a:latin typeface="+mj-lt"/>
              <a:ea typeface="+mj-ea"/>
              <a:cs typeface="+mj-cs"/>
            </a:endParaRPr>
          </a:p>
        </p:txBody>
      </p:sp>
      <p:grpSp>
        <p:nvGrpSpPr>
          <p:cNvPr id="20" name="Group 114"/>
          <p:cNvGrpSpPr/>
          <p:nvPr/>
        </p:nvGrpSpPr>
        <p:grpSpPr>
          <a:xfrm>
            <a:off x="26840" y="6325637"/>
            <a:ext cx="5535760" cy="438150"/>
            <a:chOff x="171450" y="4371975"/>
            <a:chExt cx="5535760" cy="438150"/>
          </a:xfrm>
        </p:grpSpPr>
        <p:sp>
          <p:nvSpPr>
            <p:cNvPr id="116" name="Down Arrow 275"/>
            <p:cNvSpPr>
              <a:spLocks noChangeArrowheads="1"/>
            </p:cNvSpPr>
            <p:nvPr/>
          </p:nvSpPr>
          <p:spPr bwMode="auto">
            <a:xfrm rot="16200000">
              <a:off x="3358430" y="2461345"/>
              <a:ext cx="304800" cy="4392760"/>
            </a:xfrm>
            <a:prstGeom prst="downArrow">
              <a:avLst>
                <a:gd name="adj1" fmla="val 50000"/>
                <a:gd name="adj2" fmla="val 5000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28575" algn="ctr">
              <a:solidFill>
                <a:schemeClr val="tx1"/>
              </a:solidFill>
              <a:round/>
              <a:headEnd/>
              <a:tailEnd/>
            </a:ln>
          </p:spPr>
          <p:txBody>
            <a:bodyPr/>
            <a:lstStyle/>
            <a:p>
              <a:pPr eaLnBrk="0" hangingPunct="0"/>
              <a:endParaRPr lang="en-US" sz="2000" b="1" dirty="0"/>
            </a:p>
          </p:txBody>
        </p:sp>
        <p:sp>
          <p:nvSpPr>
            <p:cNvPr id="117" name="TextBox 274"/>
            <p:cNvSpPr txBox="1">
              <a:spLocks noChangeArrowheads="1"/>
            </p:cNvSpPr>
            <p:nvPr/>
          </p:nvSpPr>
          <p:spPr bwMode="auto">
            <a:xfrm>
              <a:off x="171450" y="4371975"/>
              <a:ext cx="2533650" cy="369888"/>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28575">
              <a:solidFill>
                <a:schemeClr val="tx1"/>
              </a:solidFill>
              <a:miter lim="800000"/>
              <a:headEnd/>
              <a:tailEnd/>
            </a:ln>
          </p:spPr>
          <p:txBody>
            <a:bodyPr>
              <a:spAutoFit/>
            </a:bodyPr>
            <a:lstStyle/>
            <a:p>
              <a:pPr algn="ctr"/>
              <a:r>
                <a:rPr lang="en-US" dirty="0"/>
                <a:t>Horizontal Linkages</a:t>
              </a:r>
            </a:p>
          </p:txBody>
        </p:sp>
      </p:grpSp>
      <p:grpSp>
        <p:nvGrpSpPr>
          <p:cNvPr id="21" name="Group 4"/>
          <p:cNvGrpSpPr/>
          <p:nvPr/>
        </p:nvGrpSpPr>
        <p:grpSpPr>
          <a:xfrm>
            <a:off x="1046163" y="4683705"/>
            <a:ext cx="7770791" cy="1204912"/>
            <a:chOff x="1046163" y="4683705"/>
            <a:chExt cx="7770791" cy="1204912"/>
          </a:xfrm>
        </p:grpSpPr>
        <p:sp>
          <p:nvSpPr>
            <p:cNvPr id="3" name="TextBox 2"/>
            <p:cNvSpPr txBox="1"/>
            <p:nvPr/>
          </p:nvSpPr>
          <p:spPr>
            <a:xfrm rot="19090863">
              <a:off x="1046163" y="5349654"/>
              <a:ext cx="1006474" cy="461665"/>
            </a:xfrm>
            <a:prstGeom prst="rect">
              <a:avLst/>
            </a:prstGeom>
            <a:solidFill>
              <a:schemeClr val="bg1"/>
            </a:solidFill>
            <a:ln w="76200">
              <a:solidFill>
                <a:srgbClr val="FF0000"/>
              </a:solidFill>
            </a:ln>
          </p:spPr>
          <p:txBody>
            <a:bodyPr wrap="square" rtlCol="0">
              <a:spAutoFit/>
            </a:bodyPr>
            <a:lstStyle/>
            <a:p>
              <a:pPr algn="ctr"/>
              <a:r>
                <a:rPr lang="en-US" sz="1200" b="1" dirty="0" smtClean="0"/>
                <a:t>Receive  Enemy Fire</a:t>
              </a:r>
              <a:endParaRPr lang="en-US" sz="1200" b="1" dirty="0"/>
            </a:p>
          </p:txBody>
        </p:sp>
        <p:sp>
          <p:nvSpPr>
            <p:cNvPr id="119" name="TextBox 118"/>
            <p:cNvSpPr txBox="1"/>
            <p:nvPr/>
          </p:nvSpPr>
          <p:spPr>
            <a:xfrm rot="18892110">
              <a:off x="2632131" y="5055328"/>
              <a:ext cx="1204912" cy="461665"/>
            </a:xfrm>
            <a:prstGeom prst="rect">
              <a:avLst/>
            </a:prstGeom>
            <a:solidFill>
              <a:schemeClr val="bg1"/>
            </a:solidFill>
            <a:ln w="76200">
              <a:solidFill>
                <a:srgbClr val="FF0000"/>
              </a:solidFill>
            </a:ln>
          </p:spPr>
          <p:txBody>
            <a:bodyPr wrap="square" rtlCol="0">
              <a:spAutoFit/>
            </a:bodyPr>
            <a:lstStyle/>
            <a:p>
              <a:pPr algn="ctr"/>
              <a:r>
                <a:rPr lang="en-US" sz="1200" b="1" dirty="0" smtClean="0"/>
                <a:t>Gunner  Returns Fire</a:t>
              </a:r>
              <a:endParaRPr lang="en-US" sz="1200" b="1" dirty="0"/>
            </a:p>
          </p:txBody>
        </p:sp>
        <p:sp>
          <p:nvSpPr>
            <p:cNvPr id="120" name="TextBox 119"/>
            <p:cNvSpPr txBox="1"/>
            <p:nvPr/>
          </p:nvSpPr>
          <p:spPr>
            <a:xfrm rot="18997994">
              <a:off x="3923443" y="5027094"/>
              <a:ext cx="1006474" cy="461665"/>
            </a:xfrm>
            <a:prstGeom prst="rect">
              <a:avLst/>
            </a:prstGeom>
            <a:solidFill>
              <a:schemeClr val="bg1"/>
            </a:solidFill>
            <a:ln w="76200">
              <a:solidFill>
                <a:srgbClr val="FF0000"/>
              </a:solidFill>
            </a:ln>
          </p:spPr>
          <p:txBody>
            <a:bodyPr wrap="square" rtlCol="0">
              <a:spAutoFit/>
            </a:bodyPr>
            <a:lstStyle/>
            <a:p>
              <a:pPr algn="ctr"/>
              <a:r>
                <a:rPr lang="en-US" sz="1200" b="1" dirty="0" smtClean="0"/>
                <a:t>Order to Cease Fire</a:t>
              </a:r>
              <a:endParaRPr lang="en-US" sz="1200" b="1" dirty="0"/>
            </a:p>
          </p:txBody>
        </p:sp>
        <p:sp>
          <p:nvSpPr>
            <p:cNvPr id="121" name="TextBox 120"/>
            <p:cNvSpPr txBox="1"/>
            <p:nvPr/>
          </p:nvSpPr>
          <p:spPr>
            <a:xfrm rot="19024495">
              <a:off x="5144703" y="5173900"/>
              <a:ext cx="1006474" cy="646331"/>
            </a:xfrm>
            <a:prstGeom prst="rect">
              <a:avLst/>
            </a:prstGeom>
            <a:solidFill>
              <a:schemeClr val="bg1"/>
            </a:solidFill>
            <a:ln w="76200">
              <a:solidFill>
                <a:srgbClr val="FF0000"/>
              </a:solidFill>
            </a:ln>
          </p:spPr>
          <p:txBody>
            <a:bodyPr wrap="square" rtlCol="0">
              <a:spAutoFit/>
            </a:bodyPr>
            <a:lstStyle/>
            <a:p>
              <a:pPr algn="ctr"/>
              <a:r>
                <a:rPr lang="en-US" sz="1200" b="1" dirty="0" smtClean="0"/>
                <a:t>Report of  Civilian Casualties</a:t>
              </a:r>
              <a:endParaRPr lang="en-US" sz="1200" b="1" dirty="0"/>
            </a:p>
          </p:txBody>
        </p:sp>
        <p:sp>
          <p:nvSpPr>
            <p:cNvPr id="123" name="TextBox 122"/>
            <p:cNvSpPr txBox="1"/>
            <p:nvPr/>
          </p:nvSpPr>
          <p:spPr>
            <a:xfrm rot="19094367">
              <a:off x="6528125" y="5021322"/>
              <a:ext cx="900553" cy="646331"/>
            </a:xfrm>
            <a:prstGeom prst="rect">
              <a:avLst/>
            </a:prstGeom>
            <a:solidFill>
              <a:schemeClr val="bg1"/>
            </a:solidFill>
            <a:ln w="76200">
              <a:solidFill>
                <a:srgbClr val="FF0000"/>
              </a:solidFill>
            </a:ln>
          </p:spPr>
          <p:txBody>
            <a:bodyPr wrap="square" rtlCol="0">
              <a:spAutoFit/>
            </a:bodyPr>
            <a:lstStyle/>
            <a:p>
              <a:pPr algn="ctr"/>
              <a:r>
                <a:rPr lang="en-US" sz="1200" b="1" dirty="0" smtClean="0"/>
                <a:t>Order to Break Contact</a:t>
              </a:r>
              <a:endParaRPr lang="en-US" sz="1200" b="1" dirty="0"/>
            </a:p>
          </p:txBody>
        </p:sp>
        <p:sp>
          <p:nvSpPr>
            <p:cNvPr id="124" name="TextBox 123"/>
            <p:cNvSpPr txBox="1"/>
            <p:nvPr/>
          </p:nvSpPr>
          <p:spPr>
            <a:xfrm rot="18988106">
              <a:off x="7810480" y="4911273"/>
              <a:ext cx="1006474" cy="646331"/>
            </a:xfrm>
            <a:prstGeom prst="rect">
              <a:avLst/>
            </a:prstGeom>
            <a:solidFill>
              <a:schemeClr val="bg1"/>
            </a:solidFill>
            <a:ln w="76200">
              <a:solidFill>
                <a:srgbClr val="FF0000"/>
              </a:solidFill>
            </a:ln>
          </p:spPr>
          <p:txBody>
            <a:bodyPr wrap="square" rtlCol="0">
              <a:spAutoFit/>
            </a:bodyPr>
            <a:lstStyle/>
            <a:p>
              <a:pPr algn="ctr"/>
              <a:r>
                <a:rPr lang="en-US" sz="1200" b="1" dirty="0" smtClean="0"/>
                <a:t>Evacuation of  Civilian Casualties</a:t>
              </a:r>
              <a:endParaRPr lang="en-US" sz="1200" b="1" dirty="0"/>
            </a:p>
          </p:txBody>
        </p:sp>
      </p:grpSp>
      <p:sp>
        <p:nvSpPr>
          <p:cNvPr id="125" name="TextBox 124"/>
          <p:cNvSpPr txBox="1"/>
          <p:nvPr/>
        </p:nvSpPr>
        <p:spPr>
          <a:xfrm>
            <a:off x="5946006" y="6400800"/>
            <a:ext cx="2664594" cy="461665"/>
          </a:xfrm>
          <a:prstGeom prst="rect">
            <a:avLst/>
          </a:prstGeom>
          <a:solidFill>
            <a:schemeClr val="tx1"/>
          </a:solidFill>
        </p:spPr>
        <p:txBody>
          <a:bodyPr wrap="square">
            <a:spAutoFit/>
          </a:bodyPr>
          <a:lstStyle/>
          <a:p>
            <a:pPr marL="114300" indent="-114300" algn="ctr">
              <a:defRPr/>
            </a:pPr>
            <a:r>
              <a:rPr lang="en-US" sz="1200" b="1" kern="0" baseline="30000" dirty="0" smtClean="0">
                <a:solidFill>
                  <a:schemeClr val="bg1"/>
                </a:solidFill>
                <a:ea typeface="MS PGothic" pitchFamily="34" charset="-128"/>
              </a:rPr>
              <a:t> ‡</a:t>
            </a:r>
            <a:r>
              <a:rPr lang="en-US" sz="1200" b="1" kern="0" dirty="0" smtClean="0">
                <a:solidFill>
                  <a:schemeClr val="bg1"/>
                </a:solidFill>
                <a:ea typeface="MS PGothic" pitchFamily="34" charset="-128"/>
              </a:rPr>
              <a:t> </a:t>
            </a:r>
            <a:r>
              <a:rPr lang="en-US" sz="1200" b="1" kern="0" dirty="0">
                <a:solidFill>
                  <a:schemeClr val="bg1"/>
                </a:solidFill>
                <a:ea typeface="MS PGothic" pitchFamily="34" charset="-128"/>
              </a:rPr>
              <a:t>Mission </a:t>
            </a:r>
            <a:r>
              <a:rPr lang="en-US" sz="1200" b="1" kern="0" dirty="0" smtClean="0">
                <a:solidFill>
                  <a:schemeClr val="bg1"/>
                </a:solidFill>
                <a:ea typeface="MS PGothic" pitchFamily="34" charset="-128"/>
              </a:rPr>
              <a:t>build </a:t>
            </a:r>
            <a:r>
              <a:rPr lang="en-US" sz="1200" b="1" kern="0" dirty="0">
                <a:solidFill>
                  <a:schemeClr val="bg1"/>
                </a:solidFill>
                <a:ea typeface="MS PGothic" pitchFamily="34" charset="-128"/>
              </a:rPr>
              <a:t>by </a:t>
            </a:r>
            <a:r>
              <a:rPr lang="en-US" sz="1200" b="1" kern="0" dirty="0" smtClean="0">
                <a:solidFill>
                  <a:schemeClr val="bg1"/>
                </a:solidFill>
                <a:ea typeface="MS PGothic" pitchFamily="34" charset="-128"/>
              </a:rPr>
              <a:t>Dynamics Research </a:t>
            </a:r>
            <a:r>
              <a:rPr lang="en-US" sz="1200" b="1" kern="0" dirty="0">
                <a:solidFill>
                  <a:schemeClr val="bg1"/>
                </a:solidFill>
                <a:ea typeface="MS PGothic" pitchFamily="34" charset="-128"/>
              </a:rPr>
              <a:t>Corporation, Nov 2000</a:t>
            </a:r>
            <a:endParaRPr lang="en-US" sz="1200" dirty="0"/>
          </a:p>
        </p:txBody>
      </p:sp>
      <p:sp>
        <p:nvSpPr>
          <p:cNvPr id="127" name="TextBox 126"/>
          <p:cNvSpPr txBox="1"/>
          <p:nvPr/>
        </p:nvSpPr>
        <p:spPr>
          <a:xfrm>
            <a:off x="8477250" y="6550223"/>
            <a:ext cx="762000" cy="307777"/>
          </a:xfrm>
          <a:prstGeom prst="rect">
            <a:avLst/>
          </a:prstGeom>
          <a:noFill/>
        </p:spPr>
        <p:txBody>
          <a:bodyPr wrap="square" rtlCol="0">
            <a:spAutoFit/>
          </a:bodyPr>
          <a:lstStyle/>
          <a:p>
            <a:pPr algn="ctr"/>
            <a:r>
              <a:rPr lang="en-US" sz="1400" b="1" dirty="0" smtClean="0"/>
              <a:t>9/32</a:t>
            </a:r>
            <a:endParaRPr lang="en-US" sz="1400" b="1" dirty="0"/>
          </a:p>
        </p:txBody>
      </p:sp>
    </p:spTree>
    <p:extLst>
      <p:ext uri="{BB962C8B-B14F-4D97-AF65-F5344CB8AC3E}">
        <p14:creationId xmlns="" xmlns:p14="http://schemas.microsoft.com/office/powerpoint/2010/main" val="990551084"/>
      </p:ext>
    </p:extLst>
  </p:cSld>
  <p:clrMapOvr>
    <a:masterClrMapping/>
  </p:clrMapOvr>
  <mc:AlternateContent xmlns:mc="http://schemas.openxmlformats.org/markup-compatibility/2006">
    <mc:Choice xmlns=""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par>
                          <p:cTn id="8" fill="hold">
                            <p:stCondLst>
                              <p:cond delay="4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6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childTnLst>
                          </p:cTn>
                        </p:par>
                        <p:par>
                          <p:cTn id="16" fill="hold">
                            <p:stCondLst>
                              <p:cond delay="8000"/>
                            </p:stCondLst>
                            <p:childTnLst>
                              <p:par>
                                <p:cTn id="17" presetID="22" presetClass="entr" presetSubtype="8" fill="hold"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0"/>
                                        <p:tgtEl>
                                          <p:spTgt spid="14"/>
                                        </p:tgtEl>
                                      </p:cBhvr>
                                    </p:animEffect>
                                  </p:childTnLst>
                                </p:cTn>
                              </p:par>
                            </p:childTnLst>
                          </p:cTn>
                        </p:par>
                        <p:par>
                          <p:cTn id="20" fill="hold">
                            <p:stCondLst>
                              <p:cond delay="110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3000"/>
                                        <p:tgtEl>
                                          <p:spTgt spid="19"/>
                                        </p:tgtEl>
                                      </p:cBhvr>
                                    </p:animEffect>
                                  </p:childTnLst>
                                </p:cTn>
                              </p:par>
                            </p:childTnLst>
                          </p:cTn>
                        </p:par>
                        <p:par>
                          <p:cTn id="24" fill="hold">
                            <p:stCondLst>
                              <p:cond delay="140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0"/>
                                        <p:tgtEl>
                                          <p:spTgt spid="21"/>
                                        </p:tgtEl>
                                      </p:cBhvr>
                                    </p:animEffect>
                                  </p:childTnLst>
                                </p:cTn>
                              </p:par>
                            </p:childTnLst>
                          </p:cTn>
                        </p:par>
                        <p:par>
                          <p:cTn id="28" fill="hold">
                            <p:stCondLst>
                              <p:cond delay="19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Blank Presentation">
  <a:themeElements>
    <a:clrScheme name="4_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fontScheme name="4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13155</TotalTime>
  <Words>3632</Words>
  <Application>Microsoft Office PowerPoint</Application>
  <PresentationFormat>On-screen Show (4:3)</PresentationFormat>
  <Paragraphs>949</Paragraphs>
  <Slides>33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5_Blank Presentation</vt:lpstr>
      <vt:lpstr>Clip</vt:lpstr>
      <vt:lpstr>Slide 1</vt:lpstr>
      <vt:lpstr>Slide 2</vt:lpstr>
      <vt:lpstr>Slide 3</vt:lpstr>
      <vt:lpstr>Slide 4</vt:lpstr>
      <vt:lpstr>Slide 5</vt:lpstr>
      <vt:lpstr>Slide 6</vt:lpstr>
      <vt:lpstr>Slide 7</vt:lpstr>
      <vt:lpstr>Slide 8</vt:lpstr>
      <vt:lpstr>Slide 9</vt:lpstr>
      <vt:lpstr>Slide 10</vt:lpstr>
      <vt:lpstr>Slide 11</vt:lpstr>
      <vt:lpstr>So how are Tasks executed? [1/2]</vt:lpstr>
      <vt:lpstr>Slide 13</vt:lpstr>
      <vt:lpstr>Slide 14</vt:lpstr>
      <vt:lpstr>Slide 15</vt:lpstr>
      <vt:lpstr>Supporting Contexts‡ [1/4]</vt:lpstr>
      <vt:lpstr>Slide 17</vt:lpstr>
      <vt:lpstr>Slide 18</vt:lpstr>
      <vt:lpstr>Slide 19</vt:lpstr>
      <vt:lpstr>Slide 20</vt:lpstr>
      <vt:lpstr>Slide 21</vt:lpstr>
      <vt:lpstr>Typical Lumped-Task Simulation [1/2]</vt:lpstr>
      <vt:lpstr>Slide 23</vt:lpstr>
      <vt:lpstr>Slide 24</vt:lpstr>
      <vt:lpstr>A “Lego” Collection of Mission/Performance Elements</vt:lpstr>
      <vt:lpstr>Slide 26</vt:lpstr>
      <vt:lpstr>Slide 27</vt:lpstr>
      <vt:lpstr>Slide 28</vt:lpstr>
      <vt:lpstr>Slide 29</vt:lpstr>
      <vt:lpstr>Slide 30</vt:lpstr>
      <vt:lpstr>Slide 31</vt:lpstr>
      <vt:lpstr>Slide 32</vt:lpstr>
      <vt:lpstr>Slide 33</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paul.h.deitz</dc:creator>
  <cp:lastModifiedBy>paul.h.deitz</cp:lastModifiedBy>
  <cp:revision>927</cp:revision>
  <dcterms:created xsi:type="dcterms:W3CDTF">2011-05-18T15:28:38Z</dcterms:created>
  <dcterms:modified xsi:type="dcterms:W3CDTF">2012-09-11T13:53:23Z</dcterms:modified>
</cp:coreProperties>
</file>